
<file path=[Content_Types].xml><?xml version="1.0" encoding="utf-8"?>
<Types xmlns="http://schemas.openxmlformats.org/package/2006/content-types">
  <Default Extension="tmp" ContentType="image/png"/>
  <Default Extension="mpeg" ContentType="vide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64" r:id="rId2"/>
    <p:sldId id="256" r:id="rId3"/>
    <p:sldId id="265" r:id="rId4"/>
    <p:sldId id="267" r:id="rId5"/>
    <p:sldId id="266" r:id="rId6"/>
    <p:sldId id="268" r:id="rId7"/>
    <p:sldId id="273" r:id="rId8"/>
    <p:sldId id="269" r:id="rId9"/>
    <p:sldId id="275" r:id="rId10"/>
    <p:sldId id="276" r:id="rId11"/>
    <p:sldId id="274" r:id="rId12"/>
    <p:sldId id="277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DDFA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29" autoAdjust="0"/>
  </p:normalViewPr>
  <p:slideViewPr>
    <p:cSldViewPr>
      <p:cViewPr varScale="1">
        <p:scale>
          <a:sx n="66" d="100"/>
          <a:sy n="66" d="100"/>
        </p:scale>
        <p:origin x="-11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3.xlsx"/><Relationship Id="rId1" Type="http://schemas.openxmlformats.org/officeDocument/2006/relationships/image" Target="../media/image16.jpg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4.xlsx"/><Relationship Id="rId1" Type="http://schemas.openxmlformats.org/officeDocument/2006/relationships/image" Target="../media/image19.jp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9A</c:v>
                </c:pt>
              </c:strCache>
            </c:strRef>
          </c:tx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2.1</c:v>
                </c:pt>
                <c:pt idx="1">
                  <c:v>2.5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9B</c:v>
                </c:pt>
              </c:strCache>
            </c:strRef>
          </c:tx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List1!$C$2:$C$3</c:f>
              <c:numCache>
                <c:formatCode>General</c:formatCode>
                <c:ptCount val="2"/>
                <c:pt idx="0">
                  <c:v>1.9</c:v>
                </c:pt>
                <c:pt idx="1">
                  <c:v>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231588992"/>
        <c:axId val="231590528"/>
        <c:axId val="0"/>
      </c:bar3DChart>
      <c:catAx>
        <c:axId val="231588992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cs-CZ"/>
          </a:p>
        </c:txPr>
        <c:crossAx val="231590528"/>
        <c:crosses val="autoZero"/>
        <c:auto val="1"/>
        <c:lblAlgn val="ctr"/>
        <c:lblOffset val="100"/>
        <c:noMultiLvlLbl val="0"/>
      </c:catAx>
      <c:valAx>
        <c:axId val="23159052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cs-CZ"/>
          </a:p>
        </c:txPr>
        <c:crossAx val="231588992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4"/>
    </mc:Choice>
    <mc:Fallback>
      <c:style val="34"/>
    </mc:Fallback>
  </mc:AlternateContent>
  <c:chart>
    <c:autoTitleDeleted val="1"/>
    <c:view3D>
      <c:rotX val="75"/>
      <c:rotY val="20"/>
      <c:rAngAx val="1"/>
    </c:view3D>
    <c:floor>
      <c:thickness val="0"/>
    </c:floor>
    <c:sideWall>
      <c:thickness val="0"/>
      <c:spPr>
        <a:gradFill>
          <a:gsLst>
            <a:gs pos="61650">
              <a:srgbClr val="EDC7D0"/>
            </a:gs>
            <a:gs pos="0">
              <a:schemeClr val="accent1">
                <a:tint val="66000"/>
                <a:satMod val="160000"/>
              </a:schemeClr>
            </a:gs>
            <a:gs pos="6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</c:spPr>
    </c:sideWall>
    <c:backWall>
      <c:thickness val="0"/>
      <c:spPr>
        <a:gradFill>
          <a:gsLst>
            <a:gs pos="61650">
              <a:srgbClr val="EDC7D0"/>
            </a:gs>
            <a:gs pos="0">
              <a:schemeClr val="accent1">
                <a:tint val="66000"/>
                <a:satMod val="160000"/>
              </a:schemeClr>
            </a:gs>
            <a:gs pos="6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9A</c:v>
                </c:pt>
              </c:strCache>
            </c:strRef>
          </c:tx>
          <c:spPr>
            <a:solidFill>
              <a:srgbClr val="FFFF00"/>
            </a:solidFill>
          </c:spPr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2.1</c:v>
                </c:pt>
                <c:pt idx="1">
                  <c:v>2.5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9B</c:v>
                </c:pt>
              </c:strCache>
            </c:strRef>
          </c:tx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List1!$C$2:$C$3</c:f>
              <c:numCache>
                <c:formatCode>General</c:formatCode>
                <c:ptCount val="2"/>
                <c:pt idx="0">
                  <c:v>1.9</c:v>
                </c:pt>
                <c:pt idx="1">
                  <c:v>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32799616"/>
        <c:axId val="232813696"/>
        <c:axId val="232775680"/>
      </c:bar3DChart>
      <c:catAx>
        <c:axId val="232799616"/>
        <c:scaling>
          <c:orientation val="minMax"/>
        </c:scaling>
        <c:delete val="0"/>
        <c:axPos val="b"/>
        <c:majorTickMark val="out"/>
        <c:minorTickMark val="none"/>
        <c:tickLblPos val="nextTo"/>
        <c:crossAx val="232813696"/>
        <c:crosses val="autoZero"/>
        <c:auto val="1"/>
        <c:lblAlgn val="ctr"/>
        <c:lblOffset val="100"/>
        <c:noMultiLvlLbl val="0"/>
      </c:catAx>
      <c:valAx>
        <c:axId val="23281369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232799616"/>
        <c:crosses val="autoZero"/>
        <c:crossBetween val="between"/>
      </c:valAx>
      <c:serAx>
        <c:axId val="232775680"/>
        <c:scaling>
          <c:orientation val="minMax"/>
        </c:scaling>
        <c:delete val="1"/>
        <c:axPos val="b"/>
        <c:majorTickMark val="out"/>
        <c:minorTickMark val="none"/>
        <c:tickLblPos val="nextTo"/>
        <c:crossAx val="232813696"/>
        <c:crosses val="autoZero"/>
      </c:ser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8"/>
    </mc:Choice>
    <mc:Fallback>
      <c:style val="38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  <c:spPr>
        <a:blipFill>
          <a:blip xmlns:r="http://schemas.openxmlformats.org/officeDocument/2006/relationships" r:embed="rId1"/>
          <a:stretch>
            <a:fillRect/>
          </a:stretch>
        </a:blipFill>
      </c:spPr>
    </c:sideWall>
    <c:backWall>
      <c:thickness val="0"/>
      <c:spPr>
        <a:blipFill>
          <a:blip xmlns:r="http://schemas.openxmlformats.org/officeDocument/2006/relationships" r:embed="rId1"/>
          <a:stretch>
            <a:fillRect/>
          </a:stretch>
        </a:blipFill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9A</c:v>
                </c:pt>
              </c:strCache>
            </c:strRef>
          </c:tx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2.1</c:v>
                </c:pt>
                <c:pt idx="1">
                  <c:v>2.5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9B</c:v>
                </c:pt>
              </c:strCache>
            </c:strRef>
          </c:tx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List1!$C$2:$C$3</c:f>
              <c:numCache>
                <c:formatCode>General</c:formatCode>
                <c:ptCount val="2"/>
                <c:pt idx="0">
                  <c:v>1.9</c:v>
                </c:pt>
                <c:pt idx="1">
                  <c:v>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one"/>
        <c:axId val="232930304"/>
        <c:axId val="232936192"/>
        <c:axId val="231564160"/>
      </c:bar3DChart>
      <c:catAx>
        <c:axId val="232930304"/>
        <c:scaling>
          <c:orientation val="minMax"/>
        </c:scaling>
        <c:delete val="0"/>
        <c:axPos val="b"/>
        <c:majorTickMark val="out"/>
        <c:minorTickMark val="none"/>
        <c:tickLblPos val="nextTo"/>
        <c:crossAx val="232936192"/>
        <c:crosses val="autoZero"/>
        <c:auto val="1"/>
        <c:lblAlgn val="ctr"/>
        <c:lblOffset val="100"/>
        <c:noMultiLvlLbl val="0"/>
      </c:catAx>
      <c:valAx>
        <c:axId val="23293619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232930304"/>
        <c:crosses val="autoZero"/>
        <c:crossBetween val="between"/>
      </c:valAx>
      <c:serAx>
        <c:axId val="231564160"/>
        <c:scaling>
          <c:orientation val="minMax"/>
        </c:scaling>
        <c:delete val="1"/>
        <c:axPos val="b"/>
        <c:majorTickMark val="out"/>
        <c:minorTickMark val="none"/>
        <c:tickLblPos val="nextTo"/>
        <c:crossAx val="232936192"/>
        <c:crosses val="autoZero"/>
      </c:ser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r>
              <a:rPr lang="cs-CZ" sz="12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Průměry známek</a:t>
            </a:r>
            <a:endParaRPr lang="cs-CZ" sz="1200" dirty="0"/>
          </a:p>
        </c:rich>
      </c:tx>
      <c:overlay val="1"/>
      <c:spPr>
        <a:solidFill>
          <a:schemeClr val="lt1"/>
        </a:solidFill>
        <a:ln w="40000" cap="flat" cmpd="sng" algn="ctr">
          <a:solidFill>
            <a:schemeClr val="accent6"/>
          </a:solidFill>
          <a:prstDash val="solid"/>
        </a:ln>
        <a:effectLst/>
      </c:spPr>
    </c:title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940083580456872"/>
          <c:y val="0.18955536289556676"/>
          <c:w val="0.64677301247780794"/>
          <c:h val="0.60398317213208785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9A</c:v>
                </c:pt>
              </c:strCache>
            </c:strRef>
          </c:tx>
          <c:spPr>
            <a:solidFill>
              <a:schemeClr val="accent4">
                <a:lumMod val="60000"/>
                <a:lumOff val="40000"/>
              </a:schemeClr>
            </a:solidFill>
          </c:spPr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2.1</c:v>
                </c:pt>
                <c:pt idx="1">
                  <c:v>2.5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9B</c:v>
                </c:pt>
              </c:strCache>
            </c:strRef>
          </c:tx>
          <c:spPr>
            <a:blipFill dpi="0" rotWithShape="1">
              <a:blip xmlns:r="http://schemas.openxmlformats.org/officeDocument/2006/relationships"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</c:spPr>
          <c:invertIfNegative val="0"/>
          <c:cat>
            <c:strRef>
              <c:f>List1!$A$2:$A$3</c:f>
              <c:strCache>
                <c:ptCount val="2"/>
                <c:pt idx="0">
                  <c:v>Ma</c:v>
                </c:pt>
                <c:pt idx="1">
                  <c:v>ČJ</c:v>
                </c:pt>
              </c:strCache>
            </c:strRef>
          </c:cat>
          <c:val>
            <c:numRef>
              <c:f>List1!$C$2:$C$3</c:f>
              <c:numCache>
                <c:formatCode>General</c:formatCode>
                <c:ptCount val="2"/>
                <c:pt idx="0">
                  <c:v>1.9</c:v>
                </c:pt>
                <c:pt idx="1">
                  <c:v>2.4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236380928"/>
        <c:axId val="236382848"/>
        <c:axId val="0"/>
      </c:bar3DChart>
      <c:catAx>
        <c:axId val="23638092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sz="1200" dirty="0" smtClean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rPr>
                  <a:t>předměty</a:t>
                </a:r>
                <a:endParaRPr lang="cs-CZ" sz="1200" dirty="0"/>
              </a:p>
            </c:rich>
          </c:tx>
          <c:layout>
            <c:manualLayout>
              <c:xMode val="edge"/>
              <c:yMode val="edge"/>
              <c:x val="0.71441450972529319"/>
              <c:y val="0.85368556259955575"/>
            </c:manualLayout>
          </c:layout>
          <c:overlay val="0"/>
          <c:spPr>
            <a:solidFill>
              <a:schemeClr val="lt1"/>
            </a:solidFill>
            <a:ln w="40000" cap="flat" cmpd="sng" algn="ctr">
              <a:solidFill>
                <a:schemeClr val="accent6"/>
              </a:solidFill>
              <a:prstDash val="solid"/>
            </a:ln>
            <a:effectLst/>
          </c:spPr>
        </c:title>
        <c:majorTickMark val="out"/>
        <c:minorTickMark val="none"/>
        <c:tickLblPos val="nextTo"/>
        <c:txPr>
          <a:bodyPr/>
          <a:lstStyle/>
          <a:p>
            <a:pPr>
              <a:defRPr sz="1600" b="1" cap="none" spc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defRPr>
            </a:pPr>
            <a:endParaRPr lang="cs-CZ"/>
          </a:p>
        </c:txPr>
        <c:crossAx val="236382848"/>
        <c:crosses val="autoZero"/>
        <c:auto val="1"/>
        <c:lblAlgn val="ctr"/>
        <c:lblOffset val="100"/>
        <c:noMultiLvlLbl val="0"/>
      </c:catAx>
      <c:valAx>
        <c:axId val="236382848"/>
        <c:scaling>
          <c:orientation val="minMax"/>
        </c:scaling>
        <c:delete val="0"/>
        <c:axPos val="l"/>
        <c:majorGridlines>
          <c:spPr>
            <a:ln w="31800" cap="flat" cmpd="sng" algn="ctr">
              <a:solidFill>
                <a:schemeClr val="accent2"/>
              </a:solidFill>
              <a:prstDash val="solid"/>
            </a:ln>
            <a:effectLst>
              <a:outerShdw blurRad="39000" dist="25400" dir="5400000" rotWithShape="0">
                <a:schemeClr val="accent2">
                  <a:shade val="33000"/>
                  <a:alpha val="83000"/>
                </a:schemeClr>
              </a:outerShdw>
            </a:effectLst>
          </c:spPr>
        </c:majorGridlines>
        <c:title>
          <c:tx>
            <c:rich>
              <a:bodyPr rot="-5400000" vert="horz"/>
              <a:lstStyle/>
              <a:p>
                <a:pPr>
                  <a:defRPr sz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sz="1200" dirty="0" smtClean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rPr>
                  <a:t>průměry</a:t>
                </a:r>
                <a:endParaRPr lang="cs-CZ" sz="1200" dirty="0"/>
              </a:p>
            </c:rich>
          </c:tx>
          <c:layout>
            <c:manualLayout>
              <c:xMode val="edge"/>
              <c:yMode val="edge"/>
              <c:x val="8.4348242277190483E-2"/>
              <c:y val="0.42106718170825053"/>
            </c:manualLayout>
          </c:layout>
          <c:overlay val="0"/>
          <c:spPr>
            <a:solidFill>
              <a:schemeClr val="lt1"/>
            </a:solidFill>
            <a:ln w="40000" cap="flat" cmpd="sng" algn="ctr">
              <a:solidFill>
                <a:schemeClr val="accent6"/>
              </a:solidFill>
              <a:prstDash val="solid"/>
            </a:ln>
            <a:effectLst/>
          </c:spPr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cs-CZ"/>
          </a:p>
        </c:txPr>
        <c:crossAx val="236380928"/>
        <c:crosses val="autoZero"/>
        <c:crossBetween val="between"/>
      </c:valAx>
      <c:spPr>
        <a:gradFill rotWithShape="1">
          <a:gsLst>
            <a:gs pos="0">
              <a:schemeClr val="accent2">
                <a:tint val="15000"/>
                <a:satMod val="250000"/>
              </a:schemeClr>
            </a:gs>
            <a:gs pos="49000">
              <a:schemeClr val="accent2">
                <a:tint val="50000"/>
                <a:satMod val="200000"/>
              </a:schemeClr>
            </a:gs>
            <a:gs pos="49100">
              <a:schemeClr val="accent2">
                <a:tint val="64000"/>
                <a:satMod val="160000"/>
              </a:schemeClr>
            </a:gs>
            <a:gs pos="92000">
              <a:schemeClr val="accent2">
                <a:tint val="50000"/>
                <a:satMod val="200000"/>
              </a:schemeClr>
            </a:gs>
            <a:gs pos="100000">
              <a:schemeClr val="accent2">
                <a:tint val="43000"/>
                <a:satMod val="190000"/>
              </a:schemeClr>
            </a:gs>
          </a:gsLst>
          <a:lin ang="5400000" scaled="1"/>
        </a:gradFill>
        <a:ln w="11430" cap="flat" cmpd="sng" algn="ctr">
          <a:solidFill>
            <a:schemeClr val="accent2"/>
          </a:solidFill>
          <a:prstDash val="solid"/>
        </a:ln>
        <a:effectLst>
          <a:outerShdw blurRad="50800" dist="25000" dir="5400000" rotWithShape="0">
            <a:schemeClr val="accent2">
              <a:shade val="30000"/>
              <a:satMod val="150000"/>
              <a:alpha val="38000"/>
            </a:schemeClr>
          </a:outerShdw>
        </a:effectLst>
      </c:spPr>
    </c:plotArea>
    <c:legend>
      <c:legendPos val="r"/>
      <c:layout>
        <c:manualLayout>
          <c:xMode val="edge"/>
          <c:yMode val="edge"/>
          <c:x val="0.83954883251207402"/>
          <c:y val="0.34053451236231441"/>
          <c:w val="0.16045116748792596"/>
          <c:h val="0.31893059914957961"/>
        </c:manualLayout>
      </c:layout>
      <c:overlay val="0"/>
      <c:spPr>
        <a:solidFill>
          <a:schemeClr val="accent1"/>
        </a:solidFill>
        <a:ln w="31800" cap="flat" cmpd="sng" algn="ctr">
          <a:solidFill>
            <a:schemeClr val="lt1"/>
          </a:solidFill>
          <a:prstDash val="solid"/>
        </a:ln>
        <a:effectLst>
          <a:outerShdw blurRad="50800" dist="25000" dir="5400000" rotWithShape="0">
            <a:schemeClr val="accent1">
              <a:shade val="30000"/>
              <a:satMod val="150000"/>
              <a:alpha val="38000"/>
            </a:schemeClr>
          </a:outerShdw>
        </a:effectLst>
      </c:spPr>
      <c:txPr>
        <a:bodyPr/>
        <a:lstStyle/>
        <a:p>
          <a:pPr>
            <a:defRPr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2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E64A87-1680-46C1-A516-B6E8DC886685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0"/>
      <dgm:spPr/>
    </dgm:pt>
    <dgm:pt modelId="{01833B0E-3AA9-4E99-913A-76564AB052D4}">
      <dgm:prSet phldrT="[Text]" phldr="1"/>
      <dgm:spPr/>
      <dgm:t>
        <a:bodyPr/>
        <a:lstStyle/>
        <a:p>
          <a:endParaRPr lang="cs-CZ" dirty="0"/>
        </a:p>
      </dgm:t>
    </dgm:pt>
    <dgm:pt modelId="{97AF549F-D5CA-4DF5-B658-95A75DC812E6}" type="parTrans" cxnId="{6DBCEC4B-9A14-4C6B-B3F7-AC424D90C3BF}">
      <dgm:prSet/>
      <dgm:spPr/>
      <dgm:t>
        <a:bodyPr/>
        <a:lstStyle/>
        <a:p>
          <a:endParaRPr lang="cs-CZ"/>
        </a:p>
      </dgm:t>
    </dgm:pt>
    <dgm:pt modelId="{559DB877-0C78-46D6-90CF-88586D5B09A4}" type="sibTrans" cxnId="{6DBCEC4B-9A14-4C6B-B3F7-AC424D90C3BF}">
      <dgm:prSet/>
      <dgm:spPr/>
      <dgm:t>
        <a:bodyPr/>
        <a:lstStyle/>
        <a:p>
          <a:endParaRPr lang="cs-CZ"/>
        </a:p>
      </dgm:t>
    </dgm:pt>
    <dgm:pt modelId="{979C38E4-A131-4DE0-BE3E-327EFAA72276}">
      <dgm:prSet phldrT="[Text]" phldr="1"/>
      <dgm:spPr/>
      <dgm:t>
        <a:bodyPr/>
        <a:lstStyle/>
        <a:p>
          <a:endParaRPr lang="cs-CZ" dirty="0"/>
        </a:p>
      </dgm:t>
    </dgm:pt>
    <dgm:pt modelId="{227FF745-800B-463D-B84B-71C71930C5BA}" type="parTrans" cxnId="{F4743529-F9FC-4576-A46C-CA4756A329ED}">
      <dgm:prSet/>
      <dgm:spPr/>
      <dgm:t>
        <a:bodyPr/>
        <a:lstStyle/>
        <a:p>
          <a:endParaRPr lang="cs-CZ"/>
        </a:p>
      </dgm:t>
    </dgm:pt>
    <dgm:pt modelId="{95BCB043-ABAC-4AB6-8BA2-8819F42A379C}" type="sibTrans" cxnId="{F4743529-F9FC-4576-A46C-CA4756A329ED}">
      <dgm:prSet/>
      <dgm:spPr/>
      <dgm:t>
        <a:bodyPr/>
        <a:lstStyle/>
        <a:p>
          <a:endParaRPr lang="cs-CZ"/>
        </a:p>
      </dgm:t>
    </dgm:pt>
    <dgm:pt modelId="{F5D0DAF7-9789-490F-92F9-1987350DCF57}">
      <dgm:prSet phldrT="[Text]" phldr="1"/>
      <dgm:spPr/>
      <dgm:t>
        <a:bodyPr/>
        <a:lstStyle/>
        <a:p>
          <a:endParaRPr lang="cs-CZ"/>
        </a:p>
      </dgm:t>
    </dgm:pt>
    <dgm:pt modelId="{6B2EDB21-FF0F-4A43-AFDD-146103144AD6}" type="parTrans" cxnId="{987CDE64-9221-49C0-9579-C06C5DECCF2C}">
      <dgm:prSet/>
      <dgm:spPr/>
      <dgm:t>
        <a:bodyPr/>
        <a:lstStyle/>
        <a:p>
          <a:endParaRPr lang="cs-CZ"/>
        </a:p>
      </dgm:t>
    </dgm:pt>
    <dgm:pt modelId="{C7E3CA9B-A7D9-4E7F-95B3-0DE1597FB472}" type="sibTrans" cxnId="{987CDE64-9221-49C0-9579-C06C5DECCF2C}">
      <dgm:prSet/>
      <dgm:spPr/>
      <dgm:t>
        <a:bodyPr/>
        <a:lstStyle/>
        <a:p>
          <a:endParaRPr lang="cs-CZ"/>
        </a:p>
      </dgm:t>
    </dgm:pt>
    <dgm:pt modelId="{016955F9-E97E-4889-AFC2-BC57E22D2C3C}" type="pres">
      <dgm:prSet presAssocID="{EDE64A87-1680-46C1-A516-B6E8DC886685}" presName="compositeShape" presStyleCnt="0">
        <dgm:presLayoutVars>
          <dgm:dir/>
          <dgm:resizeHandles/>
        </dgm:presLayoutVars>
      </dgm:prSet>
      <dgm:spPr/>
    </dgm:pt>
    <dgm:pt modelId="{416DF89F-F29C-44FE-B666-7E4622D01D1B}" type="pres">
      <dgm:prSet presAssocID="{EDE64A87-1680-46C1-A516-B6E8DC886685}" presName="pyramid" presStyleLbl="node1" presStyleIdx="0" presStyleCnt="1" custLinFactNeighborX="-2738" custLinFactNeighborY="64286"/>
      <dgm:spPr/>
    </dgm:pt>
    <dgm:pt modelId="{47453670-4F04-4E1A-BFB2-B41ED423BE9F}" type="pres">
      <dgm:prSet presAssocID="{EDE64A87-1680-46C1-A516-B6E8DC886685}" presName="theList" presStyleCnt="0"/>
      <dgm:spPr/>
    </dgm:pt>
    <dgm:pt modelId="{723EA2FB-8D62-4F97-B716-DCF85573966B}" type="pres">
      <dgm:prSet presAssocID="{01833B0E-3AA9-4E99-913A-76564AB052D4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DD744-2963-44FB-A3D0-9DF67B554865}" type="pres">
      <dgm:prSet presAssocID="{01833B0E-3AA9-4E99-913A-76564AB052D4}" presName="aSpace" presStyleCnt="0"/>
      <dgm:spPr/>
    </dgm:pt>
    <dgm:pt modelId="{FF2B21E7-98FF-4DC6-BFDB-F11A9B7EC28D}" type="pres">
      <dgm:prSet presAssocID="{979C38E4-A131-4DE0-BE3E-327EFAA72276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CFA44B-C315-49E4-9BB3-86D8B82B7C1B}" type="pres">
      <dgm:prSet presAssocID="{979C38E4-A131-4DE0-BE3E-327EFAA72276}" presName="aSpace" presStyleCnt="0"/>
      <dgm:spPr/>
    </dgm:pt>
    <dgm:pt modelId="{9404AF1B-1C03-49B4-B230-90D24C720BC0}" type="pres">
      <dgm:prSet presAssocID="{F5D0DAF7-9789-490F-92F9-1987350DCF57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AC592-4B34-41D7-AF3A-E2F2420920AD}" type="pres">
      <dgm:prSet presAssocID="{F5D0DAF7-9789-490F-92F9-1987350DCF57}" presName="aSpace" presStyleCnt="0"/>
      <dgm:spPr/>
    </dgm:pt>
  </dgm:ptLst>
  <dgm:cxnLst>
    <dgm:cxn modelId="{6DBCEC4B-9A14-4C6B-B3F7-AC424D90C3BF}" srcId="{EDE64A87-1680-46C1-A516-B6E8DC886685}" destId="{01833B0E-3AA9-4E99-913A-76564AB052D4}" srcOrd="0" destOrd="0" parTransId="{97AF549F-D5CA-4DF5-B658-95A75DC812E6}" sibTransId="{559DB877-0C78-46D6-90CF-88586D5B09A4}"/>
    <dgm:cxn modelId="{89E05A76-35D1-41D9-85A0-04259C5F404A}" type="presOf" srcId="{F5D0DAF7-9789-490F-92F9-1987350DCF57}" destId="{9404AF1B-1C03-49B4-B230-90D24C720BC0}" srcOrd="0" destOrd="0" presId="urn:microsoft.com/office/officeart/2005/8/layout/pyramid2"/>
    <dgm:cxn modelId="{87A3D409-91E9-4CE5-B3EF-15745FA9823D}" type="presOf" srcId="{979C38E4-A131-4DE0-BE3E-327EFAA72276}" destId="{FF2B21E7-98FF-4DC6-BFDB-F11A9B7EC28D}" srcOrd="0" destOrd="0" presId="urn:microsoft.com/office/officeart/2005/8/layout/pyramid2"/>
    <dgm:cxn modelId="{F8F37A75-63A9-48FD-B8D2-FF90D76E37A8}" type="presOf" srcId="{01833B0E-3AA9-4E99-913A-76564AB052D4}" destId="{723EA2FB-8D62-4F97-B716-DCF85573966B}" srcOrd="0" destOrd="0" presId="urn:microsoft.com/office/officeart/2005/8/layout/pyramid2"/>
    <dgm:cxn modelId="{F4743529-F9FC-4576-A46C-CA4756A329ED}" srcId="{EDE64A87-1680-46C1-A516-B6E8DC886685}" destId="{979C38E4-A131-4DE0-BE3E-327EFAA72276}" srcOrd="1" destOrd="0" parTransId="{227FF745-800B-463D-B84B-71C71930C5BA}" sibTransId="{95BCB043-ABAC-4AB6-8BA2-8819F42A379C}"/>
    <dgm:cxn modelId="{9D05C745-D9E9-403D-A76C-C021F4709971}" type="presOf" srcId="{EDE64A87-1680-46C1-A516-B6E8DC886685}" destId="{016955F9-E97E-4889-AFC2-BC57E22D2C3C}" srcOrd="0" destOrd="0" presId="urn:microsoft.com/office/officeart/2005/8/layout/pyramid2"/>
    <dgm:cxn modelId="{987CDE64-9221-49C0-9579-C06C5DECCF2C}" srcId="{EDE64A87-1680-46C1-A516-B6E8DC886685}" destId="{F5D0DAF7-9789-490F-92F9-1987350DCF57}" srcOrd="2" destOrd="0" parTransId="{6B2EDB21-FF0F-4A43-AFDD-146103144AD6}" sibTransId="{C7E3CA9B-A7D9-4E7F-95B3-0DE1597FB472}"/>
    <dgm:cxn modelId="{F1B6138E-BD57-460B-BAAD-5C7D0BCAECE4}" type="presParOf" srcId="{016955F9-E97E-4889-AFC2-BC57E22D2C3C}" destId="{416DF89F-F29C-44FE-B666-7E4622D01D1B}" srcOrd="0" destOrd="0" presId="urn:microsoft.com/office/officeart/2005/8/layout/pyramid2"/>
    <dgm:cxn modelId="{0D510585-D029-4AA5-B7A8-3C7348F09BE4}" type="presParOf" srcId="{016955F9-E97E-4889-AFC2-BC57E22D2C3C}" destId="{47453670-4F04-4E1A-BFB2-B41ED423BE9F}" srcOrd="1" destOrd="0" presId="urn:microsoft.com/office/officeart/2005/8/layout/pyramid2"/>
    <dgm:cxn modelId="{9DFA0284-64E8-449C-B455-2A5CEEF16577}" type="presParOf" srcId="{47453670-4F04-4E1A-BFB2-B41ED423BE9F}" destId="{723EA2FB-8D62-4F97-B716-DCF85573966B}" srcOrd="0" destOrd="0" presId="urn:microsoft.com/office/officeart/2005/8/layout/pyramid2"/>
    <dgm:cxn modelId="{4D7041E4-83BA-4E30-8F6A-581E5E8C3956}" type="presParOf" srcId="{47453670-4F04-4E1A-BFB2-B41ED423BE9F}" destId="{9B5DD744-2963-44FB-A3D0-9DF67B554865}" srcOrd="1" destOrd="0" presId="urn:microsoft.com/office/officeart/2005/8/layout/pyramid2"/>
    <dgm:cxn modelId="{D68B8FA3-621A-471D-9D44-406C268D24F6}" type="presParOf" srcId="{47453670-4F04-4E1A-BFB2-B41ED423BE9F}" destId="{FF2B21E7-98FF-4DC6-BFDB-F11A9B7EC28D}" srcOrd="2" destOrd="0" presId="urn:microsoft.com/office/officeart/2005/8/layout/pyramid2"/>
    <dgm:cxn modelId="{5D72F5A4-198D-4339-B2A2-B292EE4DC904}" type="presParOf" srcId="{47453670-4F04-4E1A-BFB2-B41ED423BE9F}" destId="{E9CFA44B-C315-49E4-9BB3-86D8B82B7C1B}" srcOrd="3" destOrd="0" presId="urn:microsoft.com/office/officeart/2005/8/layout/pyramid2"/>
    <dgm:cxn modelId="{27FBB728-ADF1-460D-90AE-2010EB2674D1}" type="presParOf" srcId="{47453670-4F04-4E1A-BFB2-B41ED423BE9F}" destId="{9404AF1B-1C03-49B4-B230-90D24C720BC0}" srcOrd="4" destOrd="0" presId="urn:microsoft.com/office/officeart/2005/8/layout/pyramid2"/>
    <dgm:cxn modelId="{E8F84157-1D9C-4315-93F8-8577CE16DEC2}" type="presParOf" srcId="{47453670-4F04-4E1A-BFB2-B41ED423BE9F}" destId="{F10AC592-4B34-41D7-AF3A-E2F2420920AD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EB0DCF-2BBB-4726-87D4-DBDDE236C2C9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30A14D-F34D-47AF-B6C6-48F6C8C2F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91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0A14D-F34D-47AF-B6C6-48F6C8C2F2A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609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0A14D-F34D-47AF-B6C6-48F6C8C2F2A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472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1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2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1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7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1" y="1444295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444295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3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3" y="6407945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3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30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4" y="274641"/>
            <a:ext cx="1777471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9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3" y="6407945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5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mp"/><Relationship Id="rId5" Type="http://schemas.openxmlformats.org/officeDocument/2006/relationships/image" Target="../media/image8.tmp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microsoft.com/office/2007/relationships/media" Target="../media/media1.mpeg"/><Relationship Id="rId1" Type="http://schemas.openxmlformats.org/officeDocument/2006/relationships/video" Target="NULL" TargetMode="Externa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1.tmp"/><Relationship Id="rId4" Type="http://schemas.openxmlformats.org/officeDocument/2006/relationships/diagramData" Target="../diagrams/data1.xml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m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www.novemestonm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file:///G:\DUMY\Odu&#269;eno!!!!\kvety-2.&#269;&#225;st.docx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" TargetMode="External"/><Relationship Id="rId4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668146"/>
              </p:ext>
            </p:extLst>
          </p:nvPr>
        </p:nvGraphicFramePr>
        <p:xfrm>
          <a:off x="323528" y="1772817"/>
          <a:ext cx="8496944" cy="45226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2631"/>
                <a:gridCol w="6844313"/>
              </a:tblGrid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VY_32_INOVACE_ICT_7B_10B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7.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573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vorba prezentací v Power pointu – úprava grafiky – tabulky, obrázky, ilustrace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18. </a:t>
                      </a:r>
                      <a:r>
                        <a:rPr lang="cs-CZ" sz="1200" smtClean="0">
                          <a:effectLst/>
                        </a:rPr>
                        <a:t>1.</a:t>
                      </a:r>
                      <a:r>
                        <a:rPr lang="cs-CZ" sz="1200" baseline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64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Druhá hodina je propojení výkladu a práce s PC. V této části se žáci seznámí s vkládáním různých objektů do prezentace. U této lekce se předpokládá, že žáci umí pracovat v programu Word a zvládnout úpravu objektů. </a:t>
                      </a:r>
                      <a:endParaRPr kumimoji="0" lang="cs-CZ" sz="1200" b="0" i="0" u="none" strike="noStrike" kern="1200" cap="none" spc="0" normalizeH="0" noProof="0" dirty="0" smtClean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98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Tvorba prezentací </a:t>
            </a:r>
            <a:br>
              <a:rPr lang="cs-CZ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v programu Power Point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77071"/>
            <a:ext cx="8062664" cy="792089"/>
          </a:xfrm>
        </p:spPr>
        <p:txBody>
          <a:bodyPr>
            <a:normAutofit fontScale="70000" lnSpcReduction="2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Belwe Bd AT" pitchFamily="2" charset="0"/>
                <a:cs typeface="Times New Roman" pitchFamily="18" charset="0"/>
              </a:rPr>
              <a:t>Úprava grafiky v prezentaci – tabulky, obrázky, ilustrace</a:t>
            </a:r>
            <a:r>
              <a:rPr lang="cs-CZ" sz="4000" b="1" smtClean="0">
                <a:solidFill>
                  <a:schemeClr val="tx1"/>
                </a:solidFill>
                <a:latin typeface="Belwe Bd AT" pitchFamily="2" charset="0"/>
                <a:cs typeface="Times New Roman" pitchFamily="18" charset="0"/>
              </a:rPr>
              <a:t>, odkazy</a:t>
            </a:r>
            <a:endParaRPr lang="cs-CZ" sz="4000" b="1" dirty="0">
              <a:solidFill>
                <a:schemeClr val="tx1"/>
              </a:solidFill>
              <a:latin typeface="Belwe Bd AT" pitchFamily="2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5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10" y="404665"/>
            <a:ext cx="8713380" cy="792125"/>
          </a:xfrm>
        </p:spPr>
      </p:pic>
      <p:sp>
        <p:nvSpPr>
          <p:cNvPr id="8" name="Zástupný symbol pro obsah 1"/>
          <p:cNvSpPr txBox="1">
            <a:spLocks/>
          </p:cNvSpPr>
          <p:nvPr/>
        </p:nvSpPr>
        <p:spPr>
          <a:xfrm>
            <a:off x="457200" y="1412776"/>
            <a:ext cx="8229600" cy="511256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Do prezentace lze vkládat různé objekty: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Obrázek, klipart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Snímky z obrazovky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Fotoalbum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Obrazce</a:t>
            </a:r>
          </a:p>
          <a:p>
            <a:pPr marL="812800" indent="-449263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SmartArt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Graf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Tabulky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Hypertextové odkazy</a:t>
            </a: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Textové pole,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WordArt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12800" indent="-449263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Video, zvuky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atd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3140968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objekty se vkládají na kartě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VLOŽENÍ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4572000" y="1988840"/>
            <a:ext cx="1368152" cy="4032448"/>
          </a:xfrm>
          <a:prstGeom prst="righ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02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6419056" cy="2808312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kliknutí na ikonu Tabulky - lze vložit do prezentace tabulku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vložení tabulky je  možné provést různé úpravy tabulky – barva, písmo, řádky ...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úpravy se provádí na kartě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NÁVRH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ROZLOŽENÍ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(tyto karty se objeví až po kliknutí na tabulku)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Tabulky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37732"/>
            <a:ext cx="1905266" cy="2991268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663465"/>
              </p:ext>
            </p:extLst>
          </p:nvPr>
        </p:nvGraphicFramePr>
        <p:xfrm>
          <a:off x="2699792" y="3933056"/>
          <a:ext cx="5881532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954"/>
                <a:gridCol w="1512168"/>
                <a:gridCol w="1584176"/>
                <a:gridCol w="2088234"/>
              </a:tblGrid>
              <a:tr h="0"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Sběr papíru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 třídu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pořadí 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průměr na žáka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1050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38,8</a:t>
                      </a:r>
                      <a:r>
                        <a:rPr lang="cs-CZ" baseline="0" dirty="0" smtClean="0"/>
                        <a:t>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850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44, 7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1200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70,6</a:t>
                      </a:r>
                      <a:r>
                        <a:rPr lang="cs-CZ" baseline="0" dirty="0" smtClean="0"/>
                        <a:t>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502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21,8 kg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88640"/>
            <a:ext cx="523948" cy="828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64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49685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této nabídce je možné vložit:</a:t>
            </a:r>
          </a:p>
          <a:p>
            <a:pPr marL="720725" indent="-255588">
              <a:spcBef>
                <a:spcPts val="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obrázek, klipart, snímek z obrazovky, fotoalbum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obrázek (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klipart) - po vložení do prezentace je možné provádět běžné úpravy (ohraničení, rámeček, barva, velikost..) – úpravy se provádí na kartě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FORMÁT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(musíte na obrázek kliknout)</a:t>
            </a:r>
          </a:p>
          <a:p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snímek obrazovky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vloží se obrázek libovolného programu, který není minimalizován na hlavním panelu a nebo je možné vložit pouze výřez obrazovky</a:t>
            </a:r>
          </a:p>
          <a:p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355600" indent="-266700"/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fotoalbum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tvorba prezentace složená z fotografií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  (obrázků)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Obrázky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581128"/>
            <a:ext cx="2095874" cy="198196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67979"/>
            <a:ext cx="3050949" cy="122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1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5915000" cy="489654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možnost vložení různých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obrazců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čáry,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geometrické útvary, šipky, popisky…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úprava obrazce se provádí v kartě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FORMÁT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(musíte opět kliknout na daný obrazec)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SmartArt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předdefinovaný grafický formát objektu – odrážky, pyramidy, …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ukázka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&gt;&gt;&gt;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dále můžeme do prezentací vkládat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grafy 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&gt;&gt;&gt;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Ilustrace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88640"/>
            <a:ext cx="2524478" cy="6315957"/>
          </a:xfrm>
          <a:prstGeom prst="rect">
            <a:avLst/>
          </a:prstGeom>
        </p:spPr>
      </p:pic>
      <p:sp>
        <p:nvSpPr>
          <p:cNvPr id="7" name="Veselý obličej 6"/>
          <p:cNvSpPr/>
          <p:nvPr/>
        </p:nvSpPr>
        <p:spPr>
          <a:xfrm>
            <a:off x="5630424" y="1592546"/>
            <a:ext cx="720080" cy="64807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275856" y="2746394"/>
            <a:ext cx="626376" cy="56569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16632"/>
            <a:ext cx="1584176" cy="99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05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2628583"/>
              </p:ext>
            </p:extLst>
          </p:nvPr>
        </p:nvGraphicFramePr>
        <p:xfrm>
          <a:off x="5724128" y="3401245"/>
          <a:ext cx="3024336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Zástupný symbol pro obsah 4"/>
          <p:cNvSpPr txBox="1">
            <a:spLocks/>
          </p:cNvSpPr>
          <p:nvPr/>
        </p:nvSpPr>
        <p:spPr>
          <a:xfrm>
            <a:off x="467544" y="1052736"/>
            <a:ext cx="4824536" cy="424847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Potravní řetězec – ukázka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&gt;&gt;&gt;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Tvorba rodokmenu</a:t>
            </a:r>
          </a:p>
        </p:txBody>
      </p:sp>
      <p:pic>
        <p:nvPicPr>
          <p:cNvPr id="10" name="pokus.mpeg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305.9664"/>
                </p14:media>
              </p:ext>
            </p:extLst>
          </p:nvPr>
        </p:nvPicPr>
        <p:blipFill rotWithShape="1">
          <a:blip r:embed="rId9"/>
          <a:srcRect l="199" t="-537" r="36589" b="20194"/>
          <a:stretch>
            <a:fillRect/>
          </a:stretch>
        </p:blipFill>
        <p:spPr>
          <a:xfrm>
            <a:off x="5436096" y="735695"/>
            <a:ext cx="2046788" cy="1924984"/>
          </a:xfrm>
          <a:ln w="28575">
            <a:solidFill>
              <a:schemeClr val="bg2">
                <a:lumMod val="50000"/>
              </a:schemeClr>
            </a:solidFill>
          </a:ln>
        </p:spPr>
      </p:pic>
      <p:pic>
        <p:nvPicPr>
          <p:cNvPr id="4" name="Obrázek 3" descr="Výřez obrazovky">
            <a:hlinkHover r:id="" action="ppaction://noaction" highlightClick="1"/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97" y="2348880"/>
            <a:ext cx="4911408" cy="3317129"/>
          </a:xfrm>
          <a:prstGeom prst="rect">
            <a:avLst/>
          </a:prstGeom>
        </p:spPr>
      </p:pic>
      <p:sp>
        <p:nvSpPr>
          <p:cNvPr id="12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err="1" smtClean="0">
                <a:solidFill>
                  <a:schemeClr val="tx1"/>
                </a:solidFill>
                <a:latin typeface="Belwe Bd AT" pitchFamily="2" charset="0"/>
              </a:rPr>
              <a:t>SmartArt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2" name="Rovnoramenný trojúhelník 1">
            <a:hlinkClick r:id="" action="ppaction://hlinkshowjump?jump=previousslide"/>
          </p:cNvPr>
          <p:cNvSpPr/>
          <p:nvPr/>
        </p:nvSpPr>
        <p:spPr>
          <a:xfrm rot="16200000">
            <a:off x="199173" y="6237312"/>
            <a:ext cx="432048" cy="288032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64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 fullScrn="1"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Grafy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790" y="116632"/>
            <a:ext cx="3615030" cy="2880320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3"/>
            <a:ext cx="4978896" cy="48105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kliknutím na tlačítko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Grafy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 zobrazí nejdříve možnost vybrat si graf a ten se pak vloží do prezentace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zároveň se otevře okno programu Excel (program na tvorbu tabulek)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programu Excel se upraví tabulka, z které pak automaticky vzniká graf 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Power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Pointu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488" y="3933056"/>
            <a:ext cx="3457634" cy="2376263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797152"/>
            <a:ext cx="3124636" cy="1352739"/>
          </a:xfrm>
          <a:prstGeom prst="rect">
            <a:avLst/>
          </a:prstGeom>
        </p:spPr>
      </p:pic>
      <p:sp>
        <p:nvSpPr>
          <p:cNvPr id="7" name="Rovnoramenný trojúhelník 6">
            <a:hlinkClick r:id="" action="ppaction://hlinkshowjump?jump=nextslide"/>
          </p:cNvPr>
          <p:cNvSpPr/>
          <p:nvPr/>
        </p:nvSpPr>
        <p:spPr>
          <a:xfrm rot="5400000">
            <a:off x="199173" y="6237312"/>
            <a:ext cx="432048" cy="288032"/>
          </a:xfrm>
          <a:prstGeom prst="triangle">
            <a:avLst>
              <a:gd name="adj" fmla="val 4589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6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505253"/>
              </p:ext>
            </p:extLst>
          </p:nvPr>
        </p:nvGraphicFramePr>
        <p:xfrm>
          <a:off x="5436096" y="188640"/>
          <a:ext cx="3456384" cy="19386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3250704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3600" dirty="0">
                <a:solidFill>
                  <a:schemeClr val="tx1"/>
                </a:solidFill>
                <a:latin typeface="Belwe Bd AT" pitchFamily="2" charset="0"/>
              </a:rPr>
              <a:t>Ú</a:t>
            </a:r>
            <a:r>
              <a:rPr lang="cs-CZ" sz="3600" dirty="0" smtClean="0">
                <a:solidFill>
                  <a:schemeClr val="tx1"/>
                </a:solidFill>
                <a:latin typeface="Belwe Bd AT" pitchFamily="2" charset="0"/>
              </a:rPr>
              <a:t>prava grafu</a:t>
            </a:r>
            <a:endParaRPr lang="cs-CZ" sz="3600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6" name="Zástupný symbol pro obsah 7"/>
          <p:cNvSpPr txBox="1">
            <a:spLocks/>
          </p:cNvSpPr>
          <p:nvPr/>
        </p:nvSpPr>
        <p:spPr>
          <a:xfrm>
            <a:off x="457200" y="1196753"/>
            <a:ext cx="4978896" cy="48105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7"/>
          <p:cNvSpPr txBox="1">
            <a:spLocks/>
          </p:cNvSpPr>
          <p:nvPr/>
        </p:nvSpPr>
        <p:spPr>
          <a:xfrm>
            <a:off x="281602" y="3191475"/>
            <a:ext cx="8521607" cy="821095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karta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NÁVRH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zde je možné upravit tabulku, změnit typ grafu, změnit rozložení grafu a styl grafu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68" y="2401837"/>
            <a:ext cx="8554160" cy="587273"/>
          </a:xfrm>
          <a:prstGeom prst="rect">
            <a:avLst/>
          </a:prstGeom>
        </p:spPr>
      </p:pic>
      <p:sp>
        <p:nvSpPr>
          <p:cNvPr id="11" name="Zástupný symbol pro obsah 7"/>
          <p:cNvSpPr txBox="1">
            <a:spLocks/>
          </p:cNvSpPr>
          <p:nvPr/>
        </p:nvSpPr>
        <p:spPr>
          <a:xfrm>
            <a:off x="251518" y="1052736"/>
            <a:ext cx="5328594" cy="1074509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grafu lze upravit každou část zvlášť – osy, pozadí, barva, popisky….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640545"/>
              </p:ext>
            </p:extLst>
          </p:nvPr>
        </p:nvGraphicFramePr>
        <p:xfrm>
          <a:off x="1475656" y="4149080"/>
          <a:ext cx="3456384" cy="19386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3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5230002"/>
              </p:ext>
            </p:extLst>
          </p:nvPr>
        </p:nvGraphicFramePr>
        <p:xfrm>
          <a:off x="5436096" y="4509120"/>
          <a:ext cx="3456384" cy="19386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55255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7"/>
          <p:cNvSpPr txBox="1">
            <a:spLocks/>
          </p:cNvSpPr>
          <p:nvPr/>
        </p:nvSpPr>
        <p:spPr>
          <a:xfrm>
            <a:off x="457200" y="1196753"/>
            <a:ext cx="4978896" cy="48105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7"/>
          <p:cNvSpPr txBox="1">
            <a:spLocks/>
          </p:cNvSpPr>
          <p:nvPr/>
        </p:nvSpPr>
        <p:spPr>
          <a:xfrm>
            <a:off x="323528" y="1325652"/>
            <a:ext cx="8379057" cy="107450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karta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ROZLOŽENÍ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umožňuje vložení obrázku, obrazce, upravit vzhled grafu – legenda, osy, popisky, název grafu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48680"/>
            <a:ext cx="8554159" cy="757004"/>
          </a:xfrm>
          <a:prstGeom prst="rect">
            <a:avLst/>
          </a:prstGeom>
        </p:spPr>
      </p:pic>
      <p:sp>
        <p:nvSpPr>
          <p:cNvPr id="12" name="Zástupný symbol pro obsah 7"/>
          <p:cNvSpPr txBox="1">
            <a:spLocks/>
          </p:cNvSpPr>
          <p:nvPr/>
        </p:nvSpPr>
        <p:spPr>
          <a:xfrm>
            <a:off x="288021" y="3284984"/>
            <a:ext cx="8379057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karta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FORMÁT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umožňuje barevnou úpravu grafu – písma (legenda, osy, popisky, název grafu…), výplně jednotlivých sloupců, efekty písma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21" y="2395166"/>
            <a:ext cx="8554159" cy="745296"/>
          </a:xfrm>
          <a:prstGeom prst="rect">
            <a:avLst/>
          </a:prstGeom>
        </p:spPr>
      </p:pic>
      <p:graphicFrame>
        <p:nvGraphicFramePr>
          <p:cNvPr id="14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2017650"/>
              </p:ext>
            </p:extLst>
          </p:nvPr>
        </p:nvGraphicFramePr>
        <p:xfrm>
          <a:off x="3851920" y="4183781"/>
          <a:ext cx="4680520" cy="26586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85448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131840" y="3933056"/>
            <a:ext cx="3096344" cy="360040"/>
          </a:xfrm>
          <a:prstGeom prst="rect">
            <a:avLst/>
          </a:prstGeom>
          <a:solidFill>
            <a:srgbClr val="BEDDFA"/>
          </a:solidFill>
          <a:ln>
            <a:solidFill>
              <a:srgbClr val="BEDD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48825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prezentace lze vložit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hypertextové </a:t>
            </a:r>
            <a:b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odkazy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(odkaz na webovou stránku) nebo vložit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různá tlačítka s akcemi</a:t>
            </a: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Příklad: odkaz na webovou stánku našeho města</a:t>
            </a:r>
          </a:p>
          <a:p>
            <a:pPr marL="8985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označíme si levým tlačítkem myši slovo (nebo slova, obrázek), kde bude odkaz </a:t>
            </a:r>
          </a:p>
          <a:p>
            <a:pPr marL="2690813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Nové Město nad Metují</a:t>
            </a:r>
          </a:p>
          <a:p>
            <a:pPr marL="8985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karta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VLOŽENÍ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⇒HYPERTEXTOVÝ ODKAZ (nebo na to označené slovo klikneme prav. Tlačítkem myši a v nabídce zvolíme možnost Hypertextový odkaz)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Odkazy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88640"/>
            <a:ext cx="1641892" cy="113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83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5760639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Po zobrazení tohoto okna si vyberete odkaz ze čtyř možností:</a:t>
            </a:r>
          </a:p>
          <a:p>
            <a:pPr marL="8096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Existující soubor nebo webová stránka</a:t>
            </a:r>
          </a:p>
          <a:p>
            <a:pPr marL="8096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Místo v tomto dokumentu</a:t>
            </a:r>
          </a:p>
          <a:p>
            <a:pPr marL="8096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Vytvořit nový dokument</a:t>
            </a:r>
          </a:p>
          <a:p>
            <a:pPr marL="8096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E-mailová adresa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našem případě si vyberete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možnost první a do řádku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adresy napíšete:  www.novemestonm.cz</a:t>
            </a:r>
          </a:p>
          <a:p>
            <a:pPr marL="358775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Příklad: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Nové Město nad Metují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58775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58775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Chcete-li odkazovat na místo v tomto dokumentu, zobrazí se číslo snímku,  na které chcete odkazovat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například na úvodní stranu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2"/>
            <a:ext cx="4032448" cy="206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5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5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Umožňuje přiřadit k určitému objektu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akci a přikázat, co se má provést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Akci lze provést kliknutím myší nebo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přetaženímmyší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Ukázky akce: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Akce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5" name="Obdélník 4">
            <a:hlinkClick r:id="" action="ppaction://hlinkshowjump?jump=endshow"/>
          </p:cNvPr>
          <p:cNvSpPr/>
          <p:nvPr/>
        </p:nvSpPr>
        <p:spPr>
          <a:xfrm>
            <a:off x="2901999" y="5157192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KONEC PREZENTACE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363" y="116633"/>
            <a:ext cx="299155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01" y="3311865"/>
            <a:ext cx="1410328" cy="1057746"/>
          </a:xfrm>
          <a:prstGeom prst="rect">
            <a:avLst/>
          </a:prstGeom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3347864" y="3311865"/>
            <a:ext cx="864096" cy="105774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>
            <a:hlinkHover r:id="rId5"/>
          </p:cNvPr>
          <p:cNvSpPr/>
          <p:nvPr/>
        </p:nvSpPr>
        <p:spPr>
          <a:xfrm>
            <a:off x="5652120" y="4131577"/>
            <a:ext cx="2664296" cy="216024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google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77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842F73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391</TotalTime>
  <Words>459</Words>
  <Application>Microsoft Office PowerPoint</Application>
  <PresentationFormat>Předvádění na obrazovce (4:3)</PresentationFormat>
  <Paragraphs>108</Paragraphs>
  <Slides>13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Tvorba prezentací  v programu Power 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prezentací v programu Power Point</dc:title>
  <dc:creator>Vackovi</dc:creator>
  <cp:lastModifiedBy>Správce</cp:lastModifiedBy>
  <cp:revision>49</cp:revision>
  <dcterms:created xsi:type="dcterms:W3CDTF">2012-10-30T16:26:46Z</dcterms:created>
  <dcterms:modified xsi:type="dcterms:W3CDTF">2013-11-29T18:52:43Z</dcterms:modified>
</cp:coreProperties>
</file>