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ydxQRuDP04Y" TargetMode="External"/><Relationship Id="rId3" Type="http://schemas.openxmlformats.org/officeDocument/2006/relationships/hyperlink" Target="http://www.youtube.com/watch?v=hOWCKwt4Tto" TargetMode="External"/><Relationship Id="rId7" Type="http://schemas.openxmlformats.org/officeDocument/2006/relationships/hyperlink" Target="http://www.youtube.com/watch?v=Kt_U363nykQ" TargetMode="External"/><Relationship Id="rId2" Type="http://schemas.openxmlformats.org/officeDocument/2006/relationships/hyperlink" Target="http://www.youtube.com/watch?v=kDsFTq8vPd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jFNaM8_vwHY" TargetMode="External"/><Relationship Id="rId5" Type="http://schemas.openxmlformats.org/officeDocument/2006/relationships/hyperlink" Target="http://www.youtube.com/watch?v=DpFiE099pYs" TargetMode="External"/><Relationship Id="rId4" Type="http://schemas.openxmlformats.org/officeDocument/2006/relationships/hyperlink" Target="http://www.youtube.com/watch?v=ssIz0iiJa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066128"/>
              </p:ext>
            </p:extLst>
          </p:nvPr>
        </p:nvGraphicFramePr>
        <p:xfrm>
          <a:off x="214282" y="1649461"/>
          <a:ext cx="8822214" cy="4623663"/>
        </p:xfrm>
        <a:graphic>
          <a:graphicData uri="http://schemas.openxmlformats.org/drawingml/2006/table">
            <a:tbl>
              <a:tblPr/>
              <a:tblGrid>
                <a:gridCol w="1715894"/>
                <a:gridCol w="7106320"/>
              </a:tblGrid>
              <a:tr h="36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VY_32_INOVACE_VVP_9A_10F                 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3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498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Využívání informační a komunikační technologie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Výchova k volbě povolání</a:t>
                      </a:r>
                      <a:endParaRPr lang="cs-CZ" sz="14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      - užití PC, data projektoru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Rovnost příležitostí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na trhu práce – komunikace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6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20.2.2013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0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Na základě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vlastních dosavadních zkušeností žáci formulují své názory na rovnoprávné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uplatnění lidí  v životě. Zamýšlejí se a poznávají oblasti komunikace mezi lidmi.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Použité zdroje – „Volba – příručka pro učitele“  Most 2001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                         -   Manažerské dovednosti,  RNDr. Lenka 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</a:rPr>
                        <a:t>Cimbálníková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01122" cy="714380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latin typeface="Times New Roman"/>
                <a:ea typeface="Calibri"/>
                <a:cs typeface="Times New Roman"/>
              </a:rPr>
              <a:t/>
            </a:r>
            <a:br>
              <a:rPr lang="cs-CZ" sz="3100" dirty="0" smtClean="0">
                <a:latin typeface="Times New Roman"/>
                <a:ea typeface="Calibri"/>
                <a:cs typeface="Times New Roman"/>
              </a:rPr>
            </a:br>
            <a:r>
              <a:rPr lang="cs-CZ" sz="3100" b="1" dirty="0" smtClean="0">
                <a:solidFill>
                  <a:srgbClr val="C00000"/>
                </a:solidFill>
                <a:latin typeface="Times New Roman"/>
                <a:ea typeface="Calibri"/>
                <a:cs typeface="Times New Roman"/>
              </a:rPr>
              <a:t>Rovnost příležitostí na trhu práce – komunikace</a:t>
            </a:r>
            <a:br>
              <a:rPr lang="cs-CZ" sz="3100" b="1" dirty="0" smtClean="0">
                <a:solidFill>
                  <a:srgbClr val="C00000"/>
                </a:solidFill>
                <a:latin typeface="Times New Roman"/>
                <a:ea typeface="Calibri"/>
                <a:cs typeface="Times New Roman"/>
              </a:rPr>
            </a:b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357298"/>
            <a:ext cx="7715304" cy="476886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u="sng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u="sng" dirty="0" smtClean="0">
                <a:solidFill>
                  <a:schemeClr val="tx2"/>
                </a:solidFill>
              </a:rPr>
              <a:t>Interpersonální (mezilidská) komunikace </a:t>
            </a:r>
            <a:r>
              <a:rPr lang="cs-CZ" sz="2400" dirty="0" smtClean="0"/>
              <a:t>– přenos informací mezi lidmi (myšlenek, slov, pocitů, postojů, nálad, emocí…)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u="sng" dirty="0" smtClean="0">
                <a:solidFill>
                  <a:schemeClr val="tx2"/>
                </a:solidFill>
              </a:rPr>
              <a:t>Komunikativní dovednosti</a:t>
            </a:r>
            <a:r>
              <a:rPr lang="cs-CZ" sz="2400" dirty="0" smtClean="0"/>
              <a:t> v zaměstnání jsou obecnou potřebou a nutností všech pracovníků</a:t>
            </a:r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OBLASTI  KOMUNIKACE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2844" y="1142984"/>
            <a:ext cx="8858312" cy="52149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err="1" smtClean="0">
                <a:solidFill>
                  <a:srgbClr val="0070C0"/>
                </a:solidFill>
              </a:rPr>
              <a:t>Verbalita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/>
              <a:t>- slovní obsah(ústní, písemný-argumenty,kritika,názory…)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err="1" smtClean="0">
                <a:solidFill>
                  <a:srgbClr val="0070C0"/>
                </a:solidFill>
              </a:rPr>
              <a:t>Neverbalita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/>
              <a:t>– řeč těla (emoce, gesta, nadšení, údiv…)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Prezentace </a:t>
            </a:r>
            <a:r>
              <a:rPr lang="cs-CZ" sz="2400" dirty="0" smtClean="0"/>
              <a:t>– forma a způsob, jak vystupujeme před jinými lidmi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Sociální percepce </a:t>
            </a:r>
            <a:r>
              <a:rPr lang="cs-CZ" sz="2400" dirty="0" smtClean="0"/>
              <a:t>– odhad a vnímání jiných lidí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Vyjednávání </a:t>
            </a:r>
            <a:r>
              <a:rPr lang="cs-CZ" sz="2400" dirty="0" smtClean="0"/>
              <a:t>– způsob prosazení svého cíle (manipulace… 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Konflikt </a:t>
            </a:r>
            <a:r>
              <a:rPr lang="cs-CZ" sz="2400" dirty="0" smtClean="0"/>
              <a:t>– střet neslučitelných stanovisek, zájmů, hodnot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Efektivní naslouchání</a:t>
            </a:r>
            <a:r>
              <a:rPr lang="cs-CZ" sz="2400" dirty="0" smtClean="0"/>
              <a:t> – empatie (vcítění), porozumění…</a:t>
            </a:r>
          </a:p>
          <a:p>
            <a:pPr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Efektivní komunikace </a:t>
            </a:r>
            <a:r>
              <a:rPr lang="cs-CZ" sz="2400" dirty="0" smtClean="0"/>
              <a:t> - logické, srozumitelné uspořádání a jednoznačný přenos informací</a:t>
            </a:r>
          </a:p>
          <a:p>
            <a:pPr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Telekomunikace </a:t>
            </a:r>
            <a:r>
              <a:rPr lang="cs-CZ" sz="2400" dirty="0" smtClean="0"/>
              <a:t>– pomocí informační technologie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428628"/>
          </a:xfrm>
        </p:spPr>
        <p:txBody>
          <a:bodyPr>
            <a:normAutofit/>
          </a:bodyPr>
          <a:lstStyle/>
          <a:p>
            <a:r>
              <a:rPr lang="cs-CZ" sz="1600" i="1" dirty="0" smtClean="0"/>
              <a:t>V i d e o u k á z k y</a:t>
            </a:r>
            <a:endParaRPr lang="cs-CZ" sz="1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857916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	1) Neverbální komunikace (skupina studentů)</a:t>
            </a:r>
          </a:p>
          <a:p>
            <a:pPr>
              <a:buNone/>
            </a:pPr>
            <a:r>
              <a:rPr lang="cs-CZ" sz="2800" dirty="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www.</a:t>
            </a:r>
            <a:r>
              <a:rPr lang="cs-CZ" sz="2800" dirty="0" err="1" smtClean="0">
                <a:hlinkClick r:id="rId2"/>
              </a:rPr>
              <a:t>youtube.com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watch</a:t>
            </a:r>
            <a:r>
              <a:rPr lang="cs-CZ" sz="2800" dirty="0" smtClean="0">
                <a:hlinkClick r:id="rId2"/>
              </a:rPr>
              <a:t>?v=kDsFTq8vPdc</a:t>
            </a:r>
            <a:endParaRPr lang="cs-CZ" sz="2800" dirty="0" smtClean="0"/>
          </a:p>
          <a:p>
            <a:pPr>
              <a:buNone/>
            </a:pPr>
            <a:r>
              <a:rPr lang="cs-CZ" sz="2000" dirty="0" smtClean="0"/>
              <a:t>	2) Neverbální komunikace - jednání s hostem v restauraci</a:t>
            </a:r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youtube.com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watch</a:t>
            </a:r>
            <a:r>
              <a:rPr lang="cs-CZ" sz="2400" dirty="0" smtClean="0">
                <a:hlinkClick r:id="rId3"/>
              </a:rPr>
              <a:t>?v=hOWCKwt4Tto</a:t>
            </a: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	3) Verbální komunikace - jednání s hostem (příjem v hotelu)</a:t>
            </a:r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youtube.com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watch</a:t>
            </a:r>
            <a:r>
              <a:rPr lang="cs-CZ" sz="2400" dirty="0" smtClean="0">
                <a:hlinkClick r:id="rId4"/>
              </a:rPr>
              <a:t>?v=ssIz0iiJaCk</a:t>
            </a: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	4) Verbální komunikace – jednání s hostem (v hotelu při odjezdu)</a:t>
            </a:r>
          </a:p>
          <a:p>
            <a:pPr>
              <a:buNone/>
            </a:pPr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?v=DpFiE099pYs</a:t>
            </a: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	5) Prodejní komunikace v restauraci</a:t>
            </a:r>
          </a:p>
          <a:p>
            <a:pPr>
              <a:buNone/>
            </a:pPr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?v=jFNaM8_</a:t>
            </a:r>
            <a:r>
              <a:rPr lang="cs-CZ" sz="2400" dirty="0" err="1" smtClean="0">
                <a:hlinkClick r:id="rId6"/>
              </a:rPr>
              <a:t>vwHY</a:t>
            </a:r>
            <a:endParaRPr lang="cs-CZ" sz="2800" dirty="0" smtClean="0"/>
          </a:p>
          <a:p>
            <a:pPr>
              <a:buNone/>
            </a:pPr>
            <a:r>
              <a:rPr lang="cs-CZ" sz="2000" dirty="0" smtClean="0"/>
              <a:t>	6) Přijímací pohovor se servírkou</a:t>
            </a:r>
          </a:p>
          <a:p>
            <a:pPr>
              <a:buNone/>
            </a:pPr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</a:t>
            </a:r>
            <a:r>
              <a:rPr lang="cs-CZ" sz="2400" dirty="0" err="1" smtClean="0">
                <a:hlinkClick r:id="rId7"/>
              </a:rPr>
              <a:t>Kt</a:t>
            </a:r>
            <a:r>
              <a:rPr lang="cs-CZ" sz="2400" dirty="0" smtClean="0">
                <a:hlinkClick r:id="rId7"/>
              </a:rPr>
              <a:t>_U363nykQ</a:t>
            </a:r>
            <a:endParaRPr lang="cs-CZ" sz="2400" dirty="0" smtClean="0"/>
          </a:p>
          <a:p>
            <a:pPr>
              <a:buNone/>
            </a:pPr>
            <a:r>
              <a:rPr lang="cs-CZ" sz="2000" dirty="0" smtClean="0"/>
              <a:t>	7) Hodnotící pohovor se </a:t>
            </a:r>
            <a:r>
              <a:rPr lang="cs-CZ" sz="2000" smtClean="0"/>
              <a:t>zaměstnancem servisu</a:t>
            </a:r>
            <a:endParaRPr lang="cs-CZ" sz="2000" dirty="0" smtClean="0"/>
          </a:p>
          <a:p>
            <a:pPr>
              <a:buNone/>
            </a:pPr>
            <a:r>
              <a:rPr lang="cs-CZ" sz="2400" dirty="0" smtClean="0">
                <a:hlinkClick r:id="rId8"/>
              </a:rPr>
              <a:t>http://www.</a:t>
            </a:r>
            <a:r>
              <a:rPr lang="cs-CZ" sz="2400" dirty="0" err="1" smtClean="0">
                <a:hlinkClick r:id="rId8"/>
              </a:rPr>
              <a:t>youtube.com</a:t>
            </a:r>
            <a:r>
              <a:rPr lang="cs-CZ" sz="2400" dirty="0" smtClean="0">
                <a:hlinkClick r:id="rId8"/>
              </a:rPr>
              <a:t>/</a:t>
            </a:r>
            <a:r>
              <a:rPr lang="cs-CZ" sz="2400" dirty="0" err="1" smtClean="0">
                <a:hlinkClick r:id="rId8"/>
              </a:rPr>
              <a:t>watch</a:t>
            </a:r>
            <a:r>
              <a:rPr lang="cs-CZ" sz="2400" dirty="0" smtClean="0">
                <a:hlinkClick r:id="rId8"/>
              </a:rPr>
              <a:t>?v=ydxQRuDP04Y</a:t>
            </a:r>
            <a:endParaRPr lang="cs-CZ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242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 Rovnost příležitostí na trhu práce – komunikace </vt:lpstr>
      <vt:lpstr>OBLASTI  KOMUNIKACE</vt:lpstr>
      <vt:lpstr>V i d e o u k á z k 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25</cp:revision>
  <dcterms:created xsi:type="dcterms:W3CDTF">2013-02-23T13:56:20Z</dcterms:created>
  <dcterms:modified xsi:type="dcterms:W3CDTF">2013-11-28T11:32:25Z</dcterms:modified>
</cp:coreProperties>
</file>