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3189237"/>
              </p:ext>
            </p:extLst>
          </p:nvPr>
        </p:nvGraphicFramePr>
        <p:xfrm>
          <a:off x="179512" y="1798564"/>
          <a:ext cx="8964487" cy="4559394"/>
        </p:xfrm>
        <a:graphic>
          <a:graphicData uri="http://schemas.openxmlformats.org/drawingml/2006/table">
            <a:tbl>
              <a:tblPr/>
              <a:tblGrid>
                <a:gridCol w="1607335"/>
                <a:gridCol w="7357152"/>
              </a:tblGrid>
              <a:tr h="340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Název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: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b="1" kern="150" dirty="0">
                          <a:latin typeface="Gill Sans MT"/>
                          <a:ea typeface="Times New Roman"/>
                          <a:cs typeface="Arial"/>
                        </a:rPr>
                        <a:t>VY_32_INOVACE_V</a:t>
                      </a:r>
                      <a:r>
                        <a:rPr lang="cs-CZ" sz="1400" b="1" kern="150" dirty="0">
                          <a:latin typeface="Gill Sans MT"/>
                          <a:ea typeface="Times New Roman"/>
                          <a:cs typeface="Arial"/>
                        </a:rPr>
                        <a:t>V</a:t>
                      </a:r>
                      <a:r>
                        <a:rPr lang="de-DE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P_9A_</a:t>
                      </a:r>
                      <a:r>
                        <a:rPr lang="cs-CZ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12F</a:t>
                      </a:r>
                      <a:r>
                        <a:rPr lang="cs-CZ" sz="1400" b="1" kern="150" dirty="0" smtClean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335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: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Základní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Nové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Město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nad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Metují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,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1000,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okres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Náchod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331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Autor: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Mgr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. Helena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Židová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744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Ročník: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9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.r.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7252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Tematický okruh, předmět: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Využívání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informační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a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komunikační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technologie</a:t>
                      </a: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 (PC, </a:t>
                      </a:r>
                      <a:r>
                        <a:rPr lang="cs-CZ" sz="1400" kern="150" dirty="0" err="1">
                          <a:latin typeface="Gill Sans MT"/>
                          <a:ea typeface="Times New Roman"/>
                          <a:cs typeface="Arial"/>
                        </a:rPr>
                        <a:t>dataprojektor</a:t>
                      </a: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)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Výchova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k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volbě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povolání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229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Téma: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50" dirty="0" smtClean="0">
                          <a:latin typeface="Times New Roman"/>
                          <a:ea typeface="Andale Sans UI"/>
                          <a:cs typeface="Tahoma"/>
                        </a:rPr>
                        <a:t>Komunikace – manipulativní triky 2.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334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Číslo projektu: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CZ.1.07/1.4.00/21.2336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338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Datum: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17.4.2013</a:t>
                      </a:r>
                      <a:r>
                        <a:rPr lang="cs-CZ" sz="1400" b="1" kern="150" dirty="0" smtClean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1713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Anotace: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Žáci se seznámí s </a:t>
                      </a:r>
                      <a:r>
                        <a:rPr lang="cs-CZ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manipulativními technikami v interpersonálních vztazích. Ve dvojicích a modelových situacích si sami vyzkouší pozici obou aktérů ve sporu.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kern="150" dirty="0" smtClean="0">
                        <a:latin typeface="Gill Sans MT"/>
                        <a:ea typeface="Times New Roman"/>
                        <a:cs typeface="Arial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Zdroj:   </a:t>
                      </a:r>
                      <a:r>
                        <a:rPr lang="cs-CZ" sz="1400" kern="150" dirty="0" err="1" smtClean="0">
                          <a:latin typeface="Gill Sans MT"/>
                          <a:ea typeface="Times New Roman"/>
                          <a:cs typeface="Arial"/>
                        </a:rPr>
                        <a:t>Managerské</a:t>
                      </a:r>
                      <a:r>
                        <a:rPr lang="cs-CZ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 dovednosti – </a:t>
                      </a:r>
                      <a:r>
                        <a:rPr lang="cs-CZ" sz="1400" kern="150" dirty="0" err="1" smtClean="0">
                          <a:latin typeface="Gill Sans MT"/>
                          <a:ea typeface="Times New Roman"/>
                          <a:cs typeface="Arial"/>
                        </a:rPr>
                        <a:t>Ing.Lenka</a:t>
                      </a:r>
                      <a:r>
                        <a:rPr lang="cs-CZ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400" kern="150" dirty="0" err="1" smtClean="0">
                          <a:latin typeface="Gill Sans MT"/>
                          <a:ea typeface="Times New Roman"/>
                          <a:cs typeface="Arial"/>
                        </a:rPr>
                        <a:t>Cimbálníková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714488"/>
            <a:ext cx="8786874" cy="48577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Osobní útoky </a:t>
            </a:r>
            <a:r>
              <a:rPr lang="cs-CZ" dirty="0" smtClean="0"/>
              <a:t>– </a:t>
            </a:r>
            <a:r>
              <a:rPr lang="cs-CZ" sz="2000" dirty="0" smtClean="0"/>
              <a:t>ironie, zesměšnění, ponížení, zneužití 			postavení, provokace, rána pod pás…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Výčitky</a:t>
            </a:r>
            <a:r>
              <a:rPr lang="cs-CZ" dirty="0" smtClean="0"/>
              <a:t> – </a:t>
            </a:r>
            <a:r>
              <a:rPr lang="cs-CZ" sz="2000" dirty="0" smtClean="0"/>
              <a:t>snaha vyvolat pocit viny, apelování na morálku či 			zodpovědnost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Žádaný soucit </a:t>
            </a:r>
            <a:r>
              <a:rPr lang="cs-CZ" dirty="0" smtClean="0"/>
              <a:t>– </a:t>
            </a:r>
            <a:r>
              <a:rPr lang="cs-CZ" sz="2000" dirty="0" smtClean="0"/>
              <a:t>pláč, bědování, zveličování vlastního 			neštěstí či nemoci…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Série otázek </a:t>
            </a:r>
            <a:r>
              <a:rPr lang="cs-CZ" dirty="0" smtClean="0"/>
              <a:t>– </a:t>
            </a:r>
            <a:r>
              <a:rPr lang="cs-CZ" sz="2000" dirty="0" smtClean="0"/>
              <a:t>„výslech posiluje vlastní pocit síly, převahy a 		moci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86834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2) manipulativní trik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cs typeface="Calibri"/>
              </a:rPr>
              <a:t>→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accent5">
                    <a:lumMod val="75000"/>
                  </a:schemeClr>
                </a:solidFill>
              </a:rPr>
              <a:t>vyvést druhého z rovnováhy</a:t>
            </a:r>
            <a:endParaRPr lang="cs-CZ" sz="2800" u="sng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071546"/>
            <a:ext cx="8501122" cy="550072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Tvrdý útok </a:t>
            </a:r>
            <a:r>
              <a:rPr lang="cs-CZ" dirty="0" smtClean="0"/>
              <a:t>– </a:t>
            </a:r>
            <a:r>
              <a:rPr lang="cs-CZ" sz="2000" dirty="0" smtClean="0"/>
              <a:t>nátlak, tvrdé nevyvratitelné argumenty, 			vyhrožování</a:t>
            </a:r>
          </a:p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Nepříznivé okolnosti </a:t>
            </a:r>
            <a:r>
              <a:rPr lang="cs-CZ" dirty="0" smtClean="0"/>
              <a:t>– </a:t>
            </a:r>
            <a:r>
              <a:rPr lang="cs-CZ" sz="2000" dirty="0" smtClean="0"/>
              <a:t>jednostranný výběr prostředí, 			času; hlučnost, rušení, čekání…</a:t>
            </a:r>
          </a:p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Odmítnutí vyjednávat </a:t>
            </a:r>
            <a:r>
              <a:rPr lang="cs-CZ" dirty="0" smtClean="0"/>
              <a:t>– </a:t>
            </a:r>
            <a:r>
              <a:rPr lang="cs-CZ" sz="2000" dirty="0" smtClean="0"/>
              <a:t>vyhrožování odchodem, 			ukončení rozhovoru</a:t>
            </a:r>
          </a:p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Extrémní požadavky </a:t>
            </a:r>
            <a:r>
              <a:rPr lang="cs-CZ" dirty="0" smtClean="0"/>
              <a:t>– </a:t>
            </a:r>
            <a:r>
              <a:rPr lang="cs-CZ" sz="2000" dirty="0" smtClean="0"/>
              <a:t>změna či stupňování požadavků</a:t>
            </a:r>
          </a:p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</a:rPr>
              <a:t>Přerušování jednání </a:t>
            </a:r>
            <a:r>
              <a:rPr lang="cs-CZ" dirty="0" smtClean="0"/>
              <a:t>– </a:t>
            </a:r>
            <a:r>
              <a:rPr lang="cs-CZ" sz="2000" dirty="0" smtClean="0"/>
              <a:t>telefony, odchod, návštěvy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500" dirty="0" smtClean="0">
                <a:solidFill>
                  <a:schemeClr val="accent4">
                    <a:lumMod val="75000"/>
                  </a:schemeClr>
                </a:solidFill>
              </a:rPr>
              <a:t>3) manipulativní trik </a:t>
            </a:r>
            <a:r>
              <a:rPr lang="cs-CZ" sz="2500" dirty="0" smtClean="0">
                <a:solidFill>
                  <a:schemeClr val="accent4">
                    <a:lumMod val="75000"/>
                  </a:schemeClr>
                </a:solidFill>
                <a:cs typeface="Calibri"/>
              </a:rPr>
              <a:t>→</a:t>
            </a:r>
            <a:r>
              <a:rPr lang="cs-CZ" sz="25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500" u="sng" dirty="0" smtClean="0">
                <a:solidFill>
                  <a:schemeClr val="accent4">
                    <a:lumMod val="75000"/>
                  </a:schemeClr>
                </a:solidFill>
              </a:rPr>
              <a:t>získání poziční převahy</a:t>
            </a:r>
            <a:endParaRPr lang="cs-CZ" sz="2500" u="sng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071546"/>
            <a:ext cx="8643998" cy="535785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Zkuste si vzpomenout na manipulativní jednání dvou lidí  	</a:t>
            </a:r>
            <a:r>
              <a:rPr lang="cs-CZ" sz="2000" dirty="0" smtClean="0"/>
              <a:t>- doma, ve škole, při tréninku,</a:t>
            </a:r>
          </a:p>
          <a:p>
            <a:pPr>
              <a:buNone/>
            </a:pPr>
            <a:r>
              <a:rPr lang="cs-CZ" sz="2000" dirty="0" smtClean="0"/>
              <a:t>				- ve filmu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Připravte si ukázku rozhovoru a jednání k prosazení svého zájmu </a:t>
            </a:r>
            <a:r>
              <a:rPr lang="cs-CZ" sz="2000" dirty="0" smtClean="0"/>
              <a:t>(jít do kina, dostat kapesné, získat zpět ztracené kamarádství…)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/>
          </a:bodyPr>
          <a:lstStyle/>
          <a:p>
            <a:r>
              <a:rPr lang="cs-CZ" sz="1800" i="1" dirty="0" smtClean="0">
                <a:solidFill>
                  <a:schemeClr val="tx1"/>
                </a:solidFill>
              </a:rPr>
              <a:t>Aktivita ve dvojicích</a:t>
            </a:r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</TotalTime>
  <Words>145</Words>
  <Application>Microsoft Office PowerPoint</Application>
  <PresentationFormat>Předvádění na obrazovce (4:3)</PresentationFormat>
  <Paragraphs>46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Prezentace aplikace PowerPoint</vt:lpstr>
      <vt:lpstr>2) manipulativní trik → vyvést druhého z rovnováhy</vt:lpstr>
      <vt:lpstr>3) manipulativní trik → získání poziční převahy</vt:lpstr>
      <vt:lpstr>Aktivita ve dvojicích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Milena Vacková</cp:lastModifiedBy>
  <cp:revision>9</cp:revision>
  <dcterms:created xsi:type="dcterms:W3CDTF">2013-04-07T17:54:49Z</dcterms:created>
  <dcterms:modified xsi:type="dcterms:W3CDTF">2013-11-28T11:32:40Z</dcterms:modified>
</cp:coreProperties>
</file>