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6377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13D058-38CC-4ADB-AF07-2BFA99622BA7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154154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154154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8CD583-716A-4CFE-BD0F-B2FBEFB71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629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037193"/>
              </p:ext>
            </p:extLst>
          </p:nvPr>
        </p:nvGraphicFramePr>
        <p:xfrm>
          <a:off x="179512" y="1733844"/>
          <a:ext cx="8964487" cy="4624114"/>
        </p:xfrm>
        <a:graphic>
          <a:graphicData uri="http://schemas.openxmlformats.org/drawingml/2006/table">
            <a:tbl>
              <a:tblPr/>
              <a:tblGrid>
                <a:gridCol w="1607335"/>
                <a:gridCol w="7357152"/>
              </a:tblGrid>
              <a:tr h="3459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Název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:</a:t>
                      </a:r>
                      <a:r>
                        <a:rPr lang="de-DE" sz="1400" kern="150" dirty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b="1" kern="150" dirty="0">
                          <a:latin typeface="Gill Sans MT"/>
                          <a:ea typeface="Times New Roman"/>
                          <a:cs typeface="Arial"/>
                        </a:rPr>
                        <a:t>VY_32_INOVACE_V</a:t>
                      </a:r>
                      <a:r>
                        <a:rPr lang="cs-CZ" sz="1400" b="1" kern="150" dirty="0">
                          <a:latin typeface="Gill Sans MT"/>
                          <a:ea typeface="Times New Roman"/>
                          <a:cs typeface="Arial"/>
                        </a:rPr>
                        <a:t>V</a:t>
                      </a:r>
                      <a:r>
                        <a:rPr lang="de-DE" sz="1400" b="1" kern="150" dirty="0" smtClean="0">
                          <a:latin typeface="Gill Sans MT"/>
                          <a:ea typeface="Times New Roman"/>
                          <a:cs typeface="Arial"/>
                        </a:rPr>
                        <a:t>P_9</a:t>
                      </a:r>
                      <a:r>
                        <a:rPr lang="cs-CZ" sz="1400" b="1" kern="150" smtClean="0">
                          <a:latin typeface="Gill Sans MT"/>
                          <a:ea typeface="Times New Roman"/>
                          <a:cs typeface="Arial"/>
                        </a:rPr>
                        <a:t>B</a:t>
                      </a:r>
                      <a:r>
                        <a:rPr lang="de-DE" sz="1400" b="1" kern="150" smtClean="0">
                          <a:latin typeface="Gill Sans MT"/>
                          <a:ea typeface="Times New Roman"/>
                          <a:cs typeface="Arial"/>
                        </a:rPr>
                        <a:t>_</a:t>
                      </a:r>
                      <a:r>
                        <a:rPr lang="cs-CZ" sz="1400" b="1" kern="150" dirty="0" smtClean="0">
                          <a:latin typeface="Gill Sans MT"/>
                          <a:ea typeface="Times New Roman"/>
                          <a:cs typeface="Arial"/>
                        </a:rPr>
                        <a:t>11F</a:t>
                      </a:r>
                      <a:r>
                        <a:rPr lang="cs-CZ" sz="1400" b="1" kern="150" dirty="0" smtClean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3413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Škola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:</a:t>
                      </a:r>
                      <a:r>
                        <a:rPr lang="de-DE" sz="1400" kern="150" dirty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Základní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škola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Nové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Město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nad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Metují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,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Školní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1000,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okres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Náchod</a:t>
                      </a:r>
                      <a:r>
                        <a:rPr lang="de-DE" sz="1400" kern="150" dirty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337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>
                          <a:latin typeface="Gill Sans MT"/>
                          <a:ea typeface="Times New Roman"/>
                          <a:cs typeface="Arial"/>
                        </a:rPr>
                        <a:t>Autor:</a:t>
                      </a:r>
                      <a:r>
                        <a:rPr lang="de-DE" sz="1400" kern="15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Mgr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. Helena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Židová</a:t>
                      </a:r>
                      <a:r>
                        <a:rPr lang="de-DE" sz="1400" kern="150" dirty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278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>
                          <a:latin typeface="Gill Sans MT"/>
                          <a:ea typeface="Times New Roman"/>
                          <a:cs typeface="Arial"/>
                        </a:rPr>
                        <a:t>Ročník:</a:t>
                      </a:r>
                      <a:r>
                        <a:rPr lang="de-DE" sz="1400" kern="15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50" dirty="0">
                          <a:latin typeface="Gill Sans MT"/>
                          <a:ea typeface="Times New Roman"/>
                          <a:cs typeface="Arial"/>
                        </a:rPr>
                        <a:t>9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.r.</a:t>
                      </a:r>
                      <a:r>
                        <a:rPr lang="de-DE" sz="1400" kern="150" dirty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7368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>
                          <a:latin typeface="Gill Sans MT"/>
                          <a:ea typeface="Times New Roman"/>
                          <a:cs typeface="Arial"/>
                        </a:rPr>
                        <a:t>Tematický okruh, předmět:</a:t>
                      </a:r>
                      <a:r>
                        <a:rPr lang="de-DE" sz="1400" kern="15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Využívání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informační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a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komunikační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technologie</a:t>
                      </a:r>
                      <a:r>
                        <a:rPr lang="cs-CZ" sz="1400" kern="150" dirty="0">
                          <a:latin typeface="Gill Sans MT"/>
                          <a:ea typeface="Times New Roman"/>
                          <a:cs typeface="Arial"/>
                        </a:rPr>
                        <a:t> (PC, </a:t>
                      </a:r>
                      <a:r>
                        <a:rPr lang="cs-CZ" sz="1400" kern="150" dirty="0" err="1">
                          <a:latin typeface="Gill Sans MT"/>
                          <a:ea typeface="Times New Roman"/>
                          <a:cs typeface="Arial"/>
                        </a:rPr>
                        <a:t>dataprojektor</a:t>
                      </a:r>
                      <a:r>
                        <a:rPr lang="cs-CZ" sz="1400" kern="150" dirty="0">
                          <a:latin typeface="Gill Sans MT"/>
                          <a:ea typeface="Times New Roman"/>
                          <a:cs typeface="Arial"/>
                        </a:rPr>
                        <a:t>)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Výchova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k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volbě</a:t>
                      </a: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de-DE" sz="1400" kern="150" dirty="0" err="1">
                          <a:latin typeface="Gill Sans MT"/>
                          <a:ea typeface="Times New Roman"/>
                          <a:cs typeface="Arial"/>
                        </a:rPr>
                        <a:t>povolání</a:t>
                      </a:r>
                      <a:r>
                        <a:rPr lang="de-DE" sz="1400" kern="150" dirty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2264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>
                          <a:latin typeface="Gill Sans MT"/>
                          <a:ea typeface="Times New Roman"/>
                          <a:cs typeface="Arial"/>
                        </a:rPr>
                        <a:t>Téma:</a:t>
                      </a:r>
                      <a:r>
                        <a:rPr lang="de-DE" sz="1400" kern="15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50" dirty="0" smtClean="0">
                          <a:latin typeface="Times New Roman"/>
                          <a:ea typeface="Andale Sans UI"/>
                          <a:cs typeface="Tahoma"/>
                        </a:rPr>
                        <a:t>Komunikace – manipulativní triky 1.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3399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>
                          <a:latin typeface="Gill Sans MT"/>
                          <a:ea typeface="Times New Roman"/>
                          <a:cs typeface="Arial"/>
                        </a:rPr>
                        <a:t>Číslo projektu:</a:t>
                      </a:r>
                      <a:r>
                        <a:rPr lang="de-DE" sz="1400" kern="15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 dirty="0">
                          <a:latin typeface="Gill Sans MT"/>
                          <a:ea typeface="Times New Roman"/>
                          <a:cs typeface="Arial"/>
                        </a:rPr>
                        <a:t>CZ.1.07/1.4.00/21.2336</a:t>
                      </a:r>
                      <a:r>
                        <a:rPr lang="de-DE" sz="1400" kern="150" dirty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237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>
                          <a:latin typeface="Gill Sans MT"/>
                          <a:ea typeface="Times New Roman"/>
                          <a:cs typeface="Arial"/>
                        </a:rPr>
                        <a:t>Datum:</a:t>
                      </a:r>
                      <a:r>
                        <a:rPr lang="de-DE" sz="1400" kern="15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50" dirty="0" smtClean="0">
                          <a:latin typeface="Gill Sans MT"/>
                          <a:ea typeface="Times New Roman"/>
                          <a:cs typeface="Arial"/>
                        </a:rPr>
                        <a:t>10.4.2013</a:t>
                      </a:r>
                      <a:r>
                        <a:rPr lang="cs-CZ" sz="1400" b="1" kern="150" dirty="0" smtClean="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</a:tr>
              <a:tr h="1740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400" kern="150">
                          <a:latin typeface="Gill Sans MT"/>
                          <a:ea typeface="Times New Roman"/>
                          <a:cs typeface="Arial"/>
                        </a:rPr>
                        <a:t>Anotace:</a:t>
                      </a:r>
                      <a:r>
                        <a:rPr lang="de-DE" sz="1400" kern="150">
                          <a:latin typeface="Times New Roman"/>
                          <a:ea typeface="Andale Sans UI"/>
                          <a:cs typeface="Tahoma"/>
                        </a:rPr>
                        <a:t> </a:t>
                      </a:r>
                      <a:endParaRPr lang="cs-CZ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50" dirty="0">
                          <a:latin typeface="Gill Sans MT"/>
                          <a:ea typeface="Times New Roman"/>
                          <a:cs typeface="Arial"/>
                        </a:rPr>
                        <a:t>Žáci se seznámí s </a:t>
                      </a:r>
                      <a:r>
                        <a:rPr lang="cs-CZ" sz="1400" kern="150" dirty="0" smtClean="0">
                          <a:latin typeface="Gill Sans MT"/>
                          <a:ea typeface="Times New Roman"/>
                          <a:cs typeface="Arial"/>
                        </a:rPr>
                        <a:t>manipulativními technikami v interpersonálních vztazích. Ve dvojicích a modelových situacích si sami vyzkouší pozici obou aktérů ve sporu.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kern="150" dirty="0" smtClean="0">
                        <a:latin typeface="Gill Sans MT"/>
                        <a:ea typeface="Times New Roman"/>
                        <a:cs typeface="Ari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50" dirty="0" smtClean="0">
                          <a:latin typeface="Gill Sans MT"/>
                          <a:ea typeface="Times New Roman"/>
                          <a:cs typeface="Arial"/>
                        </a:rPr>
                        <a:t>Zdroj:   </a:t>
                      </a:r>
                      <a:r>
                        <a:rPr lang="cs-CZ" sz="1400" kern="150" dirty="0" err="1" smtClean="0">
                          <a:latin typeface="Gill Sans MT"/>
                          <a:ea typeface="Times New Roman"/>
                          <a:cs typeface="Arial"/>
                        </a:rPr>
                        <a:t>Managerské</a:t>
                      </a:r>
                      <a:r>
                        <a:rPr lang="cs-CZ" sz="1400" kern="150" dirty="0" smtClean="0">
                          <a:latin typeface="Gill Sans MT"/>
                          <a:ea typeface="Times New Roman"/>
                          <a:cs typeface="Arial"/>
                        </a:rPr>
                        <a:t> dovednosti – </a:t>
                      </a:r>
                      <a:r>
                        <a:rPr lang="cs-CZ" sz="1400" kern="150" dirty="0" err="1" smtClean="0">
                          <a:latin typeface="Gill Sans MT"/>
                          <a:ea typeface="Times New Roman"/>
                          <a:cs typeface="Arial"/>
                        </a:rPr>
                        <a:t>Ing.Lenka</a:t>
                      </a:r>
                      <a:r>
                        <a:rPr lang="cs-CZ" sz="1400" kern="150" dirty="0" smtClean="0">
                          <a:latin typeface="Gill Sans M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cs-CZ" sz="1400" kern="150" dirty="0" err="1" smtClean="0">
                          <a:latin typeface="Gill Sans MT"/>
                          <a:ea typeface="Times New Roman"/>
                          <a:cs typeface="Arial"/>
                        </a:rPr>
                        <a:t>Cimbálníková</a:t>
                      </a: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335" marR="44335" marT="61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6632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b="1" dirty="0" smtClean="0">
                <a:latin typeface="Aharoni" pitchFamily="2" charset="-79"/>
                <a:cs typeface="Aharoni" pitchFamily="2" charset="-79"/>
              </a:rPr>
              <a:t>Komunikace mezi lidmi</a:t>
            </a:r>
            <a:endParaRPr lang="cs-CZ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57298"/>
            <a:ext cx="8229600" cy="51435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Manipulace, triky, úskoky</a:t>
            </a:r>
          </a:p>
          <a:p>
            <a:pPr>
              <a:buNone/>
            </a:pPr>
            <a:r>
              <a:rPr lang="cs-CZ" dirty="0" smtClean="0"/>
              <a:t>	- založeny na principu, že mluvené </a:t>
            </a:r>
            <a:r>
              <a:rPr lang="cs-CZ" smtClean="0"/>
              <a:t>nebo psané 	slovo nemusí </a:t>
            </a:r>
            <a:r>
              <a:rPr lang="cs-CZ" dirty="0" smtClean="0"/>
              <a:t>být totožné s realitou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u="sng" dirty="0" smtClean="0"/>
              <a:t>Cíl protivníka </a:t>
            </a:r>
            <a:r>
              <a:rPr lang="cs-CZ" dirty="0" smtClean="0"/>
              <a:t>(v diskuzi, rozhovoru, konfliktu…)</a:t>
            </a:r>
          </a:p>
          <a:p>
            <a:pPr marL="514350" indent="-514350">
              <a:buAutoNum type="arabicParenR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Dosáhnout zmatení</a:t>
            </a:r>
          </a:p>
          <a:p>
            <a:pPr marL="514350" indent="-514350">
              <a:buAutoNum type="arabicParenR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Vyvést z rovnováhy</a:t>
            </a:r>
          </a:p>
          <a:p>
            <a:pPr marL="514350" indent="-514350">
              <a:buAutoNum type="arabicParenR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Získat převahu</a:t>
            </a:r>
          </a:p>
          <a:p>
            <a:pPr marL="514350" indent="-514350">
              <a:buNone/>
            </a:pP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000" b="1" dirty="0" smtClean="0"/>
              <a:t>Obrana</a:t>
            </a:r>
            <a:r>
              <a:rPr lang="cs-CZ" sz="2000" dirty="0" smtClean="0"/>
              <a:t> – nenechat se „vtáhnout do hry“, chtít konkrétní argumenty, důkazy, fakta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0007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3100" b="1" dirty="0" smtClean="0">
                <a:solidFill>
                  <a:schemeClr val="accent5">
                    <a:lumMod val="75000"/>
                  </a:schemeClr>
                </a:solidFill>
              </a:rPr>
              <a:t>1) Manipulativní triky </a:t>
            </a:r>
            <a:r>
              <a:rPr lang="cs-CZ" sz="3100" b="1" dirty="0" smtClean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→</a:t>
            </a:r>
            <a:r>
              <a:rPr lang="cs-CZ" sz="3100" b="1" dirty="0" smtClean="0">
                <a:solidFill>
                  <a:schemeClr val="accent5">
                    <a:lumMod val="75000"/>
                  </a:schemeClr>
                </a:solidFill>
              </a:rPr>
              <a:t> dosáhnout zmatení</a:t>
            </a:r>
            <a:endParaRPr lang="cs-CZ" sz="31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7048"/>
            <a:ext cx="9144000" cy="511666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Demagogie</a:t>
            </a:r>
            <a:r>
              <a:rPr lang="cs-CZ" dirty="0" smtClean="0"/>
              <a:t> – </a:t>
            </a:r>
            <a:r>
              <a:rPr lang="cs-CZ" sz="2000" dirty="0" smtClean="0"/>
              <a:t>zjednodušování, populismus, anonymita davu (ne 			„já“ ale „my si myslíme“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Nálepka</a:t>
            </a:r>
            <a:r>
              <a:rPr lang="cs-CZ" dirty="0" smtClean="0"/>
              <a:t> – </a:t>
            </a:r>
            <a:r>
              <a:rPr lang="cs-CZ" sz="2000" dirty="0" smtClean="0"/>
              <a:t>obecné, plošné vyhodnocení jevu (např. to je podvodník, 		blbec, nic nenaučí…)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Falešný výběr </a:t>
            </a:r>
            <a:r>
              <a:rPr lang="cs-CZ" sz="2000" dirty="0" smtClean="0"/>
              <a:t>– nabídka jen jedné nebo dvou nepřijatelných variant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Argumentace na statistickém principu </a:t>
            </a:r>
            <a:r>
              <a:rPr lang="cs-CZ" sz="2000" dirty="0" smtClean="0"/>
              <a:t>–„každý to 		tak dělá, nikdo to tak nechce, většina je proti vám…“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Rozšíření pojmu </a:t>
            </a:r>
            <a:r>
              <a:rPr lang="cs-CZ" sz="2000" dirty="0" smtClean="0"/>
              <a:t>– čím větší zobecnění, tím větší možnost 			zpochybnění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Popření platnosti tvrzení jednou výjimkou </a:t>
            </a:r>
            <a:r>
              <a:rPr lang="cs-CZ" sz="2000" dirty="0" smtClean="0"/>
              <a:t>– „Já 		znám ale opačný případ…“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34288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928670"/>
            <a:ext cx="9001156" cy="54292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Točení v kruhu </a:t>
            </a:r>
            <a:r>
              <a:rPr lang="cs-CZ" dirty="0" smtClean="0"/>
              <a:t>– </a:t>
            </a:r>
            <a:r>
              <a:rPr lang="cs-CZ" sz="2000" dirty="0" smtClean="0"/>
              <a:t>stále vracení se ke sporným nepřesnostem, jevům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Opominutí podstaty </a:t>
            </a:r>
            <a:r>
              <a:rPr lang="cs-CZ" sz="2000" dirty="0" smtClean="0"/>
              <a:t>– upřednostňování, zveličování, medializování, zveřejňování drobných nepřesností před hlavními problémy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Pasti</a:t>
            </a:r>
            <a:r>
              <a:rPr lang="cs-CZ" sz="2800" dirty="0" smtClean="0"/>
              <a:t> – </a:t>
            </a:r>
            <a:r>
              <a:rPr lang="cs-CZ" sz="2000" dirty="0" smtClean="0"/>
              <a:t>otázky, které neposkytují možnost příznivé odpovědi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Matení</a:t>
            </a:r>
            <a:r>
              <a:rPr lang="cs-CZ" sz="2800" b="1" dirty="0" smtClean="0"/>
              <a:t> </a:t>
            </a:r>
            <a:r>
              <a:rPr lang="cs-CZ" sz="2000" dirty="0" smtClean="0"/>
              <a:t>– příval slov, spojování nesouvisejících jevů, změny témat…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Odvádění pozornosti </a:t>
            </a:r>
            <a:r>
              <a:rPr lang="cs-CZ" sz="2000" dirty="0" smtClean="0"/>
              <a:t>– osobní útoky, provokace, chytáky, 		zavádivé otázky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Eso v rukávu </a:t>
            </a:r>
            <a:r>
              <a:rPr lang="cs-CZ" sz="2000" dirty="0" smtClean="0"/>
              <a:t>– závažný argument použit v poslední chvíli diskuze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Nerespektování dohodnutého 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485756"/>
          </a:xfrm>
        </p:spPr>
        <p:txBody>
          <a:bodyPr>
            <a:normAutofit/>
          </a:bodyPr>
          <a:lstStyle/>
          <a:p>
            <a:pPr algn="l"/>
            <a:r>
              <a:rPr lang="cs-CZ" sz="1800" i="1" dirty="0" smtClean="0">
                <a:solidFill>
                  <a:schemeClr val="tx1"/>
                </a:solidFill>
              </a:rPr>
              <a:t>Aktivita ve dvojicích</a:t>
            </a:r>
            <a:endParaRPr lang="cs-CZ" sz="1800" i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785794"/>
            <a:ext cx="8503920" cy="550072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Zkuste vymyslet a předvést konfliktní rozhovor dvou 	lidí – typově </a:t>
            </a:r>
            <a:r>
              <a:rPr lang="cs-CZ" u="sng" dirty="0" smtClean="0"/>
              <a:t>dominantního a submisivního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sz="2400" dirty="0" smtClean="0"/>
              <a:t>(výraznějšího, silnějšího a povolného, poddajného) 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i="1" dirty="0" smtClean="0"/>
              <a:t>Příklad situace a prosazovaného cíle:</a:t>
            </a:r>
          </a:p>
          <a:p>
            <a:pPr>
              <a:buNone/>
            </a:pPr>
            <a:r>
              <a:rPr lang="cs-CZ" dirty="0" smtClean="0"/>
              <a:t>		příprava vystoupení třídy na akademii</a:t>
            </a:r>
          </a:p>
          <a:p>
            <a:pPr>
              <a:buNone/>
            </a:pPr>
            <a:r>
              <a:rPr lang="cs-CZ" dirty="0" smtClean="0"/>
              <a:t>		návrhy na závěrečný třídní výlet </a:t>
            </a:r>
          </a:p>
          <a:p>
            <a:pPr>
              <a:buNone/>
            </a:pPr>
            <a:r>
              <a:rPr lang="cs-CZ" dirty="0" smtClean="0"/>
              <a:t>		úklid třídy a skříněk před prázdninami</a:t>
            </a:r>
          </a:p>
          <a:p>
            <a:pPr>
              <a:buNone/>
            </a:pPr>
            <a:r>
              <a:rPr lang="cs-CZ" dirty="0" smtClean="0"/>
              <a:t>		návrh a volba starosty třídy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85</TotalTime>
  <Words>186</Words>
  <Application>Microsoft Office PowerPoint</Application>
  <PresentationFormat>Předvádění na obrazovce (4:3)</PresentationFormat>
  <Paragraphs>57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Administrativní</vt:lpstr>
      <vt:lpstr>Prezentace aplikace PowerPoint</vt:lpstr>
      <vt:lpstr>Komunikace mezi lidmi</vt:lpstr>
      <vt:lpstr> 1) Manipulativní triky → dosáhnout zmatení</vt:lpstr>
      <vt:lpstr>Prezentace aplikace PowerPoint</vt:lpstr>
      <vt:lpstr>Aktivita ve dvojicích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haha</dc:creator>
  <cp:lastModifiedBy>Milena Vacková</cp:lastModifiedBy>
  <cp:revision>19</cp:revision>
  <cp:lastPrinted>2013-04-29T12:15:14Z</cp:lastPrinted>
  <dcterms:created xsi:type="dcterms:W3CDTF">2013-04-07T09:26:25Z</dcterms:created>
  <dcterms:modified xsi:type="dcterms:W3CDTF">2013-11-28T11:32:50Z</dcterms:modified>
</cp:coreProperties>
</file>