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56" r:id="rId2"/>
    <p:sldId id="257" r:id="rId3"/>
    <p:sldId id="259" r:id="rId4"/>
    <p:sldId id="260" r:id="rId5"/>
  </p:sldIdLst>
  <p:sldSz cx="9144000" cy="6858000" type="screen4x3"/>
  <p:notesSz cx="6858000" cy="96377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046" autoAdjust="0"/>
  </p:normalViewPr>
  <p:slideViewPr>
    <p:cSldViewPr>
      <p:cViewPr>
        <p:scale>
          <a:sx n="75" d="100"/>
          <a:sy n="75" d="100"/>
        </p:scale>
        <p:origin x="-2628" y="-8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51EF9D-2726-4FDB-8B66-E79E91408061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154154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154154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FBD236-4994-41BF-9E96-69406E0966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057283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A1959B-354F-4E56-B72A-6E0F5549A662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019175" y="722313"/>
            <a:ext cx="4819650" cy="361473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577914"/>
            <a:ext cx="5486400" cy="433697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154154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154154"/>
            <a:ext cx="2971800" cy="48188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5115C1-F0D8-46B4-96BA-00F936A6BA9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011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5115C1-F0D8-46B4-96BA-00F936A6BA9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164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7678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6407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9968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8272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07086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6636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57834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296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928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3766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9268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5A869-34A4-4D6B-85A8-097114D38CBA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AB6E86-DE5A-4493-BF60-E000EE070F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12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21367127"/>
              </p:ext>
            </p:extLst>
          </p:nvPr>
        </p:nvGraphicFramePr>
        <p:xfrm>
          <a:off x="323528" y="1670810"/>
          <a:ext cx="8568952" cy="50838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66636"/>
                <a:gridCol w="6902316"/>
              </a:tblGrid>
              <a:tr h="42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Název: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VY_42_INOVACE_MA_7B_1C                  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2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Škola: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Základní škola Nové Město nad Metují,  Školní 1000,  okres Náchod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2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Autor: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Mgr. Helena Židová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2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Ročník: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7.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6949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Tematický okruh, předmět: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Matematika a její aplikace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Matematika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2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Téma: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Trojčlenka – slovní úlohy (kontrolní práce)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2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Číslo projektu: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CZ.1.07/1.4.00/21.2336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42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Datum: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19.4.2013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  <a:tr h="128356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solidFill>
                            <a:schemeClr val="tx1"/>
                          </a:solidFill>
                          <a:effectLst/>
                        </a:rPr>
                        <a:t>Anotace:</a:t>
                      </a:r>
                      <a:endParaRPr lang="cs-CZ" sz="16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  <a:tc>
                  <a:txBody>
                    <a:bodyPr/>
                    <a:lstStyle/>
                    <a:p>
                      <a:pPr marL="0" lvl="0" inden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Žáci samostatně </a:t>
                      </a: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řeší slovní úlohy na přímou a nepřímou úměrnost.</a:t>
                      </a:r>
                    </a:p>
                    <a:p>
                      <a:pPr marL="0" lvl="0" indent="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None/>
                        <a:tabLst>
                          <a:tab pos="201295" algn="l"/>
                        </a:tabLst>
                      </a:pPr>
                      <a:r>
                        <a:rPr lang="cs-CZ" sz="1600" dirty="0" smtClean="0">
                          <a:solidFill>
                            <a:schemeClr val="tx1"/>
                          </a:solidFill>
                          <a:effectLst/>
                        </a:rPr>
                        <a:t>Oznámení</a:t>
                      </a:r>
                      <a:r>
                        <a:rPr lang="cs-CZ" sz="1600" baseline="0" dirty="0" smtClean="0">
                          <a:solidFill>
                            <a:schemeClr val="tx1"/>
                          </a:solidFill>
                          <a:effectLst/>
                        </a:rPr>
                        <a:t> správných výsledků je pak spojeno s diskuzí nad možnými způsoby řešení. Na závěr je také zdůrazněna možnost úvahového řešení s přibližnými hodnotami i konečného zaokrouhlení výsledků.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cs-CZ" sz="16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noFill/>
                  </a:tcPr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6632"/>
            <a:ext cx="6083300" cy="148590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4001747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Trojčlenka</a:t>
            </a:r>
            <a:r>
              <a:rPr lang="cs-CZ" sz="3200" dirty="0" smtClean="0"/>
              <a:t> – slovní úlohy</a:t>
            </a:r>
            <a:endParaRPr lang="cs-CZ" sz="3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692697"/>
            <a:ext cx="4040188" cy="504056"/>
          </a:xfrm>
        </p:spPr>
        <p:txBody>
          <a:bodyPr/>
          <a:lstStyle/>
          <a:p>
            <a:pPr algn="ctr"/>
            <a:r>
              <a:rPr lang="cs-CZ" dirty="0" err="1" smtClean="0"/>
              <a:t>sk.A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3"/>
              <p:cNvSpPr>
                <a:spLocks noGrp="1"/>
              </p:cNvSpPr>
              <p:nvPr>
                <p:ph sz="half" idx="2"/>
              </p:nvPr>
            </p:nvSpPr>
            <p:spPr>
              <a:xfrm>
                <a:off x="179512" y="1268760"/>
                <a:ext cx="4317876" cy="5328592"/>
              </a:xfrm>
            </p:spPr>
            <p:txBody>
              <a:bodyPr>
                <a:normAutofit/>
              </a:bodyPr>
              <a:lstStyle/>
              <a:p>
                <a:pPr marL="457200" indent="-457200">
                  <a:buAutoNum type="arabicParenR"/>
                </a:pPr>
                <a:r>
                  <a:rPr lang="cs-CZ" dirty="0" smtClean="0"/>
                  <a:t>700 g masa stojí 100,80 Kč. Kolik korun zaplatíme za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kg masa?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</a:t>
                </a: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 xmlns="">
          <p:sp>
            <p:nvSpPr>
              <p:cNvPr id="4" name="Zástupný symbol pro obsah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2"/>
              </p:nvPr>
            </p:nvSpPr>
            <p:spPr>
              <a:xfrm>
                <a:off x="179512" y="1268760"/>
                <a:ext cx="4317876" cy="5328592"/>
              </a:xfrm>
              <a:blipFill rotWithShape="1">
                <a:blip r:embed="rId3"/>
                <a:stretch>
                  <a:fillRect l="-2116" t="-1030" r="-1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620689"/>
            <a:ext cx="4041775" cy="576064"/>
          </a:xfrm>
        </p:spPr>
        <p:txBody>
          <a:bodyPr/>
          <a:lstStyle/>
          <a:p>
            <a:pPr algn="ctr"/>
            <a:r>
              <a:rPr lang="cs-CZ" dirty="0" err="1" smtClean="0"/>
              <a:t>sk.B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268760"/>
            <a:ext cx="4319463" cy="5400600"/>
          </a:xfrm>
        </p:spPr>
        <p:txBody>
          <a:bodyPr/>
          <a:lstStyle/>
          <a:p>
            <a:pPr marL="457200" indent="-457200">
              <a:buAutoNum type="arabicParenR"/>
            </a:pPr>
            <a:r>
              <a:rPr lang="cs-CZ" dirty="0" smtClean="0"/>
              <a:t>80 litrů vody v nádobě sahá do výšky 45 cm. Hladina kolika litrů vody bude ve výšce 72 cm?  </a:t>
            </a:r>
          </a:p>
          <a:p>
            <a:pPr marL="457200" indent="-457200">
              <a:buAutoNum type="arabicParenR"/>
            </a:pPr>
            <a:endParaRPr lang="cs-CZ" dirty="0"/>
          </a:p>
          <a:p>
            <a:pPr marL="457200" indent="-457200">
              <a:buAutoNum type="arabicParenR"/>
            </a:pPr>
            <a:endParaRPr lang="cs-CZ" dirty="0" smtClean="0"/>
          </a:p>
          <a:p>
            <a:pPr marL="457200" indent="-457200">
              <a:buAutoNum type="arabicParenR"/>
            </a:pPr>
            <a:endParaRPr lang="cs-CZ" dirty="0"/>
          </a:p>
          <a:p>
            <a:pPr marL="457200" indent="-457200">
              <a:buAutoNum type="arabicParenR"/>
            </a:pPr>
            <a:endParaRPr lang="cs-CZ" dirty="0" smtClean="0"/>
          </a:p>
          <a:p>
            <a:pPr marL="457200" indent="-457200">
              <a:buAutoNum type="arabicParenR"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Obdélník 6"/>
              <p:cNvSpPr/>
              <p:nvPr/>
            </p:nvSpPr>
            <p:spPr>
              <a:xfrm>
                <a:off x="755576" y="2852936"/>
                <a:ext cx="3312368" cy="79208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>
                    <a:solidFill>
                      <a:schemeClr val="tx1"/>
                    </a:solidFill>
                  </a:rPr>
                  <a:t>700 g……………..  za 100,80 Kč</a:t>
                </a:r>
              </a:p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kg = 750 g ….. .za  x  Kč</a:t>
                </a:r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7" name="Obdélník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2852936"/>
                <a:ext cx="3312368" cy="792088"/>
              </a:xfrm>
              <a:prstGeom prst="rect">
                <a:avLst/>
              </a:prstGeom>
              <a:blipFill rotWithShape="1">
                <a:blip r:embed="rId4"/>
                <a:stretch>
                  <a:fillRect l="-1657" t="-1538" b="-307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9" name="Přímá spojnice 8"/>
          <p:cNvCxnSpPr/>
          <p:nvPr/>
        </p:nvCxnSpPr>
        <p:spPr>
          <a:xfrm>
            <a:off x="755576" y="3789040"/>
            <a:ext cx="3024336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779912" y="2960948"/>
            <a:ext cx="0" cy="576064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67544" y="2996952"/>
            <a:ext cx="0" cy="648072"/>
          </a:xfrm>
          <a:prstGeom prst="straightConnector1">
            <a:avLst/>
          </a:prstGeom>
          <a:ln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251520" y="3861048"/>
                <a:ext cx="4176464" cy="79208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000" b="1" dirty="0" smtClean="0">
                    <a:solidFill>
                      <a:schemeClr val="tx1"/>
                    </a:solidFill>
                  </a:rPr>
                  <a:t>x = 100,80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𝟕𝟓𝟎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𝟕𝟎𝟎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= 100,8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𝟑</m:t>
                        </m:r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</m:t>
                        </m:r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 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=  </a:t>
                </a:r>
                <a:r>
                  <a:rPr lang="cs-CZ" b="1" u="sng" dirty="0" smtClean="0">
                    <a:solidFill>
                      <a:schemeClr val="tx1"/>
                    </a:solidFill>
                  </a:rPr>
                  <a:t>108,00 Kč</a:t>
                </a:r>
                <a:endParaRPr lang="cs-CZ" b="1" u="sng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3861048"/>
                <a:ext cx="4176464" cy="792088"/>
              </a:xfrm>
              <a:prstGeom prst="rect">
                <a:avLst/>
              </a:prstGeom>
              <a:blipFill rotWithShape="1">
                <a:blip r:embed="rId5"/>
                <a:stretch>
                  <a:fillRect l="-1460" r="-292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6" name="Přímá spojnice 15"/>
          <p:cNvCxnSpPr/>
          <p:nvPr/>
        </p:nvCxnSpPr>
        <p:spPr>
          <a:xfrm>
            <a:off x="4459431" y="944725"/>
            <a:ext cx="73310" cy="5724635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251520" y="4941168"/>
            <a:ext cx="4176464" cy="158417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1200" dirty="0" smtClean="0">
              <a:solidFill>
                <a:schemeClr val="tx1"/>
              </a:solidFill>
            </a:endParaRPr>
          </a:p>
          <a:p>
            <a:endParaRPr lang="cs-CZ" sz="1200" dirty="0">
              <a:solidFill>
                <a:schemeClr val="tx1"/>
              </a:solidFill>
            </a:endParaRPr>
          </a:p>
          <a:p>
            <a:r>
              <a:rPr lang="cs-CZ" sz="1200" u="sng" dirty="0" smtClean="0">
                <a:solidFill>
                  <a:schemeClr val="tx1"/>
                </a:solidFill>
              </a:rPr>
              <a:t>Odpověď:</a:t>
            </a:r>
          </a:p>
          <a:p>
            <a:r>
              <a:rPr lang="cs-CZ" sz="1200" dirty="0" smtClean="0">
                <a:solidFill>
                  <a:schemeClr val="tx1"/>
                </a:solidFill>
              </a:rPr>
              <a:t>	(výsledek můžeme zaokrouhlit)</a:t>
            </a:r>
            <a:endParaRPr lang="cs-CZ" sz="1200" dirty="0">
              <a:solidFill>
                <a:schemeClr val="tx1"/>
              </a:solidFill>
            </a:endParaRPr>
          </a:p>
          <a:p>
            <a:endParaRPr lang="cs-CZ" sz="12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Za tři čtvrtě kila masa zaplatíme asi 110 korun</a:t>
            </a:r>
          </a:p>
          <a:p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148064" y="2960948"/>
            <a:ext cx="3456384" cy="84609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80 l vody ………….. do výšky  45 cm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X   l     ………………………………..72 cm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22" name="Přímá spojnice 21"/>
          <p:cNvCxnSpPr/>
          <p:nvPr/>
        </p:nvCxnSpPr>
        <p:spPr>
          <a:xfrm>
            <a:off x="5148064" y="3789040"/>
            <a:ext cx="3456384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5004048" y="2996952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8604448" y="2996952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Obdélník 26"/>
              <p:cNvSpPr/>
              <p:nvPr/>
            </p:nvSpPr>
            <p:spPr>
              <a:xfrm>
                <a:off x="4932040" y="3861048"/>
                <a:ext cx="3888432" cy="93610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000" b="1" dirty="0" smtClean="0">
                    <a:solidFill>
                      <a:schemeClr val="tx1"/>
                    </a:solidFill>
                  </a:rPr>
                  <a:t>X = 80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𝟕𝟐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𝟒𝟓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= 80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𝟖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𝟓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= 16 . 8 = </a:t>
                </a:r>
                <a:r>
                  <a:rPr lang="cs-CZ" sz="2000" b="1" u="sng" dirty="0" smtClean="0">
                    <a:solidFill>
                      <a:schemeClr val="tx1"/>
                    </a:solidFill>
                  </a:rPr>
                  <a:t>128  l</a:t>
                </a:r>
                <a:endParaRPr lang="cs-CZ" sz="2000" b="1" u="sng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7" name="Obdélník 2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3861048"/>
                <a:ext cx="3888432" cy="936104"/>
              </a:xfrm>
              <a:prstGeom prst="rect">
                <a:avLst/>
              </a:prstGeom>
              <a:blipFill rotWithShape="1">
                <a:blip r:embed="rId6"/>
                <a:stretch>
                  <a:fillRect l="-156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bdélník 28"/>
          <p:cNvSpPr/>
          <p:nvPr/>
        </p:nvSpPr>
        <p:spPr>
          <a:xfrm>
            <a:off x="4788024" y="5085184"/>
            <a:ext cx="4032448" cy="1440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1200" dirty="0" smtClean="0">
                <a:solidFill>
                  <a:schemeClr val="tx1"/>
                </a:solidFill>
              </a:rPr>
              <a:t>Odpověď:	(můžeme zaokrouhlit)</a:t>
            </a:r>
          </a:p>
          <a:p>
            <a:endParaRPr lang="cs-CZ" sz="1400" dirty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Voda v nádobě sahá do výšky skoro 130 cm.</a:t>
            </a:r>
          </a:p>
        </p:txBody>
      </p:sp>
    </p:spTree>
    <p:extLst>
      <p:ext uri="{BB962C8B-B14F-4D97-AF65-F5344CB8AC3E}">
        <p14:creationId xmlns:p14="http://schemas.microsoft.com/office/powerpoint/2010/main" val="2707193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8" grpId="0"/>
      <p:bldP spid="20" grpId="0"/>
      <p:bldP spid="27" grpId="0"/>
      <p:bldP spid="2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0026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836712"/>
            <a:ext cx="4244280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2) Pět dlaždičů vydláždí náves za  12 hodin. Za jak dlouho by tuto práci udělali 4 dlaždiči?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316288" cy="58326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2) Skupina osmi žáků by upravila záhon za 2 hodiny. Za jak dlouho by tuto práci udělalo 5 žáků?  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4644008" y="836712"/>
            <a:ext cx="0" cy="590465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Obdélník 6"/>
          <p:cNvSpPr/>
          <p:nvPr/>
        </p:nvSpPr>
        <p:spPr>
          <a:xfrm>
            <a:off x="827584" y="2204864"/>
            <a:ext cx="3312368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5 dlaždičů ………………. za 12 h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4 </a:t>
            </a:r>
            <a:r>
              <a:rPr lang="cs-CZ" dirty="0" err="1" smtClean="0">
                <a:solidFill>
                  <a:schemeClr val="tx1"/>
                </a:solidFill>
              </a:rPr>
              <a:t>dlažd</a:t>
            </a:r>
            <a:r>
              <a:rPr lang="cs-CZ" dirty="0" smtClean="0">
                <a:solidFill>
                  <a:schemeClr val="tx1"/>
                </a:solidFill>
              </a:rPr>
              <a:t>.     …………….... za  x  h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827584" y="3068960"/>
            <a:ext cx="3096344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923928" y="2348880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83568" y="2348880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467544" y="3284984"/>
                <a:ext cx="3672408" cy="50405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000" dirty="0" smtClean="0">
                    <a:solidFill>
                      <a:schemeClr val="tx1"/>
                    </a:solidFill>
                  </a:rPr>
                  <a:t>a)              X = 12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000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sz="2000" dirty="0" smtClean="0">
                    <a:solidFill>
                      <a:schemeClr val="tx1"/>
                    </a:solidFill>
                  </a:rPr>
                  <a:t> = 3 . 5 = </a:t>
                </a:r>
                <a:r>
                  <a:rPr lang="cs-CZ" sz="2000" u="sng" dirty="0" smtClean="0">
                    <a:solidFill>
                      <a:schemeClr val="tx1"/>
                    </a:solidFill>
                  </a:rPr>
                  <a:t>15 h</a:t>
                </a:r>
                <a:endParaRPr lang="cs-CZ" sz="2000" u="sng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284984"/>
                <a:ext cx="3672408" cy="504056"/>
              </a:xfrm>
              <a:prstGeom prst="rect">
                <a:avLst/>
              </a:prstGeom>
              <a:blipFill rotWithShape="1">
                <a:blip r:embed="rId2"/>
                <a:stretch>
                  <a:fillRect l="-1827" b="-10843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467544" y="4005064"/>
            <a:ext cx="3672408" cy="1440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AutoNum type="alphaLcParenR" startAt="2"/>
            </a:pPr>
            <a:r>
              <a:rPr lang="cs-CZ" sz="2000" dirty="0" smtClean="0">
                <a:solidFill>
                  <a:schemeClr val="tx1"/>
                </a:solidFill>
              </a:rPr>
              <a:t>X : 12 = 5 : 4              úměra</a:t>
            </a:r>
          </a:p>
          <a:p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4 . X = 12 . 5</a:t>
            </a:r>
          </a:p>
          <a:p>
            <a:r>
              <a:rPr lang="cs-CZ" sz="2000" dirty="0">
                <a:solidFill>
                  <a:schemeClr val="tx1"/>
                </a:solidFill>
              </a:rPr>
              <a:t> </a:t>
            </a:r>
            <a:r>
              <a:rPr lang="cs-CZ" sz="2000" dirty="0" smtClean="0">
                <a:solidFill>
                  <a:schemeClr val="tx1"/>
                </a:solidFill>
              </a:rPr>
              <a:t>             4x  = 60</a:t>
            </a:r>
          </a:p>
          <a:p>
            <a:r>
              <a:rPr lang="cs-CZ" sz="2000" dirty="0">
                <a:solidFill>
                  <a:schemeClr val="tx1"/>
                </a:solidFill>
              </a:rPr>
              <a:t>	</a:t>
            </a:r>
            <a:r>
              <a:rPr lang="cs-CZ" sz="2000" dirty="0" smtClean="0">
                <a:solidFill>
                  <a:schemeClr val="tx1"/>
                </a:solidFill>
              </a:rPr>
              <a:t> </a:t>
            </a:r>
            <a:r>
              <a:rPr lang="cs-CZ" sz="2000" u="sng" dirty="0" smtClean="0">
                <a:solidFill>
                  <a:schemeClr val="tx1"/>
                </a:solidFill>
              </a:rPr>
              <a:t>x = 15  h</a:t>
            </a:r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23528" y="5445224"/>
            <a:ext cx="4032448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Čtyři dlaždiči vydláždí náves   za 15 hodin.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76056" y="2293516"/>
            <a:ext cx="3312368" cy="936104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smtClean="0">
                <a:solidFill>
                  <a:schemeClr val="tx1"/>
                </a:solidFill>
              </a:rPr>
              <a:t>8 žáků …………………za 2 h</a:t>
            </a:r>
          </a:p>
          <a:p>
            <a:r>
              <a:rPr lang="cs-CZ" sz="2000" dirty="0" smtClean="0">
                <a:solidFill>
                  <a:schemeClr val="tx1"/>
                </a:solidFill>
              </a:rPr>
              <a:t>5 žáků ………………… za x h</a:t>
            </a:r>
          </a:p>
          <a:p>
            <a:endParaRPr lang="cs-CZ" sz="2000" dirty="0">
              <a:solidFill>
                <a:schemeClr val="tx1"/>
              </a:solidFill>
            </a:endParaRPr>
          </a:p>
        </p:txBody>
      </p:sp>
      <p:cxnSp>
        <p:nvCxnSpPr>
          <p:cNvPr id="20" name="Přímá spojnice 19"/>
          <p:cNvCxnSpPr/>
          <p:nvPr/>
        </p:nvCxnSpPr>
        <p:spPr>
          <a:xfrm>
            <a:off x="5076056" y="3068960"/>
            <a:ext cx="3096344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8028384" y="2293516"/>
            <a:ext cx="0" cy="5594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4932040" y="2293516"/>
            <a:ext cx="0" cy="6314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Obdélník 25"/>
              <p:cNvSpPr/>
              <p:nvPr/>
            </p:nvSpPr>
            <p:spPr>
              <a:xfrm>
                <a:off x="5076056" y="3229620"/>
                <a:ext cx="3960440" cy="63142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dirty="0" smtClean="0">
                    <a:solidFill>
                      <a:schemeClr val="tx1"/>
                    </a:solidFill>
                  </a:rPr>
                  <a:t>a)   X =  2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16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5</m:t>
                        </m:r>
                      </m:den>
                    </m:f>
                  </m:oMath>
                </a14:m>
                <a:r>
                  <a:rPr lang="cs-CZ" dirty="0" smtClean="0">
                    <a:solidFill>
                      <a:schemeClr val="tx1"/>
                    </a:solidFill>
                  </a:rPr>
                  <a:t>  = 3,2 h  = </a:t>
                </a:r>
                <a:r>
                  <a:rPr lang="cs-CZ" u="sng" dirty="0" smtClean="0">
                    <a:solidFill>
                      <a:schemeClr val="tx1"/>
                    </a:solidFill>
                  </a:rPr>
                  <a:t>3 h 12 min</a:t>
                </a:r>
                <a:endParaRPr lang="cs-CZ" u="sng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26" name="Obdélník 2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6056" y="3229620"/>
                <a:ext cx="3960440" cy="631428"/>
              </a:xfrm>
              <a:prstGeom prst="rect">
                <a:avLst/>
              </a:prstGeom>
              <a:blipFill rotWithShape="1">
                <a:blip r:embed="rId3"/>
                <a:stretch>
                  <a:fillRect l="-1387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 26"/>
          <p:cNvSpPr/>
          <p:nvPr/>
        </p:nvSpPr>
        <p:spPr>
          <a:xfrm>
            <a:off x="5076056" y="4005064"/>
            <a:ext cx="3960440" cy="1440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lphaLcParenR" startAt="2"/>
            </a:pPr>
            <a:r>
              <a:rPr lang="cs-CZ" dirty="0" smtClean="0">
                <a:solidFill>
                  <a:schemeClr val="tx1"/>
                </a:solidFill>
              </a:rPr>
              <a:t>X  :  2  =  8  : 5		úměra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5 . X  =  2 . 8</a:t>
            </a:r>
          </a:p>
          <a:p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          5x  = 16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               </a:t>
            </a:r>
            <a:r>
              <a:rPr lang="cs-CZ" u="sng" dirty="0" smtClean="0">
                <a:solidFill>
                  <a:schemeClr val="tx1"/>
                </a:solidFill>
              </a:rPr>
              <a:t>x = 3,2  h</a:t>
            </a:r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4788024" y="5517232"/>
            <a:ext cx="4104456" cy="100811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Záhon bude pěti žáky upraven za 3 hodiny 12 minut.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0396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6" grpId="0"/>
      <p:bldP spid="17" grpId="0"/>
      <p:bldP spid="18" grpId="0"/>
      <p:bldP spid="26" grpId="0"/>
      <p:bldP spid="27" grpId="0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algn="l"/>
            <a:r>
              <a:rPr lang="cs-CZ" sz="4800" dirty="0" smtClean="0">
                <a:solidFill>
                  <a:srgbClr val="FF0000"/>
                </a:solidFill>
              </a:rPr>
              <a:t>*</a:t>
            </a:r>
            <a:r>
              <a:rPr lang="cs-CZ" sz="2000" dirty="0" smtClean="0"/>
              <a:t>    dobrovolná úloha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		Čím vyšší je strom, tím delší je jeho stín.</a:t>
            </a:r>
          </a:p>
          <a:p>
            <a:pPr marL="0" indent="0">
              <a:buNone/>
            </a:pPr>
            <a:r>
              <a:rPr lang="cs-CZ" sz="2400" dirty="0" smtClean="0"/>
              <a:t>Urči výšku smrku, má-li jeho stín délku 7,2 m, jestliže v téže době dává tyč vysoká 2 m stín délky 80 cm.</a:t>
            </a: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755576" y="2365276"/>
            <a:ext cx="3744416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tyč        2 m ………………. stín 0,8 m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strom   x m ……………….        7,2 m</a:t>
            </a:r>
            <a:endParaRPr lang="cs-CZ" dirty="0">
              <a:solidFill>
                <a:schemeClr val="tx1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55576" y="3356992"/>
            <a:ext cx="3456384" cy="0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611560" y="2564904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4211960" y="2564904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bdélník 13"/>
          <p:cNvSpPr/>
          <p:nvPr/>
        </p:nvSpPr>
        <p:spPr>
          <a:xfrm>
            <a:off x="5004048" y="2564904"/>
            <a:ext cx="3600400" cy="79208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Úměrou        </a:t>
            </a:r>
            <a:r>
              <a:rPr lang="cs-CZ" sz="2000" b="1" dirty="0" smtClean="0">
                <a:solidFill>
                  <a:schemeClr val="tx1"/>
                </a:solidFill>
              </a:rPr>
              <a:t>x : 2  =  7,2 : 0,8</a:t>
            </a:r>
          </a:p>
          <a:p>
            <a:r>
              <a:rPr lang="cs-CZ" sz="2000" b="1" dirty="0">
                <a:solidFill>
                  <a:schemeClr val="tx1"/>
                </a:solidFill>
              </a:rPr>
              <a:t>	</a:t>
            </a:r>
            <a:r>
              <a:rPr lang="cs-CZ" sz="2000" b="1" dirty="0" smtClean="0">
                <a:solidFill>
                  <a:schemeClr val="tx1"/>
                </a:solidFill>
              </a:rPr>
              <a:t>	x  </a:t>
            </a:r>
            <a:r>
              <a:rPr lang="cs-CZ" sz="2000" b="1" u="sng" dirty="0" smtClean="0">
                <a:solidFill>
                  <a:schemeClr val="tx1"/>
                </a:solidFill>
              </a:rPr>
              <a:t>= 18 m</a:t>
            </a:r>
            <a:endParaRPr lang="cs-CZ" sz="2000" b="1" u="sng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Obdélník 14"/>
              <p:cNvSpPr/>
              <p:nvPr/>
            </p:nvSpPr>
            <p:spPr>
              <a:xfrm>
                <a:off x="755576" y="3645024"/>
                <a:ext cx="3456384" cy="79208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r>
                  <a:rPr lang="cs-CZ" sz="2000" b="1" dirty="0" smtClean="0">
                    <a:solidFill>
                      <a:schemeClr val="tx1"/>
                    </a:solidFill>
                  </a:rPr>
                  <a:t>b)  X = 2 .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𝟕</m:t>
                        </m:r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𝟎</m:t>
                        </m:r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,</m:t>
                        </m:r>
                        <m:r>
                          <a:rPr lang="cs-CZ" sz="2000" b="1" i="1" smtClean="0">
                            <a:solidFill>
                              <a:schemeClr val="tx1"/>
                            </a:solidFill>
                            <a:latin typeface="Cambria Math"/>
                          </a:rPr>
                          <m:t>𝟖</m:t>
                        </m:r>
                      </m:den>
                    </m:f>
                  </m:oMath>
                </a14:m>
                <a:r>
                  <a:rPr lang="cs-CZ" sz="2000" b="1" dirty="0" smtClean="0">
                    <a:solidFill>
                      <a:schemeClr val="tx1"/>
                    </a:solidFill>
                  </a:rPr>
                  <a:t>  = 2 . 9 = 18 m</a:t>
                </a:r>
                <a:endParaRPr lang="cs-CZ" sz="20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15" name="Obdélník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5576" y="3645024"/>
                <a:ext cx="3456384" cy="792088"/>
              </a:xfrm>
              <a:prstGeom prst="rect">
                <a:avLst/>
              </a:prstGeom>
              <a:blipFill rotWithShape="1">
                <a:blip r:embed="rId2"/>
                <a:stretch>
                  <a:fillRect l="-1940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Obdélník 15"/>
          <p:cNvSpPr/>
          <p:nvPr/>
        </p:nvSpPr>
        <p:spPr>
          <a:xfrm>
            <a:off x="5004048" y="3645024"/>
            <a:ext cx="3600400" cy="122413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c)   přes 1 m výšky tyče …..stín 0,4 m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 výška stromu…………7,2 : 0,4 = </a:t>
            </a:r>
            <a:r>
              <a:rPr lang="cs-CZ" u="sng" dirty="0" smtClean="0">
                <a:solidFill>
                  <a:schemeClr val="tx1"/>
                </a:solidFill>
              </a:rPr>
              <a:t>18 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	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55576" y="5517232"/>
            <a:ext cx="7848872" cy="864096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sz="2400" dirty="0" smtClean="0">
              <a:solidFill>
                <a:schemeClr val="tx1"/>
              </a:solidFill>
            </a:endParaRPr>
          </a:p>
          <a:p>
            <a:r>
              <a:rPr lang="cs-CZ" sz="2400" dirty="0" smtClean="0">
                <a:solidFill>
                  <a:schemeClr val="tx1"/>
                </a:solidFill>
              </a:rPr>
              <a:t>Strom je vysoký asi 20 metrů.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5212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6" grpId="0"/>
      <p:bldP spid="17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416</Words>
  <Application>Microsoft Office PowerPoint</Application>
  <PresentationFormat>Předvádění na obrazovce (4:3)</PresentationFormat>
  <Paragraphs>96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Trojčlenka – slovní úlohy</vt:lpstr>
      <vt:lpstr>Prezentace aplikace PowerPoint</vt:lpstr>
      <vt:lpstr>*    dobrovolná úloha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</dc:creator>
  <cp:lastModifiedBy>Vackovi</cp:lastModifiedBy>
  <cp:revision>15</cp:revision>
  <cp:lastPrinted>2013-04-29T12:08:51Z</cp:lastPrinted>
  <dcterms:created xsi:type="dcterms:W3CDTF">2013-04-20T12:34:36Z</dcterms:created>
  <dcterms:modified xsi:type="dcterms:W3CDTF">2013-11-28T17:28:00Z</dcterms:modified>
</cp:coreProperties>
</file>