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56" r:id="rId2"/>
    <p:sldId id="257" r:id="rId3"/>
    <p:sldId id="259" r:id="rId4"/>
    <p:sldId id="261" r:id="rId5"/>
    <p:sldId id="263" r:id="rId6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64D3B4-C31C-438E-83C2-D7FE9CCD7BE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414F7C-B2CE-492D-890E-ABF914A3F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7545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0483108"/>
              </p:ext>
            </p:extLst>
          </p:nvPr>
        </p:nvGraphicFramePr>
        <p:xfrm>
          <a:off x="323528" y="1698714"/>
          <a:ext cx="8391876" cy="4944996"/>
        </p:xfrm>
        <a:graphic>
          <a:graphicData uri="http://schemas.openxmlformats.org/drawingml/2006/table">
            <a:tbl>
              <a:tblPr/>
              <a:tblGrid>
                <a:gridCol w="1632195"/>
                <a:gridCol w="6759681"/>
              </a:tblGrid>
              <a:tr h="521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VY_42_INOVACE_MA_7B_23C                  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Škola: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Základní škola Nové Město nad Metují,  Školní 1000,  okres Náchod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Mgr. Helena Židová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86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71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Tematický okruh, předmět: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 a její aplikace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35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Calibri"/>
                          <a:cs typeface="Times New Roman"/>
                        </a:rPr>
                        <a:t>Procenta  - výpočet</a:t>
                      </a:r>
                      <a:r>
                        <a:rPr lang="cs-CZ" sz="14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základu (kontrolní práce)</a:t>
                      </a:r>
                      <a:endParaRPr lang="cs-CZ" sz="14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CZ.1.07/1.4.00/21.2336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Datum: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Calibri"/>
                          <a:cs typeface="Times New Roman"/>
                        </a:rPr>
                        <a:t>17.5.2013</a:t>
                      </a:r>
                      <a:endParaRPr lang="cs-CZ" sz="14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3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Formou prezentace žáci vidí zadání úloh,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po skončení samostatné práce následuje ukázka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správného řešení, diskuze nad různými způsoby řešení, kontrola a vysvětlení  případných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chyb. 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</a:rPr>
              <a:t>Procenta – výpočet základu (kontrolní práce)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785795"/>
            <a:ext cx="3829048" cy="500065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sk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. 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4282" y="1357298"/>
            <a:ext cx="4143404" cy="5286412"/>
          </a:xfrm>
        </p:spPr>
        <p:txBody>
          <a:bodyPr/>
          <a:lstStyle/>
          <a:p>
            <a:pPr marL="457200" indent="-457200">
              <a:buNone/>
            </a:pPr>
            <a:r>
              <a:rPr lang="cs-CZ" sz="2000" b="1" dirty="0" smtClean="0"/>
              <a:t>1) Urči číslo, jehož 53 % je 901. </a:t>
            </a:r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r>
              <a:rPr lang="cs-CZ" sz="2000" b="1" dirty="0" smtClean="0"/>
              <a:t>2) Na zahradě je určeno 270 m</a:t>
            </a:r>
            <a:r>
              <a:rPr lang="cs-CZ" sz="2000" b="1" baseline="30000" dirty="0" smtClean="0"/>
              <a:t>2</a:t>
            </a:r>
            <a:r>
              <a:rPr lang="cs-CZ" sz="2000" b="1" dirty="0" smtClean="0"/>
              <a:t> půdy </a:t>
            </a:r>
          </a:p>
          <a:p>
            <a:pPr marL="457200" indent="-457200">
              <a:buNone/>
            </a:pPr>
            <a:r>
              <a:rPr lang="cs-CZ" sz="2000" b="1" dirty="0" smtClean="0"/>
              <a:t>   k pěstování zeleniny. To je 30 % </a:t>
            </a:r>
          </a:p>
          <a:p>
            <a:pPr marL="457200" indent="-457200">
              <a:buNone/>
            </a:pPr>
            <a:r>
              <a:rPr lang="cs-CZ" sz="2000" b="1" dirty="0" smtClean="0"/>
              <a:t>   z celkové výměry. Jakou výměru má </a:t>
            </a:r>
          </a:p>
          <a:p>
            <a:pPr marL="457200" indent="-457200">
              <a:buNone/>
            </a:pPr>
            <a:r>
              <a:rPr lang="cs-CZ" sz="2000" b="1" dirty="0" smtClean="0"/>
              <a:t>   celá zahrada?</a:t>
            </a:r>
            <a:r>
              <a:rPr lang="cs-CZ" b="1" dirty="0" smtClean="0"/>
              <a:t> 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785795"/>
            <a:ext cx="4041775" cy="500065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sk.B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00562" y="1285860"/>
            <a:ext cx="4643438" cy="53578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1 )  Urči číslo, jehož 47 % je 799. 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2) Obrázek je nakreslen na ploše 540 cm</a:t>
            </a:r>
            <a:r>
              <a:rPr lang="cs-CZ" sz="2000" b="1" baseline="30000" dirty="0" smtClean="0"/>
              <a:t>2</a:t>
            </a:r>
            <a:r>
              <a:rPr lang="cs-CZ" sz="2000" b="1" dirty="0" smtClean="0"/>
              <a:t>. To je 60 % z celkové plochy papíru. Jaký obsah má kreslící papír? 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535885" y="3750471"/>
            <a:ext cx="57864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5404"/>
          </a:xfrm>
        </p:spPr>
        <p:txBody>
          <a:bodyPr>
            <a:no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71481"/>
            <a:ext cx="3829048" cy="428627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sk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. 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4282" y="1071546"/>
            <a:ext cx="4143404" cy="5572164"/>
          </a:xfrm>
        </p:spPr>
        <p:txBody>
          <a:bodyPr/>
          <a:lstStyle/>
          <a:p>
            <a:pPr marL="457200" indent="-457200">
              <a:buNone/>
            </a:pPr>
            <a:r>
              <a:rPr lang="cs-CZ" sz="2000" b="1" dirty="0" smtClean="0"/>
              <a:t>3)  V závodě je 240 žen, což je 12 % ze </a:t>
            </a:r>
          </a:p>
          <a:p>
            <a:pPr marL="457200" indent="-457200">
              <a:buNone/>
            </a:pPr>
            <a:r>
              <a:rPr lang="cs-CZ" sz="2000" b="1" dirty="0" smtClean="0"/>
              <a:t>      všech zaměstnanců.  Kolik lidí </a:t>
            </a:r>
          </a:p>
          <a:p>
            <a:pPr marL="457200" indent="-457200">
              <a:buNone/>
            </a:pPr>
            <a:r>
              <a:rPr lang="cs-CZ" sz="2000" b="1" dirty="0" smtClean="0"/>
              <a:t>      pracuje v závodě?</a:t>
            </a: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AutoNum type="arabicParenR" startAt="4"/>
            </a:pPr>
            <a:r>
              <a:rPr lang="cs-CZ" sz="2000" b="1" dirty="0" smtClean="0"/>
              <a:t>č = 756 a</a:t>
            </a:r>
          </a:p>
          <a:p>
            <a:pPr marL="457200" indent="-457200">
              <a:buNone/>
            </a:pPr>
            <a:r>
              <a:rPr lang="cs-CZ" sz="2000" b="1" dirty="0" smtClean="0"/>
              <a:t>	p = 126 %</a:t>
            </a:r>
          </a:p>
          <a:p>
            <a:pPr marL="457200" indent="-457200">
              <a:buNone/>
            </a:pPr>
            <a:r>
              <a:rPr lang="cs-CZ" sz="2000" b="1" dirty="0" smtClean="0"/>
              <a:t>	z =  ?  ha   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642919"/>
            <a:ext cx="4041775" cy="428627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sk.B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00562" y="1071546"/>
            <a:ext cx="4643438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3 )  Ve škole je 28 chlapců, což je 14 % </a:t>
            </a:r>
          </a:p>
          <a:p>
            <a:pPr>
              <a:buNone/>
            </a:pPr>
            <a:r>
              <a:rPr lang="cs-CZ" sz="2000" b="1" dirty="0" smtClean="0"/>
              <a:t>       ze všech studentů ve škole. Kolik mladých lidí celkem studuje ve škole?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 marL="457200" indent="-457200">
              <a:buAutoNum type="arabicParenR" startAt="4"/>
            </a:pPr>
            <a:r>
              <a:rPr lang="cs-CZ" sz="2000" b="1" dirty="0" smtClean="0"/>
              <a:t>č =  868 cm</a:t>
            </a:r>
          </a:p>
          <a:p>
            <a:pPr marL="457200" indent="-457200">
              <a:buNone/>
            </a:pPr>
            <a:r>
              <a:rPr lang="cs-CZ" sz="2000" b="1" dirty="0" smtClean="0"/>
              <a:t>	p = 124 %</a:t>
            </a:r>
          </a:p>
          <a:p>
            <a:pPr marL="457200" indent="-457200">
              <a:buNone/>
            </a:pPr>
            <a:r>
              <a:rPr lang="cs-CZ" sz="2000" b="1" dirty="0" smtClean="0"/>
              <a:t>	z =  ?  m</a:t>
            </a:r>
          </a:p>
          <a:p>
            <a:pPr marL="457200" indent="-457200">
              <a:buNone/>
            </a:pPr>
            <a:endParaRPr lang="cs-CZ" sz="2000" b="1" dirty="0" smtClean="0"/>
          </a:p>
          <a:p>
            <a:pPr marL="457200" indent="-457200">
              <a:buNone/>
            </a:pPr>
            <a:endParaRPr lang="cs-CZ" sz="2000" b="1" dirty="0" smtClean="0"/>
          </a:p>
          <a:p>
            <a:pPr marL="457200" indent="-457200">
              <a:buNone/>
            </a:pPr>
            <a:endParaRPr lang="cs-CZ" sz="2000" b="1" dirty="0" smtClean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535885" y="3750471"/>
            <a:ext cx="57864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42910" y="4714884"/>
            <a:ext cx="15716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857752" y="4714884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</a:rPr>
              <a:t>řešení – výpočet základu (kontrolní práce)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785795"/>
            <a:ext cx="3829048" cy="500065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sk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. 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4282" y="1357298"/>
            <a:ext cx="4143404" cy="5286412"/>
          </a:xfrm>
        </p:spPr>
        <p:txBody>
          <a:bodyPr/>
          <a:lstStyle/>
          <a:p>
            <a:pPr marL="457200" indent="-457200">
              <a:buNone/>
            </a:pPr>
            <a:r>
              <a:rPr lang="cs-CZ" sz="2000" b="1" dirty="0" smtClean="0"/>
              <a:t>1) Urči číslo, jehož 53% je 901. </a:t>
            </a:r>
          </a:p>
          <a:p>
            <a:pPr marL="457200" indent="-457200">
              <a:buNone/>
            </a:pPr>
            <a:r>
              <a:rPr lang="cs-CZ" b="1" dirty="0" smtClean="0"/>
              <a:t>    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53 %........ 901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   1 %........ 901 : 53 = 17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100 %.......  17 . 100 =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1 700</a:t>
            </a:r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r>
              <a:rPr lang="cs-CZ" sz="2000" b="1" dirty="0" smtClean="0"/>
              <a:t>2) Na zahradě je určeno 270 m</a:t>
            </a:r>
            <a:r>
              <a:rPr lang="cs-CZ" sz="2000" b="1" baseline="30000" dirty="0" smtClean="0"/>
              <a:t>2</a:t>
            </a:r>
            <a:r>
              <a:rPr lang="cs-CZ" sz="2000" b="1" dirty="0" smtClean="0"/>
              <a:t>  </a:t>
            </a:r>
          </a:p>
          <a:p>
            <a:pPr marL="457200" indent="-457200">
              <a:buNone/>
            </a:pPr>
            <a:r>
              <a:rPr lang="cs-CZ" sz="2000" b="1" dirty="0" smtClean="0"/>
              <a:t>   k pěstování zeleniny.To je 30% </a:t>
            </a:r>
          </a:p>
          <a:p>
            <a:pPr marL="457200" indent="-457200">
              <a:buNone/>
            </a:pPr>
            <a:r>
              <a:rPr lang="cs-CZ" sz="2000" b="1" dirty="0" smtClean="0"/>
              <a:t>   z celkové výměry. Jakou výměru má </a:t>
            </a:r>
          </a:p>
          <a:p>
            <a:pPr marL="457200" indent="-457200">
              <a:buNone/>
            </a:pPr>
            <a:r>
              <a:rPr lang="cs-CZ" sz="2000" b="1" dirty="0" smtClean="0"/>
              <a:t>   celá zahrada?</a:t>
            </a:r>
            <a:r>
              <a:rPr lang="cs-CZ" b="1" dirty="0" smtClean="0"/>
              <a:t>  </a:t>
            </a:r>
          </a:p>
          <a:p>
            <a:pPr marL="457200" indent="-457200">
              <a:buNone/>
            </a:pPr>
            <a:r>
              <a:rPr lang="cs-CZ" b="1" dirty="0" smtClean="0"/>
              <a:t>	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30 % výměry……. 270 m</a:t>
            </a:r>
            <a:r>
              <a:rPr lang="cs-CZ" sz="2000" b="1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  1 %    - „ -    ……. 270 : 30 = 9 m</a:t>
            </a:r>
            <a:r>
              <a:rPr lang="cs-CZ" sz="2000" b="1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100 %  - „ -    …….  9.100 =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900 m</a:t>
            </a:r>
            <a:r>
              <a:rPr lang="cs-CZ" sz="2000" b="1" u="sng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endParaRPr lang="cs-CZ" sz="20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Záhrada  má výměru 900 m</a:t>
            </a:r>
            <a:r>
              <a:rPr lang="cs-CZ" sz="2000" b="1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.</a:t>
            </a:r>
            <a:endParaRPr lang="cs-CZ" sz="2000" b="1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785795"/>
            <a:ext cx="4041775" cy="500065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sk.B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00562" y="1357298"/>
            <a:ext cx="4643438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1 )  Urči číslo, jehož 47% je 799. </a:t>
            </a:r>
          </a:p>
          <a:p>
            <a:pPr>
              <a:buNone/>
            </a:pPr>
            <a:r>
              <a:rPr lang="cs-CZ" sz="2000" b="1" dirty="0" smtClean="0"/>
              <a:t>		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47 % …….  799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  1 % …….  799 : 47 = 17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100 % …..  17 . 100 =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1 700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2) Obrázek je nakreslen na ploše 540 cm</a:t>
            </a:r>
            <a:r>
              <a:rPr lang="cs-CZ" sz="2000" b="1" baseline="30000" dirty="0" smtClean="0"/>
              <a:t>2</a:t>
            </a:r>
            <a:r>
              <a:rPr lang="cs-CZ" sz="2000" b="1" dirty="0" smtClean="0"/>
              <a:t>. To je 60% z celkové plochy papíru. Jaký obsah má kreslící papír?   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60 % plochy …….. 540 cm</a:t>
            </a:r>
            <a:r>
              <a:rPr lang="cs-CZ" sz="2000" b="1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  1 %  - „ -    ……….  540 : 60 = 9 cm</a:t>
            </a:r>
            <a:r>
              <a:rPr lang="cs-CZ" sz="2000" b="1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100 % - „ -   ……….9.100 =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900 cm</a:t>
            </a:r>
            <a:r>
              <a:rPr lang="cs-CZ" sz="2000" b="1" u="sng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</a:t>
            </a:r>
          </a:p>
          <a:p>
            <a:pPr>
              <a:buNone/>
            </a:pP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Papír má celkovou plochu 900 cm</a:t>
            </a:r>
            <a:r>
              <a:rPr lang="cs-CZ" sz="2000" b="1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.</a:t>
            </a:r>
            <a:endParaRPr lang="cs-CZ" sz="2000" b="1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535885" y="3750471"/>
            <a:ext cx="57864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5404"/>
          </a:xfrm>
        </p:spPr>
        <p:txBody>
          <a:bodyPr>
            <a:no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71481"/>
            <a:ext cx="3829048" cy="428627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sk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. 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4282" y="1071546"/>
            <a:ext cx="4143404" cy="5572164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000" b="1" dirty="0" smtClean="0"/>
              <a:t>3)  V závodě je 240 žen, což je 12 % ze </a:t>
            </a:r>
          </a:p>
          <a:p>
            <a:pPr marL="457200" indent="-457200">
              <a:buNone/>
            </a:pPr>
            <a:r>
              <a:rPr lang="cs-CZ" sz="2000" b="1" dirty="0" smtClean="0"/>
              <a:t>      všech zaměstnanců.  Kolik lidí </a:t>
            </a:r>
          </a:p>
          <a:p>
            <a:pPr marL="457200" indent="-457200">
              <a:buNone/>
            </a:pPr>
            <a:r>
              <a:rPr lang="cs-CZ" sz="2000" b="1" dirty="0" smtClean="0"/>
              <a:t>      pracuje v závodě?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	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12 % …….. 240 žen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 1 % ……… 240 : 12 = 20 osob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100 % …… 20 . 100 =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2 000 osob</a:t>
            </a:r>
            <a:endParaRPr lang="cs-CZ" sz="2000" dirty="0" smtClean="0"/>
          </a:p>
          <a:p>
            <a:pPr marL="457200" indent="-457200">
              <a:buNone/>
            </a:pPr>
            <a:r>
              <a:rPr lang="cs-CZ" dirty="0" smtClean="0"/>
              <a:t>	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 závodě pracuje 2000 lidí.</a:t>
            </a:r>
            <a:endParaRPr lang="cs-CZ" dirty="0" smtClean="0"/>
          </a:p>
          <a:p>
            <a:pPr marL="457200" indent="-457200">
              <a:buAutoNum type="arabicParenR" startAt="4"/>
            </a:pPr>
            <a:endParaRPr lang="cs-CZ" sz="2000" b="1" dirty="0" smtClean="0"/>
          </a:p>
          <a:p>
            <a:pPr marL="457200" indent="-457200">
              <a:buAutoNum type="arabicParenR" startAt="4"/>
            </a:pPr>
            <a:r>
              <a:rPr lang="cs-CZ" sz="2000" b="1" dirty="0" smtClean="0"/>
              <a:t>č = 756 a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= 7,56 ha</a:t>
            </a:r>
          </a:p>
          <a:p>
            <a:pPr marL="457200" indent="-457200">
              <a:buNone/>
            </a:pPr>
            <a:r>
              <a:rPr lang="cs-CZ" sz="2000" b="1" dirty="0" smtClean="0"/>
              <a:t>	p = 126 %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= 1,26</a:t>
            </a:r>
          </a:p>
          <a:p>
            <a:pPr marL="457200" indent="-457200">
              <a:buNone/>
            </a:pPr>
            <a:r>
              <a:rPr lang="cs-CZ" sz="2000" b="1" dirty="0" smtClean="0"/>
              <a:t>	z =  ?  ha   		</a:t>
            </a:r>
          </a:p>
          <a:p>
            <a:pPr marL="457200" indent="-457200">
              <a:buNone/>
            </a:pPr>
            <a:r>
              <a:rPr lang="cs-CZ" sz="2000" b="1" dirty="0" smtClean="0"/>
              <a:t>		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 = č : p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z =    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7,56 : 1,26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=   /.100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(100% )   z = 756 : 126 =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 ha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642919"/>
            <a:ext cx="4041775" cy="428627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sk.B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00562" y="1071546"/>
            <a:ext cx="4643438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3 )  Ve škole je 28 chlapců, což je 14 % </a:t>
            </a:r>
          </a:p>
          <a:p>
            <a:pPr>
              <a:buNone/>
            </a:pPr>
            <a:r>
              <a:rPr lang="cs-CZ" sz="2000" b="1" dirty="0" smtClean="0"/>
              <a:t>       ze všech studentů ve škole. Kolik mladých lidí celkem studuje ve škole?</a:t>
            </a:r>
          </a:p>
          <a:p>
            <a:pPr>
              <a:buNone/>
            </a:pP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14 % ………. 28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chl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 1 % ……….  28 : 14 = 2 osoby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100 % …….   2 . 100 =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200 osob</a:t>
            </a:r>
          </a:p>
          <a:p>
            <a:pPr>
              <a:buNone/>
            </a:pP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 škole studuje 200 mladých lidí.</a:t>
            </a:r>
          </a:p>
          <a:p>
            <a:pPr>
              <a:buNone/>
            </a:pPr>
            <a:endParaRPr lang="cs-CZ" sz="2000" b="1" dirty="0" smtClean="0"/>
          </a:p>
          <a:p>
            <a:pPr marL="457200" indent="-457200">
              <a:buAutoNum type="arabicParenR" startAt="4"/>
            </a:pPr>
            <a:r>
              <a:rPr lang="cs-CZ" sz="2000" b="1" dirty="0" smtClean="0"/>
              <a:t>č =  868 cm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= 8,68 m</a:t>
            </a:r>
          </a:p>
          <a:p>
            <a:pPr marL="457200" indent="-457200">
              <a:buNone/>
            </a:pPr>
            <a:r>
              <a:rPr lang="cs-CZ" sz="2000" b="1" dirty="0" smtClean="0"/>
              <a:t>	p = 124 %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= 1,24</a:t>
            </a:r>
          </a:p>
          <a:p>
            <a:pPr marL="457200" indent="-457200">
              <a:buNone/>
            </a:pPr>
            <a:r>
              <a:rPr lang="cs-CZ" sz="2000" b="1" dirty="0" smtClean="0"/>
              <a:t>	z =  ?  m  </a:t>
            </a:r>
          </a:p>
          <a:p>
            <a:pPr marL="457200" indent="-457200">
              <a:buNone/>
            </a:pPr>
            <a:r>
              <a:rPr lang="cs-CZ" sz="2000" b="1" dirty="0" smtClean="0"/>
              <a:t>		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 = č : p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z =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8,68 : 1,24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/ . 100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(100 %) 	z =  868 : 124 = </a:t>
            </a:r>
            <a:r>
              <a:rPr lang="cs-CZ" sz="20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7 m</a:t>
            </a:r>
            <a:endParaRPr lang="cs-CZ" sz="2000" b="1" u="sng" dirty="0" smtClean="0"/>
          </a:p>
          <a:p>
            <a:pPr marL="457200" indent="-457200">
              <a:buNone/>
            </a:pPr>
            <a:endParaRPr lang="cs-CZ" sz="2000" b="1" dirty="0" smtClean="0"/>
          </a:p>
          <a:p>
            <a:pPr marL="457200" indent="-457200">
              <a:buNone/>
            </a:pPr>
            <a:endParaRPr lang="cs-CZ" sz="2000" b="1" dirty="0" smtClean="0"/>
          </a:p>
          <a:p>
            <a:pPr marL="457200" indent="-457200">
              <a:buNone/>
            </a:pPr>
            <a:endParaRPr lang="cs-CZ" sz="2000" b="1" dirty="0" smtClean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535885" y="3750471"/>
            <a:ext cx="57864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71472" y="5214950"/>
            <a:ext cx="15716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786314" y="5072074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329</Words>
  <Application>Microsoft Office PowerPoint</Application>
  <PresentationFormat>Předvádění na obrazovce (4:3)</PresentationFormat>
  <Paragraphs>117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Procenta – výpočet základu (kontrolní práce)</vt:lpstr>
      <vt:lpstr>Prezentace aplikace PowerPoint</vt:lpstr>
      <vt:lpstr>řešení – výpočet základu (kontrolní práce)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Vackovi</cp:lastModifiedBy>
  <cp:revision>20</cp:revision>
  <dcterms:created xsi:type="dcterms:W3CDTF">2013-05-28T17:29:59Z</dcterms:created>
  <dcterms:modified xsi:type="dcterms:W3CDTF">2013-11-28T17:34:24Z</dcterms:modified>
</cp:coreProperties>
</file>