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178166"/>
              </p:ext>
            </p:extLst>
          </p:nvPr>
        </p:nvGraphicFramePr>
        <p:xfrm>
          <a:off x="467544" y="1700805"/>
          <a:ext cx="8176422" cy="4728590"/>
        </p:xfrm>
        <a:graphic>
          <a:graphicData uri="http://schemas.openxmlformats.org/drawingml/2006/table">
            <a:tbl>
              <a:tblPr/>
              <a:tblGrid>
                <a:gridCol w="1590289"/>
                <a:gridCol w="6586133"/>
              </a:tblGrid>
              <a:tr h="489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VY_42_INOVACE_MA_7B_32C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Škola: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Základní škola Nové Město nad Metují,  Školní 1000,  okres Náchod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Mgr. Helena Židová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60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Tematický okruh, předmět: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Matematika a její aplikace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Matematika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Souhrnné opakování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CZ.1.07/1.4.00/21.2336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Datum: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12.6.2013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0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Společné opakování základních úloh a učiva posledního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čtvrtletí školního roku.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FF0000"/>
                </a:solidFill>
              </a:rPr>
              <a:t>1)	Proveď konstrukci podle uvedeného zápisu: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71546"/>
            <a:ext cx="4038600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1)	p</a:t>
            </a:r>
          </a:p>
          <a:p>
            <a:pPr>
              <a:buNone/>
            </a:pPr>
            <a:r>
              <a:rPr lang="cs-CZ" sz="2000" dirty="0" smtClean="0"/>
              <a:t>2)	S ; 	| p ; S | = 3 cm</a:t>
            </a:r>
          </a:p>
          <a:p>
            <a:pPr>
              <a:buNone/>
            </a:pPr>
            <a:r>
              <a:rPr lang="cs-CZ" sz="2000" dirty="0" smtClean="0"/>
              <a:t>3)	k ;	</a:t>
            </a:r>
            <a:r>
              <a:rPr lang="cs-CZ" sz="2000" dirty="0" err="1" smtClean="0"/>
              <a:t>k</a:t>
            </a:r>
            <a:r>
              <a:rPr lang="cs-CZ" sz="2000" dirty="0" smtClean="0"/>
              <a:t> ( S; 4 cm )</a:t>
            </a:r>
          </a:p>
          <a:p>
            <a:pPr>
              <a:buNone/>
            </a:pPr>
            <a:r>
              <a:rPr lang="cs-CZ" sz="2000" dirty="0" smtClean="0"/>
              <a:t>4)	A ; B ;    A  ϵ   p ∩  k</a:t>
            </a:r>
          </a:p>
          <a:p>
            <a:pPr>
              <a:buNone/>
            </a:pPr>
            <a:r>
              <a:rPr lang="cs-CZ" sz="2000" dirty="0" smtClean="0"/>
              <a:t>  		    B  ϵ   p ∩  k</a:t>
            </a:r>
          </a:p>
          <a:p>
            <a:pPr>
              <a:buNone/>
            </a:pPr>
            <a:r>
              <a:rPr lang="cs-CZ" sz="2000" dirty="0" smtClean="0"/>
              <a:t>5)  měřením  urči   | AB | =  ?</a:t>
            </a:r>
          </a:p>
          <a:p>
            <a:pPr marL="457200" indent="-457200">
              <a:buAutoNum type="arabicParenR" startAt="6"/>
            </a:pPr>
            <a:r>
              <a:rPr lang="cs-CZ" sz="2000" dirty="0" smtClean="0"/>
              <a:t>b ;      </a:t>
            </a:r>
            <a:r>
              <a:rPr lang="cs-CZ" sz="2000" dirty="0" err="1" smtClean="0"/>
              <a:t>b</a:t>
            </a:r>
            <a:r>
              <a:rPr lang="cs-CZ" sz="2000" dirty="0" smtClean="0"/>
              <a:t> je tečna v bodě B </a:t>
            </a:r>
          </a:p>
          <a:p>
            <a:pPr marL="457200" indent="-457200">
              <a:buNone/>
            </a:pPr>
            <a:r>
              <a:rPr lang="cs-CZ" sz="2000" dirty="0" smtClean="0"/>
              <a:t>                                          ke kružnici</a:t>
            </a:r>
          </a:p>
          <a:p>
            <a:pPr>
              <a:buNone/>
            </a:pPr>
            <a:r>
              <a:rPr lang="cs-CZ" sz="2000" dirty="0" smtClean="0"/>
              <a:t>7)  urči obsah  Δ  ABS    S = ?</a:t>
            </a:r>
          </a:p>
          <a:p>
            <a:pPr>
              <a:buNone/>
            </a:pPr>
            <a:r>
              <a:rPr lang="cs-CZ" sz="2000" dirty="0" smtClean="0"/>
              <a:t>8)  urči obvod  Δ  ABS    o = 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071546"/>
            <a:ext cx="4038600" cy="435771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286380" y="1643050"/>
            <a:ext cx="3143272" cy="3071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429256" y="150017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6072198" y="3071810"/>
            <a:ext cx="642942" cy="6429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929322" y="385762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4714876" y="2428868"/>
            <a:ext cx="2714644" cy="257176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072198" y="207167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00958" y="3429000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57950" y="3357562"/>
            <a:ext cx="5715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3 cm</a:t>
            </a:r>
            <a:endParaRPr lang="cs-CZ" sz="1200" dirty="0"/>
          </a:p>
        </p:txBody>
      </p:sp>
      <p:cxnSp>
        <p:nvCxnSpPr>
          <p:cNvPr id="23" name="Přímá spojovací čára 22"/>
          <p:cNvCxnSpPr/>
          <p:nvPr/>
        </p:nvCxnSpPr>
        <p:spPr>
          <a:xfrm rot="5400000" flipH="1" flipV="1">
            <a:off x="5429256" y="3071810"/>
            <a:ext cx="128588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572132" y="2857496"/>
            <a:ext cx="5000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4 cm</a:t>
            </a:r>
            <a:endParaRPr lang="cs-CZ" sz="1200" dirty="0"/>
          </a:p>
        </p:txBody>
      </p:sp>
      <p:cxnSp>
        <p:nvCxnSpPr>
          <p:cNvPr id="26" name="Přímá spojovací čára 25"/>
          <p:cNvCxnSpPr>
            <a:endCxn id="13" idx="6"/>
          </p:cNvCxnSpPr>
          <p:nvPr/>
        </p:nvCxnSpPr>
        <p:spPr>
          <a:xfrm>
            <a:off x="6072198" y="3714752"/>
            <a:ext cx="13573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5214942" y="3643314"/>
            <a:ext cx="44291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500958" y="142873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2928926" y="4929198"/>
            <a:ext cx="2000264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</a:t>
            </a:r>
            <a:r>
              <a:rPr lang="cs-CZ" b="1" dirty="0" smtClean="0">
                <a:solidFill>
                  <a:schemeClr val="tx2"/>
                </a:solidFill>
                <a:latin typeface="Calibri"/>
                <a:cs typeface="Calibri"/>
              </a:rPr>
              <a:t>|</a:t>
            </a:r>
            <a:r>
              <a:rPr lang="cs-CZ" b="1" dirty="0" smtClean="0">
                <a:solidFill>
                  <a:schemeClr val="tx2"/>
                </a:solidFill>
              </a:rPr>
              <a:t>AB  </a:t>
            </a:r>
            <a:r>
              <a:rPr lang="cs-CZ" b="1" dirty="0" smtClean="0">
                <a:solidFill>
                  <a:schemeClr val="tx2"/>
                </a:solidFill>
                <a:latin typeface="Calibri"/>
                <a:cs typeface="Calibri"/>
              </a:rPr>
              <a:t>|</a:t>
            </a:r>
            <a:r>
              <a:rPr lang="cs-CZ" b="1" dirty="0" smtClean="0">
                <a:solidFill>
                  <a:schemeClr val="tx2"/>
                </a:solidFill>
              </a:rPr>
              <a:t>= 5,2 cm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928662" y="5429264"/>
            <a:ext cx="2786082" cy="10001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</a:t>
            </a:r>
            <a:r>
              <a:rPr lang="cs-CZ" sz="2000" b="1" baseline="-25000" dirty="0" smtClean="0">
                <a:solidFill>
                  <a:srgbClr val="FF0000"/>
                </a:solidFill>
              </a:rPr>
              <a:t>∆</a:t>
            </a:r>
            <a:r>
              <a:rPr lang="cs-CZ" sz="2000" b="1" dirty="0" smtClean="0">
                <a:solidFill>
                  <a:srgbClr val="FF0000"/>
                </a:solidFill>
              </a:rPr>
              <a:t> = a . </a:t>
            </a:r>
            <a:r>
              <a:rPr lang="cs-CZ" sz="2000" b="1" dirty="0" err="1" smtClean="0">
                <a:solidFill>
                  <a:srgbClr val="FF0000"/>
                </a:solidFill>
              </a:rPr>
              <a:t>V</a:t>
            </a:r>
            <a:r>
              <a:rPr lang="cs-CZ" sz="2000" b="1" baseline="-25000" dirty="0" err="1" smtClean="0">
                <a:solidFill>
                  <a:srgbClr val="FF0000"/>
                </a:solidFill>
              </a:rPr>
              <a:t>a</a:t>
            </a:r>
            <a:r>
              <a:rPr lang="cs-CZ" sz="2000" b="1" dirty="0" smtClean="0">
                <a:solidFill>
                  <a:srgbClr val="FF0000"/>
                </a:solidFill>
              </a:rPr>
              <a:t> : 2</a:t>
            </a:r>
          </a:p>
          <a:p>
            <a:r>
              <a:rPr lang="cs-CZ" sz="2000" b="1" dirty="0" smtClean="0">
                <a:solidFill>
                  <a:schemeClr val="tx2"/>
                </a:solidFill>
              </a:rPr>
              <a:t>S</a:t>
            </a:r>
            <a:r>
              <a:rPr lang="cs-CZ" sz="2000" b="1" baseline="-25000" dirty="0" smtClean="0">
                <a:solidFill>
                  <a:schemeClr val="tx2"/>
                </a:solidFill>
              </a:rPr>
              <a:t>ABS</a:t>
            </a:r>
            <a:r>
              <a:rPr lang="cs-CZ" sz="2000" b="1" dirty="0" smtClean="0">
                <a:solidFill>
                  <a:schemeClr val="tx2"/>
                </a:solidFill>
              </a:rPr>
              <a:t>  =  5,2 . 3 : 2 </a:t>
            </a:r>
          </a:p>
          <a:p>
            <a:r>
              <a:rPr lang="cs-CZ" sz="2000" b="1" u="sng" dirty="0" smtClean="0">
                <a:solidFill>
                  <a:schemeClr val="tx2"/>
                </a:solidFill>
              </a:rPr>
              <a:t>S       = 7,8 cm</a:t>
            </a:r>
            <a:r>
              <a:rPr lang="cs-CZ" sz="2000" b="1" u="sng" baseline="30000" dirty="0" smtClean="0">
                <a:solidFill>
                  <a:schemeClr val="tx2"/>
                </a:solidFill>
              </a:rPr>
              <a:t>2</a:t>
            </a:r>
            <a:r>
              <a:rPr lang="cs-CZ" sz="2000" b="1" u="sng" dirty="0" smtClean="0">
                <a:solidFill>
                  <a:schemeClr val="tx2"/>
                </a:solidFill>
              </a:rPr>
              <a:t>   </a:t>
            </a:r>
            <a:r>
              <a:rPr lang="cs-CZ" sz="2000" u="sng" dirty="0" smtClean="0">
                <a:solidFill>
                  <a:schemeClr val="tx1"/>
                </a:solidFill>
              </a:rPr>
              <a:t>  </a:t>
            </a:r>
            <a:endParaRPr lang="cs-CZ" sz="2000" u="sng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143372" y="5429264"/>
            <a:ext cx="2786082" cy="10001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2"/>
                </a:solidFill>
              </a:rPr>
              <a:t>o</a:t>
            </a:r>
            <a:r>
              <a:rPr lang="cs-CZ" b="1" baseline="-25000" dirty="0" err="1" smtClean="0">
                <a:solidFill>
                  <a:schemeClr val="tx2"/>
                </a:solidFill>
              </a:rPr>
              <a:t>ABS</a:t>
            </a:r>
            <a:r>
              <a:rPr lang="cs-CZ" b="1" dirty="0" smtClean="0">
                <a:solidFill>
                  <a:schemeClr val="tx2"/>
                </a:solidFill>
              </a:rPr>
              <a:t> = a + b + c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o = 5,2 + 4 + </a:t>
            </a:r>
            <a:r>
              <a:rPr lang="cs-CZ" b="1" dirty="0" err="1" smtClean="0">
                <a:solidFill>
                  <a:schemeClr val="tx2"/>
                </a:solidFill>
              </a:rPr>
              <a:t>4</a:t>
            </a:r>
            <a:endParaRPr lang="cs-CZ" b="1" dirty="0" smtClean="0">
              <a:solidFill>
                <a:schemeClr val="tx2"/>
              </a:solidFill>
            </a:endParaRPr>
          </a:p>
          <a:p>
            <a:r>
              <a:rPr lang="cs-CZ" b="1" u="sng" dirty="0" smtClean="0">
                <a:solidFill>
                  <a:schemeClr val="tx2"/>
                </a:solidFill>
              </a:rPr>
              <a:t>o =  13,2 cm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43438" y="2714620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2" grpId="0" build="p"/>
      <p:bldP spid="13" grpId="0" animBg="1"/>
      <p:bldP spid="19" grpId="0" build="p"/>
      <p:bldP spid="20" grpId="0" build="p"/>
      <p:bldP spid="21" grpId="0" build="p"/>
      <p:bldP spid="24" grpId="0" build="p"/>
      <p:bldP spid="33" grpId="0" build="p"/>
      <p:bldP spid="34" grpId="0" build="allAtOnce"/>
      <p:bldP spid="35" grpId="0" build="allAtOnce"/>
      <p:bldP spid="37" grpId="0" build="allAtOnce"/>
      <p:bldP spid="22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786874" cy="135732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2000" b="1" dirty="0" smtClean="0">
                <a:solidFill>
                  <a:srgbClr val="C00000"/>
                </a:solidFill>
              </a:rPr>
              <a:t/>
            </a:r>
            <a:br>
              <a:rPr lang="cs-CZ" sz="2000" b="1" dirty="0" smtClean="0">
                <a:solidFill>
                  <a:srgbClr val="C00000"/>
                </a:solidFill>
              </a:rPr>
            </a:br>
            <a:r>
              <a:rPr lang="cs-CZ" sz="2000" b="1" dirty="0" smtClean="0">
                <a:solidFill>
                  <a:srgbClr val="C00000"/>
                </a:solidFill>
              </a:rPr>
              <a:t>2)  Přistoupíš na možnost splátkového prodeje zboží dvanácti měsíčními   	splátkami po 853 Kč, jestliže cena vybraného zboží je 8 050 Kč?  </a:t>
            </a:r>
            <a:br>
              <a:rPr lang="cs-CZ" sz="2000" b="1" dirty="0" smtClean="0">
                <a:solidFill>
                  <a:srgbClr val="C00000"/>
                </a:solidFill>
              </a:rPr>
            </a:br>
            <a:r>
              <a:rPr lang="cs-CZ" sz="2000" b="1" dirty="0" smtClean="0">
                <a:solidFill>
                  <a:srgbClr val="C00000"/>
                </a:solidFill>
              </a:rPr>
              <a:t>	Kolik korun zaplatíš navíc ?</a:t>
            </a:r>
            <a:br>
              <a:rPr lang="cs-CZ" sz="2000" b="1" dirty="0" smtClean="0">
                <a:solidFill>
                  <a:srgbClr val="C00000"/>
                </a:solidFill>
              </a:rPr>
            </a:br>
            <a:r>
              <a:rPr lang="cs-CZ" sz="2000" b="1" dirty="0" smtClean="0">
                <a:solidFill>
                  <a:srgbClr val="C00000"/>
                </a:solidFill>
              </a:rPr>
              <a:t>*)  Kolik % ceny zboží zaplatíš navíc?  Je to přijatelné ?</a:t>
            </a:r>
            <a:br>
              <a:rPr lang="cs-CZ" sz="2000" b="1" dirty="0" smtClean="0">
                <a:solidFill>
                  <a:srgbClr val="C00000"/>
                </a:solidFill>
              </a:rPr>
            </a:b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714488"/>
            <a:ext cx="4210080" cy="114300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1800" dirty="0" smtClean="0"/>
              <a:t>cena zboží…………………  8 050 Kč</a:t>
            </a:r>
          </a:p>
          <a:p>
            <a:pPr>
              <a:buNone/>
            </a:pPr>
            <a:r>
              <a:rPr lang="cs-CZ" sz="1800" dirty="0" smtClean="0"/>
              <a:t>1 splátka ……………………     853 Kč</a:t>
            </a:r>
          </a:p>
          <a:p>
            <a:pPr>
              <a:buNone/>
            </a:pPr>
            <a:r>
              <a:rPr lang="cs-CZ" sz="1800" dirty="0" smtClean="0"/>
              <a:t>12 splátek …………………  12 . 853 = </a:t>
            </a:r>
            <a:r>
              <a:rPr lang="cs-CZ" sz="1800" b="1" dirty="0" smtClean="0">
                <a:solidFill>
                  <a:schemeClr val="tx2"/>
                </a:solidFill>
              </a:rPr>
              <a:t>10 236 KČ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857496"/>
            <a:ext cx="4038600" cy="3268667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C00000"/>
                </a:solidFill>
              </a:rPr>
              <a:t>          *</a:t>
            </a:r>
          </a:p>
          <a:p>
            <a:pPr>
              <a:buNone/>
            </a:pPr>
            <a:r>
              <a:rPr lang="cs-CZ" sz="1900" dirty="0" smtClean="0"/>
              <a:t>navýšení ceny   …………. č = 2 186 Kč </a:t>
            </a:r>
          </a:p>
          <a:p>
            <a:pPr>
              <a:buNone/>
            </a:pPr>
            <a:r>
              <a:rPr lang="cs-CZ" sz="1900" dirty="0" smtClean="0"/>
              <a:t>cena zboží skutečná  …. z =  8 050 Kč</a:t>
            </a:r>
          </a:p>
          <a:p>
            <a:pPr>
              <a:buNone/>
            </a:pPr>
            <a:r>
              <a:rPr lang="cs-CZ" sz="1900" dirty="0" smtClean="0"/>
              <a:t>                                              ( 100 % )</a:t>
            </a:r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r>
              <a:rPr lang="cs-CZ" sz="1900" dirty="0" smtClean="0"/>
              <a:t>p =  2 186 : 80,5</a:t>
            </a:r>
          </a:p>
          <a:p>
            <a:pPr>
              <a:buNone/>
            </a:pPr>
            <a:r>
              <a:rPr lang="cs-CZ" sz="1900" b="1" u="sng" dirty="0" smtClean="0">
                <a:solidFill>
                  <a:schemeClr val="tx2"/>
                </a:solidFill>
              </a:rPr>
              <a:t>p = 27,15 %  </a:t>
            </a:r>
            <a:r>
              <a:rPr lang="cs-CZ" sz="1900" b="1" dirty="0" smtClean="0">
                <a:solidFill>
                  <a:schemeClr val="tx2"/>
                </a:solidFill>
              </a:rPr>
              <a:t>  </a:t>
            </a:r>
            <a:r>
              <a:rPr lang="cs-CZ" sz="1900" dirty="0" smtClean="0"/>
              <a:t>(příliš vysoká a nevýhodná</a:t>
            </a:r>
          </a:p>
          <a:p>
            <a:pPr>
              <a:buNone/>
            </a:pPr>
            <a:r>
              <a:rPr lang="cs-CZ" sz="1900" dirty="0" smtClean="0"/>
              <a:t>			</a:t>
            </a:r>
            <a:r>
              <a:rPr lang="cs-CZ" sz="1900" smtClean="0"/>
              <a:t>úroková sazba ! ) </a:t>
            </a:r>
            <a:endParaRPr lang="cs-CZ" sz="1900" u="sng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285720" y="2786058"/>
            <a:ext cx="4429156" cy="7143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navýšení ceny ….... 10 236 – 8 050 = </a:t>
            </a:r>
            <a:r>
              <a:rPr lang="cs-CZ" b="1" u="sng" dirty="0" smtClean="0">
                <a:solidFill>
                  <a:schemeClr val="tx2"/>
                </a:solidFill>
              </a:rPr>
              <a:t>2 186 Kč </a:t>
            </a:r>
            <a:endParaRPr lang="cs-CZ" b="1" u="sng" dirty="0">
              <a:solidFill>
                <a:schemeClr val="tx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7158" y="3571876"/>
            <a:ext cx="4214842" cy="9286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Zákazník by zaplatil splátkovým nákupem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 2 186 Kč více.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(zvažuje to…)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  <p:bldP spid="5" grpId="0" build="allAtOnce"/>
      <p:bldP spid="6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868346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000" b="1" dirty="0" smtClean="0">
                <a:solidFill>
                  <a:srgbClr val="C00000"/>
                </a:solidFill>
              </a:rPr>
              <a:t/>
            </a:r>
            <a:br>
              <a:rPr lang="cs-CZ" sz="2000" b="1" dirty="0" smtClean="0">
                <a:solidFill>
                  <a:srgbClr val="C00000"/>
                </a:solidFill>
              </a:rPr>
            </a:br>
            <a:r>
              <a:rPr lang="cs-CZ" sz="2200" b="1" dirty="0" smtClean="0">
                <a:solidFill>
                  <a:srgbClr val="C00000"/>
                </a:solidFill>
              </a:rPr>
              <a:t>3)   Z  500 žáků školy je 215 chlapců. Kolik % z celkového počtu dětí jsou dívky ?</a:t>
            </a:r>
            <a:br>
              <a:rPr lang="cs-CZ" sz="2200" b="1" dirty="0" smtClean="0">
                <a:solidFill>
                  <a:srgbClr val="C00000"/>
                </a:solidFill>
              </a:rPr>
            </a:br>
            <a:endParaRPr lang="cs-CZ" sz="2200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2143116"/>
            <a:ext cx="3500462" cy="5715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chlapci……….  </a:t>
            </a:r>
            <a:r>
              <a:rPr lang="cs-CZ" sz="2000" dirty="0" err="1" smtClean="0"/>
              <a:t>č</a:t>
            </a:r>
            <a:r>
              <a:rPr lang="cs-CZ" sz="2000" baseline="-25000" dirty="0" err="1" smtClean="0"/>
              <a:t>chl</a:t>
            </a:r>
            <a:r>
              <a:rPr lang="cs-CZ" sz="2000" dirty="0" smtClean="0"/>
              <a:t>  =  </a:t>
            </a:r>
            <a:r>
              <a:rPr lang="cs-CZ" sz="2000" dirty="0" smtClean="0">
                <a:solidFill>
                  <a:srgbClr val="C00000"/>
                </a:solidFill>
              </a:rPr>
              <a:t>215 </a:t>
            </a:r>
            <a:r>
              <a:rPr lang="cs-CZ" sz="2000" dirty="0" err="1" smtClean="0">
                <a:solidFill>
                  <a:srgbClr val="C00000"/>
                </a:solidFill>
              </a:rPr>
              <a:t>chl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14810" y="2143116"/>
            <a:ext cx="3786214" cy="5143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000" dirty="0" smtClean="0">
                <a:solidFill>
                  <a:schemeClr val="tx1"/>
                </a:solidFill>
              </a:rPr>
              <a:t>dívky ………  </a:t>
            </a:r>
            <a:r>
              <a:rPr lang="cs-CZ" sz="2000" dirty="0" err="1" smtClean="0">
                <a:solidFill>
                  <a:schemeClr val="tx1"/>
                </a:solidFill>
              </a:rPr>
              <a:t>č</a:t>
            </a:r>
            <a:r>
              <a:rPr lang="cs-CZ" sz="2000" baseline="-25000" dirty="0" err="1" smtClean="0">
                <a:solidFill>
                  <a:schemeClr val="tx1"/>
                </a:solidFill>
              </a:rPr>
              <a:t>d</a:t>
            </a:r>
            <a:r>
              <a:rPr lang="cs-CZ" sz="2000" dirty="0" smtClean="0">
                <a:solidFill>
                  <a:schemeClr val="tx1"/>
                </a:solidFill>
              </a:rPr>
              <a:t> = 500 – 215 = </a:t>
            </a:r>
            <a:r>
              <a:rPr lang="cs-CZ" sz="2000" dirty="0" smtClean="0">
                <a:solidFill>
                  <a:srgbClr val="C00000"/>
                </a:solidFill>
              </a:rPr>
              <a:t>285 </a:t>
            </a:r>
            <a:r>
              <a:rPr lang="cs-CZ" sz="2000" dirty="0" err="1" smtClean="0">
                <a:solidFill>
                  <a:srgbClr val="C00000"/>
                </a:solidFill>
              </a:rPr>
              <a:t>dí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71604" y="2786058"/>
            <a:ext cx="1714512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sz="2000" dirty="0" err="1" smtClean="0">
                <a:solidFill>
                  <a:schemeClr val="tx1"/>
                </a:solidFill>
              </a:rPr>
              <a:t>p</a:t>
            </a:r>
            <a:r>
              <a:rPr lang="cs-CZ" sz="2000" baseline="-25000" dirty="0" err="1" smtClean="0">
                <a:solidFill>
                  <a:schemeClr val="tx1"/>
                </a:solidFill>
              </a:rPr>
              <a:t>chl</a:t>
            </a:r>
            <a:r>
              <a:rPr lang="cs-CZ" sz="2000" dirty="0" smtClean="0">
                <a:solidFill>
                  <a:schemeClr val="tx1"/>
                </a:solidFill>
              </a:rPr>
              <a:t>  =  215 : 5 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14480" y="3429000"/>
            <a:ext cx="1714512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u="sng" dirty="0" err="1" smtClean="0">
                <a:solidFill>
                  <a:srgbClr val="0070C0"/>
                </a:solidFill>
              </a:rPr>
              <a:t>p</a:t>
            </a:r>
            <a:r>
              <a:rPr lang="cs-CZ" sz="2000" b="1" u="sng" baseline="-25000" dirty="0" err="1" smtClean="0">
                <a:solidFill>
                  <a:srgbClr val="0070C0"/>
                </a:solidFill>
              </a:rPr>
              <a:t>chl</a:t>
            </a:r>
            <a:r>
              <a:rPr lang="cs-CZ" sz="2000" b="1" u="sng" dirty="0" smtClean="0">
                <a:solidFill>
                  <a:srgbClr val="0070C0"/>
                </a:solidFill>
              </a:rPr>
              <a:t>  =  43 % </a:t>
            </a:r>
            <a:endParaRPr lang="cs-CZ" sz="2000" b="1" u="sng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00298" y="1071546"/>
            <a:ext cx="3214710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100 % …………    z =  </a:t>
            </a:r>
            <a:r>
              <a:rPr lang="cs-CZ" sz="2000" dirty="0" smtClean="0">
                <a:solidFill>
                  <a:srgbClr val="C00000"/>
                </a:solidFill>
              </a:rPr>
              <a:t>500 dětí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14942" y="2714620"/>
            <a:ext cx="2143140" cy="7143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p</a:t>
            </a:r>
            <a:r>
              <a:rPr lang="cs-CZ" sz="2000" baseline="-25000" dirty="0" err="1" smtClean="0">
                <a:solidFill>
                  <a:schemeClr val="tx1"/>
                </a:solidFill>
              </a:rPr>
              <a:t>dí</a:t>
            </a:r>
            <a:r>
              <a:rPr lang="cs-CZ" sz="2000" dirty="0" smtClean="0">
                <a:solidFill>
                  <a:schemeClr val="tx1"/>
                </a:solidFill>
              </a:rPr>
              <a:t>  =  285 : 5 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86380" y="3571876"/>
            <a:ext cx="2071702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u="sng" dirty="0" err="1" smtClean="0">
                <a:solidFill>
                  <a:srgbClr val="0070C0"/>
                </a:solidFill>
              </a:rPr>
              <a:t>p</a:t>
            </a:r>
            <a:r>
              <a:rPr lang="cs-CZ" sz="2000" b="1" u="sng" baseline="-25000" dirty="0" err="1" smtClean="0">
                <a:solidFill>
                  <a:srgbClr val="0070C0"/>
                </a:solidFill>
              </a:rPr>
              <a:t>dí</a:t>
            </a:r>
            <a:r>
              <a:rPr lang="cs-CZ" sz="2000" b="1" u="sng" dirty="0" smtClean="0">
                <a:solidFill>
                  <a:srgbClr val="0070C0"/>
                </a:solidFill>
              </a:rPr>
              <a:t>  =  57 % 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 rot="10800000" flipV="1">
            <a:off x="2857488" y="1643050"/>
            <a:ext cx="1500198" cy="428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214942" y="1643050"/>
            <a:ext cx="2143140" cy="428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2571736" y="4357694"/>
            <a:ext cx="4929222" cy="10001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000" dirty="0" err="1" smtClean="0">
                <a:solidFill>
                  <a:schemeClr val="tx1"/>
                </a:solidFill>
              </a:rPr>
              <a:t>Zk</a:t>
            </a:r>
            <a:r>
              <a:rPr lang="cs-CZ" sz="2000" dirty="0" smtClean="0">
                <a:solidFill>
                  <a:schemeClr val="tx1"/>
                </a:solidFill>
              </a:rPr>
              <a:t>:    	 43 % + 57 %  = 100 %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	215 </a:t>
            </a:r>
            <a:r>
              <a:rPr lang="cs-CZ" sz="2000" dirty="0" err="1" smtClean="0">
                <a:solidFill>
                  <a:schemeClr val="tx1"/>
                </a:solidFill>
              </a:rPr>
              <a:t>chl</a:t>
            </a:r>
            <a:r>
              <a:rPr lang="cs-CZ" sz="2000" dirty="0" smtClean="0">
                <a:solidFill>
                  <a:schemeClr val="tx1"/>
                </a:solidFill>
              </a:rPr>
              <a:t>  +  285 </a:t>
            </a:r>
            <a:r>
              <a:rPr lang="cs-CZ" sz="2000" dirty="0" err="1" smtClean="0">
                <a:solidFill>
                  <a:schemeClr val="tx1"/>
                </a:solidFill>
              </a:rPr>
              <a:t>dí</a:t>
            </a:r>
            <a:r>
              <a:rPr lang="cs-CZ" sz="2000" dirty="0" smtClean="0">
                <a:solidFill>
                  <a:schemeClr val="tx1"/>
                </a:solidFill>
              </a:rPr>
              <a:t>  = 500 dětí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	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000100" y="5572140"/>
            <a:ext cx="7715304" cy="7858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Z celkového počtu dětí je 57 % dívek.</a:t>
            </a:r>
            <a:endParaRPr lang="cs-CZ" sz="2000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  <p:bldP spid="8" grpId="0" build="p"/>
      <p:bldP spid="9" grpId="0" build="allAtOnce"/>
      <p:bldP spid="10" grpId="0" build="allAtOnce"/>
      <p:bldP spid="11" grpId="0" build="allAtOnce"/>
      <p:bldP spid="12" grpId="0" build="allAtOnce"/>
      <p:bldP spid="17" grpId="0" build="allAtOnce"/>
      <p:bldP spid="18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85786" y="500042"/>
            <a:ext cx="6357982" cy="5715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4)  Vypočítej kořen rovnice a proveď zkoušku:</a:t>
            </a:r>
            <a:endParaRPr lang="cs-CZ" sz="2000" b="1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14546" y="1214422"/>
            <a:ext cx="4214842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2 ( 3m + 6 )  =  3 ( 3m – 3 )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285984" y="1714488"/>
            <a:ext cx="5572164" cy="6429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        </a:t>
            </a:r>
            <a:r>
              <a:rPr lang="cs-CZ" sz="2000" dirty="0" smtClean="0">
                <a:solidFill>
                  <a:schemeClr val="tx1"/>
                </a:solidFill>
              </a:rPr>
              <a:t>6 m + 12   =    9 m – 9             </a:t>
            </a:r>
            <a:r>
              <a:rPr lang="cs-CZ" sz="2000" dirty="0" smtClean="0">
                <a:solidFill>
                  <a:srgbClr val="00B050"/>
                </a:solidFill>
              </a:rPr>
              <a:t>/ - 12         /  - 9 m         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28860" y="2357430"/>
            <a:ext cx="2928958" cy="6429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 </a:t>
            </a:r>
            <a:r>
              <a:rPr lang="cs-CZ" sz="2000" dirty="0" smtClean="0">
                <a:solidFill>
                  <a:schemeClr val="tx1"/>
                </a:solidFill>
              </a:rPr>
              <a:t>6 m  -  9 m   =   - 9 - 12  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86050" y="3000372"/>
            <a:ext cx="4071966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      </a:t>
            </a:r>
            <a:r>
              <a:rPr lang="cs-CZ" sz="2000" dirty="0" smtClean="0">
                <a:solidFill>
                  <a:schemeClr val="tx1"/>
                </a:solidFill>
              </a:rPr>
              <a:t>- 3 m   =   - 21               </a:t>
            </a:r>
            <a:r>
              <a:rPr lang="cs-CZ" sz="2000" dirty="0" smtClean="0">
                <a:solidFill>
                  <a:srgbClr val="00B050"/>
                </a:solidFill>
              </a:rPr>
              <a:t>/ : ( - 3 )     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00430" y="4000504"/>
            <a:ext cx="1571636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u="sng" dirty="0" smtClean="0">
                <a:solidFill>
                  <a:schemeClr val="tx2"/>
                </a:solidFill>
              </a:rPr>
              <a:t>m   =   7</a:t>
            </a:r>
            <a:endParaRPr lang="cs-CZ" sz="2000" b="1" u="sng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14348" y="4714884"/>
            <a:ext cx="7358114" cy="11430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>
                <a:solidFill>
                  <a:schemeClr val="tx1"/>
                </a:solidFill>
              </a:rPr>
              <a:t>Zkouška:      	</a:t>
            </a:r>
            <a:r>
              <a:rPr lang="cs-CZ" sz="2000" b="1" dirty="0" smtClean="0">
                <a:solidFill>
                  <a:schemeClr val="tx1"/>
                </a:solidFill>
              </a:rPr>
              <a:t>L  =  2 . ( 21 + 6 ) =  2 . 27 = </a:t>
            </a:r>
            <a:r>
              <a:rPr lang="cs-CZ" sz="2000" b="1" u="sng" dirty="0" smtClean="0">
                <a:solidFill>
                  <a:schemeClr val="tx1"/>
                </a:solidFill>
              </a:rPr>
              <a:t>54</a:t>
            </a:r>
          </a:p>
          <a:p>
            <a:endParaRPr lang="cs-CZ" sz="2000" b="1" u="sng" dirty="0" smtClean="0">
              <a:solidFill>
                <a:schemeClr val="tx1"/>
              </a:solidFill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		P  =  3 . ( 21 – 3 ) = </a:t>
            </a:r>
            <a:r>
              <a:rPr lang="cs-CZ" sz="2000" b="1" dirty="0" err="1" smtClean="0">
                <a:solidFill>
                  <a:schemeClr val="tx1"/>
                </a:solidFill>
              </a:rPr>
              <a:t>3</a:t>
            </a:r>
            <a:r>
              <a:rPr lang="cs-CZ" sz="2000" b="1" dirty="0" smtClean="0">
                <a:solidFill>
                  <a:schemeClr val="tx1"/>
                </a:solidFill>
              </a:rPr>
              <a:t> . 18 = </a:t>
            </a:r>
            <a:r>
              <a:rPr lang="cs-CZ" sz="2000" b="1" u="sng" dirty="0" smtClean="0">
                <a:solidFill>
                  <a:schemeClr val="tx1"/>
                </a:solidFill>
              </a:rPr>
              <a:t>54</a:t>
            </a:r>
            <a:r>
              <a:rPr lang="cs-CZ" sz="2000" b="1" dirty="0" smtClean="0">
                <a:solidFill>
                  <a:schemeClr val="tx1"/>
                </a:solidFill>
              </a:rPr>
              <a:t>   		</a:t>
            </a:r>
            <a:r>
              <a:rPr lang="cs-CZ" sz="2400" b="1" dirty="0" smtClean="0">
                <a:solidFill>
                  <a:schemeClr val="tx1"/>
                </a:solidFill>
              </a:rPr>
              <a:t>L = P</a:t>
            </a:r>
            <a:endParaRPr lang="cs-CZ" sz="2400" b="1" u="sng" dirty="0" smtClean="0">
              <a:solidFill>
                <a:schemeClr val="tx1"/>
              </a:solidFill>
            </a:endParaRPr>
          </a:p>
          <a:p>
            <a:endParaRPr lang="cs-CZ" sz="2000" b="1" u="sng" dirty="0" smtClean="0">
              <a:solidFill>
                <a:schemeClr val="tx1"/>
              </a:solidFill>
            </a:endParaRPr>
          </a:p>
          <a:p>
            <a:r>
              <a:rPr lang="cs-CZ" sz="2000" b="1" dirty="0" smtClean="0">
                <a:solidFill>
                  <a:schemeClr val="tx1"/>
                </a:solidFill>
              </a:rPr>
              <a:t>		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00430" y="3571876"/>
            <a:ext cx="2214578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m  =  - 21 : (- 3 )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allAtOnce"/>
      <p:bldP spid="9" grpId="0" build="allAtOnce"/>
      <p:bldP spid="10" grpId="0" build="allAtOnce"/>
      <p:bldP spid="11" grpId="0" build="allAtOnce"/>
      <p:bldP spid="12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428597" y="357166"/>
            <a:ext cx="4857784" cy="40011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4290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5)	Urči hodnotu číselného výrazu: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4282" y="1643050"/>
            <a:ext cx="3929090" cy="7143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dirty="0" smtClean="0"/>
              <a:t>  </a:t>
            </a:r>
            <a:r>
              <a:rPr lang="cs-CZ" sz="2000" b="1" dirty="0" smtClean="0">
                <a:solidFill>
                  <a:srgbClr val="C00000"/>
                </a:solidFill>
              </a:rPr>
              <a:t>[ -6 : 0,6 – 4 . ( 1,6 – 5,8 ) ] – 6,8    </a:t>
            </a:r>
            <a:r>
              <a:rPr lang="cs-CZ" sz="2000" dirty="0" smtClean="0">
                <a:solidFill>
                  <a:schemeClr val="tx1"/>
                </a:solidFill>
              </a:rPr>
              <a:t>=</a:t>
            </a:r>
          </a:p>
          <a:p>
            <a:r>
              <a:rPr lang="cs-CZ" dirty="0" smtClean="0"/>
              <a:t> 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43372" y="1428736"/>
            <a:ext cx="2571768" cy="7858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[</a:t>
            </a:r>
            <a:r>
              <a:rPr lang="cs-CZ" sz="2000" dirty="0" smtClean="0">
                <a:solidFill>
                  <a:schemeClr val="tx1"/>
                </a:solidFill>
              </a:rPr>
              <a:t> - 10 + 16,8 </a:t>
            </a:r>
            <a:r>
              <a:rPr lang="cs-CZ" sz="3200" dirty="0" smtClean="0">
                <a:solidFill>
                  <a:schemeClr val="tx1"/>
                </a:solidFill>
              </a:rPr>
              <a:t>] </a:t>
            </a:r>
            <a:r>
              <a:rPr lang="cs-CZ" sz="2000" dirty="0" smtClean="0">
                <a:solidFill>
                  <a:schemeClr val="tx1"/>
                </a:solidFill>
              </a:rPr>
              <a:t>– 6,8 =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blouk 5"/>
          <p:cNvSpPr/>
          <p:nvPr/>
        </p:nvSpPr>
        <p:spPr>
          <a:xfrm>
            <a:off x="642910" y="1928802"/>
            <a:ext cx="500066" cy="214314"/>
          </a:xfrm>
          <a:prstGeom prst="arc">
            <a:avLst>
              <a:gd name="adj1" fmla="val 21522769"/>
              <a:gd name="adj2" fmla="val 1032210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00232" y="121442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- 4,2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786182" y="2357430"/>
            <a:ext cx="2214578" cy="7858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=  6,8 – 6,8 =    </a:t>
            </a:r>
            <a:r>
              <a:rPr lang="cs-CZ" sz="2800" b="1" u="sng" dirty="0" smtClean="0">
                <a:solidFill>
                  <a:schemeClr val="tx2"/>
                </a:solidFill>
              </a:rPr>
              <a:t>0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6" grpId="0" animBg="1"/>
      <p:bldP spid="7" grpId="0" build="allAtOnce"/>
      <p:bldP spid="8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373</Words>
  <Application>Microsoft Office PowerPoint</Application>
  <PresentationFormat>Předvádění na obrazovce (4:3)</PresentationFormat>
  <Paragraphs>106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1) Proveď konstrukci podle uvedeného zápisu:</vt:lpstr>
      <vt:lpstr> 2)  Přistoupíš na možnost splátkového prodeje zboží dvanácti měsíčními    splátkami po 853 Kč, jestliže cena vybraného zboží je 8 050 Kč?    Kolik korun zaplatíš navíc ? *)  Kolik % ceny zboží zaplatíš navíc?  Je to přijatelné ? </vt:lpstr>
      <vt:lpstr> 3)   Z  500 žáků školy je 215 chlapců. Kolik % z celkového počtu dětí jsou dívky ?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Vackovi</cp:lastModifiedBy>
  <cp:revision>28</cp:revision>
  <dcterms:created xsi:type="dcterms:W3CDTF">2013-06-09T14:24:53Z</dcterms:created>
  <dcterms:modified xsi:type="dcterms:W3CDTF">2013-11-28T17:42:23Z</dcterms:modified>
</cp:coreProperties>
</file>