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803A95-99A0-438C-9916-74392D2DBA69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B2000E-B563-4336-B1E7-DF7F4455A0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7581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5954302"/>
              </p:ext>
            </p:extLst>
          </p:nvPr>
        </p:nvGraphicFramePr>
        <p:xfrm>
          <a:off x="323528" y="1772815"/>
          <a:ext cx="8463314" cy="4643421"/>
        </p:xfrm>
        <a:graphic>
          <a:graphicData uri="http://schemas.openxmlformats.org/drawingml/2006/table">
            <a:tbl>
              <a:tblPr/>
              <a:tblGrid>
                <a:gridCol w="1646089"/>
                <a:gridCol w="6817225"/>
              </a:tblGrid>
              <a:tr h="466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VY_42_INOVACE_MA_8B_36C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8.r.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86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6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Opakování učiva 6. a 7.ročníku ZŠ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7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09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Calibri"/>
                          <a:cs typeface="Times New Roman"/>
                        </a:rPr>
                        <a:t>17.9.2013</a:t>
                      </a:r>
                      <a:endParaRPr lang="cs-CZ" sz="14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6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Samostatné opakování a procvičování řešení úloh ze</a:t>
                      </a: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6. a 7.ročníku. Po každé úloze 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následuje  diskuze o způsobu řešení a kontrola správnosti výsledků.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endParaRPr lang="cs-CZ" sz="1400" baseline="0" dirty="0" smtClean="0">
                        <a:latin typeface="Times New Roman"/>
                        <a:ea typeface="Calibri"/>
                        <a:cs typeface="Times New Roman"/>
                      </a:endParaRP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949155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1)    Daná čísla   48  a  160   rozlož na součin prvočísel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5740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48 =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160 =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16840" y="1735112"/>
            <a:ext cx="936104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8 . 6   =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98648" y="1735112"/>
            <a:ext cx="2088232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2 . 2 . 2   .   2 . 3 =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1735112"/>
            <a:ext cx="1440160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2</a:t>
            </a:r>
            <a:r>
              <a:rPr lang="cs-CZ" sz="2800" b="1" u="sng" baseline="30000" dirty="0" smtClean="0">
                <a:solidFill>
                  <a:schemeClr val="tx2"/>
                </a:solidFill>
              </a:rPr>
              <a:t>4</a:t>
            </a:r>
            <a:r>
              <a:rPr lang="cs-CZ" sz="2800" b="1" u="sng" dirty="0" smtClean="0">
                <a:solidFill>
                  <a:schemeClr val="tx2"/>
                </a:solidFill>
              </a:rPr>
              <a:t>  .  3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16840" y="4149080"/>
            <a:ext cx="129614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10 . 16 =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12984" y="4162784"/>
            <a:ext cx="165618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2 . 5  .  2 . 8 =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572000" y="4162784"/>
            <a:ext cx="2160240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2 . 5  .  2 . 2 . 2 . 2 =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948264" y="4133056"/>
            <a:ext cx="122413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2</a:t>
            </a:r>
            <a:r>
              <a:rPr lang="cs-CZ" sz="2800" b="1" u="sng" baseline="30000" dirty="0" smtClean="0">
                <a:solidFill>
                  <a:schemeClr val="tx2"/>
                </a:solidFill>
              </a:rPr>
              <a:t>5</a:t>
            </a:r>
            <a:r>
              <a:rPr lang="cs-CZ" sz="2800" b="1" u="sng" dirty="0" smtClean="0">
                <a:solidFill>
                  <a:schemeClr val="tx2"/>
                </a:solidFill>
              </a:rPr>
              <a:t>  .  5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200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2)   Vypočítej hodnotu číselného výrazu se zlomky:</a:t>
            </a:r>
            <a:endParaRPr lang="cs-CZ" sz="2400" b="1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= 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r>
                  <a:rPr lang="cs-CZ" sz="2000" dirty="0" smtClean="0"/>
                  <a:t>1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/>
                  <a:t>  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/>
                  <a:t>  =    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2000" dirty="0" smtClean="0"/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:endParaRPr lang="cs-CZ" sz="20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7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619672" y="1916832"/>
                <a:ext cx="1119032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-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672" y="1916832"/>
                <a:ext cx="1119032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2915816" y="1956856"/>
                <a:ext cx="1224136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42 −25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30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=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1956856"/>
                <a:ext cx="1224136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4171944" y="1956856"/>
                <a:ext cx="936104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𝟏𝟕</m:t>
                          </m:r>
                        </m:num>
                        <m:den>
                          <m:r>
                            <a:rPr lang="cs-CZ" sz="2000" b="1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1944" y="1956856"/>
                <a:ext cx="936104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1824304" y="3152400"/>
                <a:ext cx="1047024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=</a:t>
                </a:r>
                <a:endParaRPr lang="cs-CZ" sz="2000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24304" y="3152400"/>
                <a:ext cx="1047024" cy="72008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2919264" y="3119256"/>
                <a:ext cx="1040104" cy="72008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sz="2400" b="1" i="0" smtClean="0">
                              <a:solidFill>
                                <a:schemeClr val="tx2"/>
                              </a:solidFill>
                              <a:latin typeface="Cambria Math"/>
                            </a:rPr>
                            <m:t>𝟔</m:t>
                          </m:r>
                        </m:den>
                      </m:f>
                    </m:oMath>
                  </m:oMathPara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9264" y="3119256"/>
                <a:ext cx="1040104" cy="72008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92422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3)     Doplň tabulku – hodnoty algebraického výrazu: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645024"/>
            <a:ext cx="8229600" cy="288032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3842779"/>
              </p:ext>
            </p:extLst>
          </p:nvPr>
        </p:nvGraphicFramePr>
        <p:xfrm>
          <a:off x="899590" y="1397000"/>
          <a:ext cx="6720410" cy="1887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082"/>
                <a:gridCol w="1344082"/>
                <a:gridCol w="1344082"/>
                <a:gridCol w="1344082"/>
                <a:gridCol w="1344082"/>
              </a:tblGrid>
              <a:tr h="94399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x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FontTx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-3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1,2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43992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0,8 x - 2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99592" y="380851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0,8 . (-3) – 2 =   - 2,4 – 2 =  </a:t>
            </a:r>
            <a:r>
              <a:rPr lang="cs-CZ" sz="2400" b="1" dirty="0" smtClean="0">
                <a:solidFill>
                  <a:schemeClr val="tx2"/>
                </a:solidFill>
              </a:rPr>
              <a:t>- 4,4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2492896"/>
            <a:ext cx="1008112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/>
                </a:solidFill>
              </a:rPr>
              <a:t>  </a:t>
            </a:r>
            <a:r>
              <a:rPr lang="cs-CZ" sz="2400" b="1" dirty="0" smtClean="0">
                <a:solidFill>
                  <a:schemeClr val="tx2"/>
                </a:solidFill>
              </a:rPr>
              <a:t>-  4,4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99592" y="4437112"/>
            <a:ext cx="334837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0,8 . 0 – 2 =  0 – 2  =  </a:t>
            </a:r>
            <a:r>
              <a:rPr lang="cs-CZ" sz="2400" b="1" dirty="0" smtClean="0">
                <a:solidFill>
                  <a:schemeClr val="tx2"/>
                </a:solidFill>
              </a:rPr>
              <a:t>- 2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851920" y="2492896"/>
            <a:ext cx="864096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- 2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2492896"/>
            <a:ext cx="1080120" cy="6480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- 1,04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44208" y="2492896"/>
            <a:ext cx="100811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 2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5013176"/>
            <a:ext cx="374441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0,8 . 1,2 – 2 =  0,96 – 2 =  </a:t>
            </a:r>
            <a:r>
              <a:rPr lang="cs-CZ" sz="2400" b="1" dirty="0" smtClean="0">
                <a:solidFill>
                  <a:schemeClr val="tx2"/>
                </a:solidFill>
              </a:rPr>
              <a:t>- 1,04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99592" y="5733256"/>
            <a:ext cx="4032448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0,8 . 5 – 2  =   4,0 – 2 =   </a:t>
            </a:r>
            <a:r>
              <a:rPr lang="cs-CZ" sz="2400" b="1" dirty="0" smtClean="0">
                <a:solidFill>
                  <a:schemeClr val="tx2"/>
                </a:solidFill>
              </a:rPr>
              <a:t>2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66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4)     Převáděj jednotky: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8,2  l        =                     cl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5,4 cm</a:t>
            </a:r>
            <a:r>
              <a:rPr lang="cs-CZ" baseline="30000" dirty="0" smtClean="0"/>
              <a:t>2</a:t>
            </a:r>
            <a:r>
              <a:rPr lang="cs-CZ" dirty="0" smtClean="0"/>
              <a:t>   =                     mm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32,6 mg  =                         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140 cm</a:t>
            </a:r>
            <a:r>
              <a:rPr lang="cs-CZ" baseline="30000" dirty="0" smtClean="0"/>
              <a:t>3</a:t>
            </a:r>
            <a:r>
              <a:rPr lang="cs-CZ" dirty="0" smtClean="0"/>
              <a:t>   =                    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97032" y="1556792"/>
            <a:ext cx="1368152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</a:t>
            </a:r>
            <a:r>
              <a:rPr lang="cs-CZ" sz="3600" b="1" dirty="0" smtClean="0">
                <a:solidFill>
                  <a:schemeClr val="tx2"/>
                </a:solidFill>
              </a:rPr>
              <a:t>820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1556792"/>
            <a:ext cx="864096" cy="3240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(. 100 )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88384" y="2636912"/>
            <a:ext cx="864096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(.100)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7904" y="2924944"/>
            <a:ext cx="1296144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solidFill>
                  <a:schemeClr val="tx2"/>
                </a:solidFill>
              </a:rPr>
              <a:t>  </a:t>
            </a:r>
            <a:r>
              <a:rPr lang="cs-CZ" sz="3600" b="1" dirty="0" smtClean="0">
                <a:solidFill>
                  <a:schemeClr val="tx2"/>
                </a:solidFill>
              </a:rPr>
              <a:t>540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07904" y="4077072"/>
            <a:ext cx="1584176" cy="7200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tx2"/>
                </a:solidFill>
              </a:rPr>
              <a:t>0,0326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3789040"/>
            <a:ext cx="104125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(:1000)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4184" y="5157192"/>
            <a:ext cx="1368152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3600" b="1" dirty="0" smtClean="0">
                <a:solidFill>
                  <a:schemeClr val="tx2"/>
                </a:solidFill>
              </a:rPr>
              <a:t>0,140</a:t>
            </a:r>
            <a:endParaRPr lang="cs-CZ" sz="3600" b="1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5013176"/>
            <a:ext cx="99670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(:1000)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05824" y="5198312"/>
            <a:ext cx="1584176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= 0,140 dm</a:t>
            </a:r>
            <a:r>
              <a:rPr lang="cs-CZ" sz="2000" baseline="30000" dirty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918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FF0000"/>
                </a:solidFill>
              </a:rPr>
              <a:t>5)     Vypočítej část základu, jestliže je dáno: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142984"/>
            <a:ext cx="8515352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 = 80 hod           a)				  b)  </a:t>
            </a:r>
          </a:p>
          <a:p>
            <a:pPr>
              <a:buNone/>
            </a:pPr>
            <a:r>
              <a:rPr lang="cs-CZ" sz="2400" dirty="0" smtClean="0"/>
              <a:t>p = 120 %</a:t>
            </a:r>
          </a:p>
          <a:p>
            <a:pPr>
              <a:buNone/>
            </a:pPr>
            <a:r>
              <a:rPr lang="cs-CZ" sz="2400" dirty="0" smtClean="0"/>
              <a:t>č =  ? hod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  <a:endParaRPr lang="cs-CZ" sz="24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8596" y="2571744"/>
            <a:ext cx="1857388" cy="15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3143240" y="1357298"/>
            <a:ext cx="271464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100 % ……………. 80 hod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43240" y="1928802"/>
            <a:ext cx="271464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1 % ……………….. 0,8 hod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71670" y="2643182"/>
            <a:ext cx="4071966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120 % …………. 120 . 0,8 =  </a:t>
            </a:r>
            <a:r>
              <a:rPr lang="cs-CZ" sz="2400" b="1" u="sng" dirty="0" smtClean="0">
                <a:solidFill>
                  <a:schemeClr val="tx2"/>
                </a:solidFill>
              </a:rPr>
              <a:t>96,0 hod </a:t>
            </a:r>
            <a:endParaRPr lang="cs-CZ" sz="2400" b="1" u="sng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58016" y="1285860"/>
            <a:ext cx="1428760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č  =  p  .  z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58016" y="1928802"/>
            <a:ext cx="1714512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č = 1,20 . 80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88224" y="2643182"/>
            <a:ext cx="2055742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u="sng" dirty="0" smtClean="0">
                <a:solidFill>
                  <a:schemeClr val="tx2"/>
                </a:solidFill>
              </a:rPr>
              <a:t>č = 96,00 hod</a:t>
            </a:r>
            <a:endParaRPr lang="cs-CZ" sz="2400" b="1" u="sng" dirty="0">
              <a:solidFill>
                <a:schemeClr val="tx2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43108" y="4000504"/>
            <a:ext cx="4786346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120 % z 80 hodin je 96 hodin.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  <p:bldP spid="7" grpId="0" build="allAtOnce"/>
      <p:bldP spid="8" grpId="0" build="allAtOnce"/>
      <p:bldP spid="9" grpId="0" build="allAtOnce"/>
      <p:bldP spid="10" grpId="0" build="allAtOnce"/>
      <p:bldP spid="11" grpId="0" build="allAtOnce"/>
      <p:bldP spid="12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457200" y="274638"/>
                <a:ext cx="8229600" cy="796908"/>
              </a:xfrm>
            </p:spPr>
            <p:txBody>
              <a:bodyPr>
                <a:normAutofit/>
              </a:bodyPr>
              <a:lstStyle/>
              <a:p>
                <a:pPr algn="l"/>
                <a:r>
                  <a:rPr lang="cs-CZ" sz="2400" b="1" dirty="0" smtClean="0">
                    <a:solidFill>
                      <a:srgbClr val="C00000"/>
                    </a:solidFill>
                  </a:rPr>
                  <a:t>6)     Chodec jde rychlostí  5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𝒌𝒎</m:t>
                        </m:r>
                      </m:num>
                      <m:den>
                        <m:r>
                          <a:rPr lang="cs-CZ" sz="2400" b="1" i="1" dirty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𝒉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C00000"/>
                    </a:solidFill>
                  </a:rPr>
                  <a:t>.  Za jak dlouho ujde 500 m ?</a:t>
                </a:r>
                <a:endParaRPr lang="cs-CZ" sz="2400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457200" y="274638"/>
                <a:ext cx="8229600" cy="796908"/>
              </a:xfrm>
              <a:blipFill rotWithShape="1">
                <a:blip r:embed="rId2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a) 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b)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285852" y="1785926"/>
            <a:ext cx="6215106" cy="8572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za 1 hod  =   60 min …………….ujde 5 km  =  5000 m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               za x min …………………………………. 500 m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357290" y="2564904"/>
            <a:ext cx="564360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5400000" flipH="1" flipV="1">
            <a:off x="751655" y="2023415"/>
            <a:ext cx="78581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5400000" flipH="1" flipV="1">
            <a:off x="6482617" y="2021709"/>
            <a:ext cx="786612" cy="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Obdélník 19"/>
              <p:cNvSpPr/>
              <p:nvPr/>
            </p:nvSpPr>
            <p:spPr>
              <a:xfrm>
                <a:off x="1285852" y="3071810"/>
                <a:ext cx="5500726" cy="7858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X =   60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500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5 000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=   60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  =   </a:t>
                </a:r>
                <a:r>
                  <a:rPr lang="cs-CZ" sz="2400" b="1" u="sng" dirty="0" smtClean="0">
                    <a:solidFill>
                      <a:schemeClr val="tx2"/>
                    </a:solidFill>
                  </a:rPr>
                  <a:t>6 min</a:t>
                </a:r>
                <a:endParaRPr lang="cs-CZ" sz="2400" b="1" u="sng" dirty="0">
                  <a:solidFill>
                    <a:schemeClr val="tx2"/>
                  </a:solidFill>
                </a:endParaRPr>
              </a:p>
            </p:txBody>
          </p:sp>
        </mc:Choice>
        <mc:Fallback xmlns="">
          <p:sp>
            <p:nvSpPr>
              <p:cNvPr id="20" name="Obdélník 1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5852" y="3071810"/>
                <a:ext cx="5500726" cy="785818"/>
              </a:xfrm>
              <a:prstGeom prst="rect">
                <a:avLst/>
              </a:prstGeom>
              <a:blipFill rotWithShape="1">
                <a:blip r:embed="rId3"/>
                <a:stretch>
                  <a:fillRect l="-122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 21"/>
          <p:cNvSpPr/>
          <p:nvPr/>
        </p:nvSpPr>
        <p:spPr>
          <a:xfrm>
            <a:off x="1071538" y="5072074"/>
            <a:ext cx="7572428" cy="9286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500 m  je jedna desetina z 5 000 m (5 km). Proto čas bude desetina z hodiny ( tzn. ze 60 minut )    </a:t>
            </a:r>
            <a:r>
              <a:rPr lang="cs-CZ" sz="2000" dirty="0" smtClean="0">
                <a:solidFill>
                  <a:schemeClr val="tx1"/>
                </a:solidFill>
                <a:cs typeface="Calibri"/>
              </a:rPr>
              <a:t>→  Chodec ujde 500 m </a:t>
            </a:r>
            <a:r>
              <a:rPr lang="cs-CZ" sz="2400" b="1" dirty="0" smtClean="0">
                <a:solidFill>
                  <a:schemeClr val="tx2"/>
                </a:solidFill>
                <a:cs typeface="Calibri"/>
              </a:rPr>
              <a:t>za 6 minut.</a:t>
            </a:r>
            <a:endParaRPr lang="cs-CZ" sz="2400" b="1" dirty="0" smtClean="0">
              <a:solidFill>
                <a:schemeClr val="tx2"/>
              </a:solidFill>
            </a:endParaRP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285852" y="3929066"/>
            <a:ext cx="5715040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Chodec ujde 500 metrů za 6 minut.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20" grpId="0" build="allAtOnce"/>
      <p:bldP spid="22" grpId="0"/>
      <p:bldP spid="24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7)   Vypočítej výšku kvádru, je-li dán jeho objem, délka i šířka: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8786874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V = 54 cm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 </a:t>
            </a:r>
          </a:p>
          <a:p>
            <a:pPr>
              <a:buNone/>
            </a:pPr>
            <a:r>
              <a:rPr lang="cs-CZ" sz="2000" dirty="0" smtClean="0"/>
              <a:t>a  = 2 cm</a:t>
            </a:r>
          </a:p>
          <a:p>
            <a:pPr>
              <a:buNone/>
            </a:pPr>
            <a:r>
              <a:rPr lang="cs-CZ" sz="2000" dirty="0" smtClean="0"/>
              <a:t>b  = 3 cm</a:t>
            </a:r>
          </a:p>
          <a:p>
            <a:pPr>
              <a:buNone/>
            </a:pPr>
            <a:r>
              <a:rPr lang="cs-CZ" sz="2000" dirty="0" smtClean="0"/>
              <a:t>c  = ? cm</a:t>
            </a:r>
            <a:endParaRPr lang="cs-CZ" sz="20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85720" y="2857496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6215074" y="1357298"/>
            <a:ext cx="2428892" cy="500066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   </a:t>
            </a:r>
            <a:r>
              <a:rPr lang="cs-CZ" sz="2800" b="1" dirty="0" smtClean="0">
                <a:solidFill>
                  <a:srgbClr val="C00000"/>
                </a:solidFill>
              </a:rPr>
              <a:t>V  =  a . b . c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57950" y="1928802"/>
            <a:ext cx="2286016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54  =  2  .  3  .  </a:t>
            </a:r>
            <a:r>
              <a:rPr lang="cs-CZ" sz="2000" b="1" dirty="0" smtClean="0">
                <a:solidFill>
                  <a:srgbClr val="C00000"/>
                </a:solidFill>
              </a:rPr>
              <a:t>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57950" y="2643182"/>
            <a:ext cx="2571768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54   =   6  .  </a:t>
            </a:r>
            <a:r>
              <a:rPr lang="cs-CZ" sz="2000" dirty="0" smtClean="0">
                <a:solidFill>
                  <a:srgbClr val="C00000"/>
                </a:solidFill>
              </a:rPr>
              <a:t>c         </a:t>
            </a:r>
            <a:r>
              <a:rPr lang="cs-CZ" sz="2000" dirty="0" smtClean="0">
                <a:solidFill>
                  <a:schemeClr val="tx1"/>
                </a:solidFill>
              </a:rPr>
              <a:t>/ : 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00826" y="3286124"/>
            <a:ext cx="1785950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 </a:t>
            </a:r>
            <a:r>
              <a:rPr lang="cs-CZ" sz="2000" dirty="0" smtClean="0">
                <a:solidFill>
                  <a:schemeClr val="tx1"/>
                </a:solidFill>
              </a:rPr>
              <a:t>c  =  54  :  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00826" y="3929066"/>
            <a:ext cx="1928826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  </a:t>
            </a:r>
            <a:r>
              <a:rPr lang="cs-CZ" sz="2400" b="1" u="sng" dirty="0" smtClean="0">
                <a:solidFill>
                  <a:schemeClr val="tx2"/>
                </a:solidFill>
              </a:rPr>
              <a:t>c   =   9 cm</a:t>
            </a:r>
            <a:endParaRPr lang="cs-CZ" sz="2400" b="1" u="sng" dirty="0">
              <a:solidFill>
                <a:schemeClr val="tx2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0034" y="4214818"/>
            <a:ext cx="2143140" cy="1571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err="1" smtClean="0">
                <a:solidFill>
                  <a:schemeClr val="tx1"/>
                </a:solidFill>
              </a:rPr>
              <a:t>Zk</a:t>
            </a:r>
            <a:r>
              <a:rPr lang="cs-CZ" sz="2000" dirty="0" smtClean="0">
                <a:solidFill>
                  <a:schemeClr val="tx1"/>
                </a:solidFill>
              </a:rPr>
              <a:t>:   V = a . b . c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        V = 2 . 3 . 9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         </a:t>
            </a:r>
            <a:r>
              <a:rPr lang="cs-CZ" sz="2000" u="sng" dirty="0" smtClean="0">
                <a:solidFill>
                  <a:schemeClr val="tx1"/>
                </a:solidFill>
              </a:rPr>
              <a:t>V = 54 cm</a:t>
            </a:r>
            <a:r>
              <a:rPr lang="cs-CZ" sz="2000" u="sng" baseline="30000" dirty="0" smtClean="0">
                <a:solidFill>
                  <a:schemeClr val="tx1"/>
                </a:solidFill>
              </a:rPr>
              <a:t>3</a:t>
            </a:r>
            <a:endParaRPr lang="cs-CZ" sz="2000" u="sng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2571736" y="1785926"/>
            <a:ext cx="2714644" cy="2000264"/>
          </a:xfrm>
          <a:prstGeom prst="cub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571868" y="3786190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5000628" y="3571876"/>
            <a:ext cx="357190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429256" y="2357430"/>
            <a:ext cx="785818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c = ?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786182" y="4929198"/>
            <a:ext cx="3714776" cy="8572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Kvádr je vysoký 9 cm.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/>
      <p:bldP spid="8" grpId="0" build="allAtOnce"/>
      <p:bldP spid="9" grpId="0" build="allAtOnce"/>
      <p:bldP spid="10" grpId="0" build="allAtOnce"/>
      <p:bldP spid="11" grpId="0" build="p"/>
      <p:bldP spid="13" grpId="0" animBg="1"/>
      <p:bldP spid="14" grpId="0" build="allAtOnce"/>
      <p:bldP spid="15" grpId="0" build="allAtOnce"/>
      <p:bldP spid="17" grpId="0" build="allAtOnce"/>
      <p:bldP spid="18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8)   Vypočítej neznámý člen úměry: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2400" b="1" dirty="0" smtClean="0"/>
              <a:t>54  :  x  =  9  :  2  </a:t>
            </a:r>
            <a:endParaRPr lang="cs-CZ" sz="2400" b="1" dirty="0"/>
          </a:p>
        </p:txBody>
      </p:sp>
      <p:sp>
        <p:nvSpPr>
          <p:cNvPr id="4" name="Obdélník 3"/>
          <p:cNvSpPr/>
          <p:nvPr/>
        </p:nvSpPr>
        <p:spPr>
          <a:xfrm>
            <a:off x="1142976" y="2285992"/>
            <a:ext cx="2571768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  9 . x       =   54  .  2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14414" y="3286124"/>
            <a:ext cx="2571768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   9 x       =   108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85918" y="4143380"/>
            <a:ext cx="2282026" cy="7143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   x    =   108  :   9 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57356" y="5143512"/>
            <a:ext cx="1928826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u="sng" dirty="0" smtClean="0">
                <a:solidFill>
                  <a:schemeClr val="tx2"/>
                </a:solidFill>
              </a:rPr>
              <a:t>   x  =  12</a:t>
            </a:r>
            <a:endParaRPr lang="cs-CZ" sz="2400" b="1" u="sng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04048" y="3356992"/>
            <a:ext cx="3096344" cy="194421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err="1" smtClean="0">
                <a:solidFill>
                  <a:schemeClr val="tx1"/>
                </a:solidFill>
              </a:rPr>
              <a:t>Zk</a:t>
            </a:r>
            <a:r>
              <a:rPr lang="cs-CZ" sz="2000" dirty="0" smtClean="0">
                <a:solidFill>
                  <a:schemeClr val="tx1"/>
                </a:solidFill>
              </a:rPr>
              <a:t>:  L =  54 : 12 = </a:t>
            </a:r>
            <a:r>
              <a:rPr lang="cs-CZ" sz="2000" u="sng" dirty="0" smtClean="0">
                <a:solidFill>
                  <a:schemeClr val="tx1"/>
                </a:solidFill>
              </a:rPr>
              <a:t>4,5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P =  9 : 2 = </a:t>
            </a:r>
            <a:r>
              <a:rPr lang="cs-CZ" sz="2000" u="sng" dirty="0" smtClean="0">
                <a:solidFill>
                  <a:schemeClr val="tx1"/>
                </a:solidFill>
              </a:rPr>
              <a:t>4,5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u="sng" dirty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        L = P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  <p:bldP spid="7" grpId="0" build="allAtOnce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C00000"/>
                </a:solidFill>
              </a:rPr>
              <a:t>9 )   Doplň hodnoty jednoduchých číselných výrazů: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86412"/>
          </a:xfrm>
        </p:spPr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 . 2 – 15 = 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5 – 6 + 1,2 =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0,84 . 0,2 = 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- 24 : 0,8 = 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714612" y="2000240"/>
            <a:ext cx="1357322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6 – 15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7686" y="1928802"/>
            <a:ext cx="92869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 - 9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86050" y="3214686"/>
            <a:ext cx="164307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6,2 – 6  = 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14876" y="3214686"/>
            <a:ext cx="92869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0,2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714612" y="4357694"/>
            <a:ext cx="1500198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0,168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43174" y="5500702"/>
            <a:ext cx="1928826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- 240 : 8 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929190" y="5500702"/>
            <a:ext cx="1214446" cy="6429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u="sng" dirty="0" smtClean="0">
                <a:solidFill>
                  <a:schemeClr val="tx2"/>
                </a:solidFill>
              </a:rPr>
              <a:t> - 30_</a:t>
            </a:r>
            <a:endParaRPr lang="cs-CZ" sz="28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allAtOnce"/>
      <p:bldP spid="6" grpId="0" build="allAtOnce"/>
      <p:bldP spid="7" grpId="0" build="allAtOnce"/>
      <p:bldP spid="8" grpId="0" build="allAtOnce"/>
      <p:bldP spid="9" grpId="0" build="allAtOnce"/>
      <p:bldP spid="10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690</Words>
  <Application>Microsoft Office PowerPoint</Application>
  <PresentationFormat>Předvádění na obrazovce (4:3)</PresentationFormat>
  <Paragraphs>159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1)    Daná čísla   48  a  160   rozlož na součin prvočísel</vt:lpstr>
      <vt:lpstr>2)   Vypočítej hodnotu číselného výrazu se zlomky:</vt:lpstr>
      <vt:lpstr>3)     Doplň tabulku – hodnoty algebraického výrazu:</vt:lpstr>
      <vt:lpstr>4)     Převáděj jednotky:</vt:lpstr>
      <vt:lpstr>5)     Vypočítej část základu, jestliže je dáno:</vt:lpstr>
      <vt:lpstr>6)     Chodec jde rychlostí  5 km/h.  Za jak dlouho ujde 500 m ?</vt:lpstr>
      <vt:lpstr>7)   Vypočítej výšku kvádru, je-li dán jeho objem, délka i šířka:</vt:lpstr>
      <vt:lpstr>8)   Vypočítej neznámý člen úměry:</vt:lpstr>
      <vt:lpstr>9 )   Doplň hodnoty jednoduchých číselných výrazů: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Vackovi</cp:lastModifiedBy>
  <cp:revision>42</cp:revision>
  <cp:lastPrinted>2013-09-17T04:50:06Z</cp:lastPrinted>
  <dcterms:modified xsi:type="dcterms:W3CDTF">2013-11-28T17:41:00Z</dcterms:modified>
</cp:coreProperties>
</file>