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D9746-C916-4D99-83FA-25B6AFF3C290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4D1835-0BA4-4489-864F-DE19C408E4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F28C6-3048-422F-A86D-E1CA412DB231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535A7-A5BE-4BF8-886D-2DAB88397D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75789-69CD-4CE7-9371-19F6C9EE7248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0EE02-16D1-4D71-A78B-71FDC8ECF1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A5B17-FC53-42A9-BA4B-02F12E3AA64D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0AE0A2-70D8-4171-913C-82673A07DE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B0D853-2C69-4CE0-9E51-EC47E537D898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1F2B9-8600-4463-886B-F2C1CEB30D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C9A02-8A8A-4CC6-B3C2-202B3BA8524C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098A3-0AF6-4A0B-AB61-8026E938F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463C7-C915-4ADD-9CA7-F30C384A22E3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FCCD23-6330-4F47-95A8-1434E4411E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49C3E8-8254-4CDC-B156-0E908492A089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67CB6E-AD49-4AAE-B461-0CD5BE59CFC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181F90-5BD1-45B9-8283-C2C4B185A8D5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644F7C-4CC5-41AD-9222-887347F9A6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F15157-333F-4CC4-8FE4-2C71EDF324C7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F85704-235A-48EE-83C2-124A34DBFC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07A0D-6191-4882-AF88-D037065D88EF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F37F6-97C9-43A4-9FD4-CBA50E80FE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C1733E2-36E9-479D-92FB-C8C6F8BAE7D2}" type="datetimeFigureOut">
              <a:rPr lang="cs-CZ"/>
              <a:pPr>
                <a:defRPr/>
              </a:pPr>
              <a:t>21.12.2013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62C632F-B2F6-46D1-9C4C-5EC632186F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ranz_Schubert_by_Wilhelm_August_Rieder.jpeg" TargetMode="External"/><Relationship Id="rId2" Type="http://schemas.openxmlformats.org/officeDocument/2006/relationships/hyperlink" Target="http://cs.wikipedia.org/wiki/Soubor:Carl_Maria_von_Weber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7651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250" y="2852738"/>
          <a:ext cx="5849938" cy="3027362"/>
        </p:xfrm>
        <a:graphic>
          <a:graphicData uri="http://schemas.openxmlformats.org/drawingml/2006/table">
            <a:tbl>
              <a:tblPr/>
              <a:tblGrid>
                <a:gridCol w="1598613"/>
                <a:gridCol w="4251325"/>
              </a:tblGrid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ZŠ J. E. Purkyně Libochovice a ZUŠ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Bc. Jiří Grüner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08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VY_32_INOVACE_43_Představitelé raného romantismu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Carl Maria von Weber, Franz Schubert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CZ.1.07/1.4.00/21.2803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Představitelé raného romantismu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/>
              <a:t>Carl</a:t>
            </a:r>
            <a:r>
              <a:rPr lang="cs-CZ" dirty="0" smtClean="0"/>
              <a:t> Maria </a:t>
            </a:r>
            <a:r>
              <a:rPr lang="cs-CZ" dirty="0" err="1" smtClean="0"/>
              <a:t>von</a:t>
            </a:r>
            <a:r>
              <a:rPr lang="cs-CZ" dirty="0" smtClean="0"/>
              <a:t> Weber, </a:t>
            </a:r>
            <a:r>
              <a:rPr lang="cs-CZ" dirty="0" err="1" smtClean="0"/>
              <a:t>Franz</a:t>
            </a:r>
            <a:r>
              <a:rPr lang="cs-CZ" dirty="0" smtClean="0"/>
              <a:t> Schubert</a:t>
            </a:r>
            <a:endParaRPr lang="cs-CZ" dirty="0"/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6013" y="333375"/>
            <a:ext cx="7056437" cy="153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153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Prezentace je určena žákům 8. a 9. tříd.</a:t>
            </a:r>
          </a:p>
          <a:p>
            <a:pPr eaLnBrk="1" hangingPunct="1"/>
            <a:r>
              <a:rPr lang="cs-CZ" smtClean="0"/>
              <a:t>Seznamují se s hudbou romantismu a jejich představiteli.</a:t>
            </a:r>
          </a:p>
          <a:p>
            <a:pPr eaLnBrk="1" hangingPunct="1"/>
            <a:r>
              <a:rPr lang="cs-CZ" smtClean="0"/>
              <a:t>Prezentace je zaměřena na raný (počáteční) romantismus a jeho hlavní představitele.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Raný romantismus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Tento typ hudby vzniká v Německu.</a:t>
            </a:r>
          </a:p>
          <a:p>
            <a:pPr eaLnBrk="1" hangingPunct="1"/>
            <a:r>
              <a:rPr lang="cs-CZ" smtClean="0"/>
              <a:t>Typickým znakem je vznik menších hudebních forem.</a:t>
            </a:r>
          </a:p>
          <a:p>
            <a:pPr eaLnBrk="1" hangingPunct="1"/>
            <a:r>
              <a:rPr lang="cs-CZ" smtClean="0"/>
              <a:t>Raný romantismus se rozděluje na: 1. St</a:t>
            </a:r>
            <a:r>
              <a:rPr lang="cs-CZ" smtClean="0">
                <a:latin typeface="Arial" charset="0"/>
              </a:rPr>
              <a:t>ar</a:t>
            </a:r>
            <a:r>
              <a:rPr lang="cs-CZ" smtClean="0"/>
              <a:t>ší větev romantiků – C. M. von Weber, F. Schubert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    2. Mladší větev romantiků – R. Schumann, F. Mendelsohn-Bartholdi, F. Chopin.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562725" cy="1143000"/>
          </a:xfrm>
        </p:spPr>
        <p:txBody>
          <a:bodyPr/>
          <a:lstStyle/>
          <a:p>
            <a:pPr eaLnBrk="1" hangingPunct="1"/>
            <a:r>
              <a:rPr lang="cs-CZ" smtClean="0"/>
              <a:t>Carl Maria von Weber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3000" smtClean="0"/>
              <a:t>* 1786 Eutin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+ 1826 Londýn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Byl skladatelem a dirigentem.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Jeho otec byl ředitelem divadelní společnosti.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Je zakladatelem raně romantické opery.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V roce 1813 se stal ředitelem Stavovského divadla v Praze.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Poté odchází do Drážďan, kde se stává ředitelem tamější opery – zde vznikají jeho největší díla.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188913"/>
            <a:ext cx="2232025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Dílo C. M. von Webra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mtClean="0"/>
              <a:t>Vrchol ve Webrově díle je převážně v operách – protože je zakladatelem raně romantické opery. 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Kompozičně vychází z národních škol tehdejší doby.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Náměty čerpá z německých bájí.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Opery: Čarostřelec, Euryanta, Oberon.</a:t>
            </a:r>
          </a:p>
          <a:p>
            <a:pPr eaLnBrk="1" hangingPunct="1">
              <a:lnSpc>
                <a:spcPct val="90000"/>
              </a:lnSpc>
            </a:pPr>
            <a:r>
              <a:rPr lang="cs-CZ" smtClean="0"/>
              <a:t>Další díla: Koncerty pro různé nástroje a orchestr, sbory s vlasteneckými náměty.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338763" cy="1143000"/>
          </a:xfrm>
        </p:spPr>
        <p:txBody>
          <a:bodyPr/>
          <a:lstStyle/>
          <a:p>
            <a:pPr eaLnBrk="1" hangingPunct="1"/>
            <a:r>
              <a:rPr lang="cs-CZ" smtClean="0"/>
              <a:t>Franz Schubert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cs-CZ" sz="3000" smtClean="0"/>
              <a:t>* 1797 Rakousko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+ 1828 Rakousko (Vídeň)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Je tvůrcem raně romantické písně.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Jeho otec byl učitel, pocházel ze severní Moravy (Stará ves pod Kralickým Sněžníkem).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Mladý Schubert zpíval v chlapeckém sboru vídeňské kapely.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Hudbu ho vyučoval A. Salieri.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Vyučoval hudbu, žil životem svobodného umělce.</a:t>
            </a:r>
          </a:p>
          <a:p>
            <a:pPr eaLnBrk="1" hangingPunct="1">
              <a:lnSpc>
                <a:spcPct val="80000"/>
              </a:lnSpc>
            </a:pPr>
            <a:r>
              <a:rPr lang="cs-CZ" sz="3000" smtClean="0"/>
              <a:t>Byl neprůbojný, jeho dílo objevil R. Schumann.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188913"/>
            <a:ext cx="3233738" cy="2352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Dílo F. Schuberta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600" smtClean="0"/>
              <a:t>Franz Schubert byl vynikající melodik.</a:t>
            </a:r>
          </a:p>
          <a:p>
            <a:pPr eaLnBrk="1" hangingPunct="1"/>
            <a:r>
              <a:rPr lang="cs-CZ" sz="2600" smtClean="0"/>
              <a:t>Díky tomu skládal vynikající písně, které se zpívají i dnes.</a:t>
            </a:r>
          </a:p>
          <a:p>
            <a:pPr eaLnBrk="1" hangingPunct="1"/>
            <a:r>
              <a:rPr lang="cs-CZ" sz="2600" smtClean="0"/>
              <a:t>Písní napsal více než 600.</a:t>
            </a:r>
          </a:p>
          <a:p>
            <a:pPr eaLnBrk="1" hangingPunct="1"/>
            <a:r>
              <a:rPr lang="cs-CZ" sz="2600" smtClean="0"/>
              <a:t>Dílo: Písně – 1. Strofické (jedna melodie na řadu slok).</a:t>
            </a:r>
          </a:p>
          <a:p>
            <a:pPr eaLnBrk="1" hangingPunct="1"/>
            <a:r>
              <a:rPr lang="cs-CZ" sz="2600" smtClean="0"/>
              <a:t>                       2. Prokomponovaná (každá sloka má svou melodii).</a:t>
            </a:r>
          </a:p>
          <a:p>
            <a:pPr eaLnBrk="1" hangingPunct="1"/>
            <a:r>
              <a:rPr lang="cs-CZ" sz="2600" smtClean="0"/>
              <a:t>Nejznámější cykly: Spanilá mlynářka, Zimní cesta, Labutí zpěv.</a:t>
            </a:r>
          </a:p>
          <a:p>
            <a:pPr eaLnBrk="1" hangingPunct="1"/>
            <a:r>
              <a:rPr lang="cs-CZ" sz="2600" smtClean="0"/>
              <a:t>Nejznámější písně: Markéta u přeslice, Král duchů.</a:t>
            </a:r>
          </a:p>
          <a:p>
            <a:pPr eaLnBrk="1" hangingPunct="1"/>
            <a:r>
              <a:rPr lang="cs-CZ" sz="2600" smtClean="0"/>
              <a:t>Dále píše díla klavírní (Impromptu), komorní dílo a symfonie – celkem jich napsal 8, poslední nedokončená.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Seznam použité literatury a internetové odkazy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sz="1700" i="1" smtClean="0"/>
              <a:t>Wikipedia</a:t>
            </a:r>
            <a:r>
              <a:rPr lang="en-US" sz="1700" smtClean="0"/>
              <a:t>: </a:t>
            </a:r>
            <a:r>
              <a:rPr lang="en-US" sz="1700" i="1" smtClean="0"/>
              <a:t>the free encyclopedia</a:t>
            </a:r>
            <a:r>
              <a:rPr lang="en-US" sz="1700" smtClean="0"/>
              <a:t> [online]. San Francisco (CA): Wikimedia Foundation, </a:t>
            </a:r>
            <a:r>
              <a:rPr lang="cs-CZ" sz="1700" smtClean="0"/>
              <a:t>9. 8. 2005 12:04 </a:t>
            </a:r>
            <a:r>
              <a:rPr lang="en-US" sz="1700" smtClean="0"/>
              <a:t>- [cit. 2012-05-30]. Dostupné z: </a:t>
            </a:r>
            <a:r>
              <a:rPr lang="en-US" sz="1700" smtClean="0">
                <a:hlinkClick r:id="rId2"/>
              </a:rPr>
              <a:t>http://cs.wikipedia.org/wiki/Soubor:Carl_Maria_von_Weber.jpg</a:t>
            </a:r>
            <a:endParaRPr lang="cs-CZ" sz="1700" smtClean="0"/>
          </a:p>
          <a:p>
            <a:pPr eaLnBrk="1" hangingPunct="1"/>
            <a:r>
              <a:rPr lang="en-US" sz="1700" i="1" smtClean="0"/>
              <a:t>Wikipedia</a:t>
            </a:r>
            <a:r>
              <a:rPr lang="en-US" sz="1700" smtClean="0"/>
              <a:t>: </a:t>
            </a:r>
            <a:r>
              <a:rPr lang="en-US" sz="1700" i="1" smtClean="0"/>
              <a:t>the free encyclopedia</a:t>
            </a:r>
            <a:r>
              <a:rPr lang="en-US" sz="1700" smtClean="0"/>
              <a:t> [online]. San Francisco (CA): Wikimedia Foundation, </a:t>
            </a:r>
            <a:r>
              <a:rPr lang="cs-CZ" sz="1700" smtClean="0"/>
              <a:t>20. 5. 2006. 14:42 </a:t>
            </a:r>
            <a:r>
              <a:rPr lang="en-US" sz="1700" smtClean="0"/>
              <a:t>- [cit. 2012-05-30]. Dostupné z: </a:t>
            </a:r>
            <a:r>
              <a:rPr lang="en-US" sz="1700" smtClean="0">
                <a:hlinkClick r:id="rId3"/>
              </a:rPr>
              <a:t>http://cs.wikipedia.org/wiki/Soubor:Franz_Schubert_by_Wilhelm_August_Rieder.jpeg</a:t>
            </a:r>
            <a:endParaRPr lang="cs-CZ" sz="1700" smtClean="0"/>
          </a:p>
          <a:p>
            <a:pPr eaLnBrk="1" hangingPunct="1"/>
            <a:r>
              <a:rPr lang="cs-CZ" sz="1700" smtClean="0"/>
              <a:t>CMÍRAL, Adolf. </a:t>
            </a:r>
            <a:r>
              <a:rPr lang="cs-CZ" sz="1700" i="1" smtClean="0"/>
              <a:t>Heslo: Romantikové. In: Základní pojmy hudební. </a:t>
            </a:r>
            <a:r>
              <a:rPr lang="cs-CZ" sz="1700" smtClean="0"/>
              <a:t>Praha: Státní nakladatelství krásné literatury, hudby a umění. 1957. str. 224 – 225.</a:t>
            </a:r>
          </a:p>
          <a:p>
            <a:pPr eaLnBrk="1" hangingPunct="1"/>
            <a:endParaRPr lang="cs-CZ" sz="17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385</Words>
  <Application>Microsoft Office PowerPoint</Application>
  <PresentationFormat>On-screen Show (4:3)</PresentationFormat>
  <Paragraphs>57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Motiv sady Office</vt:lpstr>
      <vt:lpstr>Snímek 1</vt:lpstr>
      <vt:lpstr>Představitelé raného romantismu</vt:lpstr>
      <vt:lpstr>Anotace</vt:lpstr>
      <vt:lpstr>Raný romantismus</vt:lpstr>
      <vt:lpstr>Carl Maria von Weber</vt:lpstr>
      <vt:lpstr>Dílo C. M. von Webra</vt:lpstr>
      <vt:lpstr>Franz Schubert</vt:lpstr>
      <vt:lpstr>Dílo F. Schuberta</vt:lpstr>
      <vt:lpstr>Seznam použité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Jirka</dc:creator>
  <cp:lastModifiedBy>DUM</cp:lastModifiedBy>
  <cp:revision>11</cp:revision>
  <dcterms:created xsi:type="dcterms:W3CDTF">2012-05-30T15:10:11Z</dcterms:created>
  <dcterms:modified xsi:type="dcterms:W3CDTF">2013-12-21T19:39:39Z</dcterms:modified>
</cp:coreProperties>
</file>