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7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20FCE2-11BE-4988-BC7E-07AC67B686D2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A4F26-68ED-44C9-9122-A09485058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7870460"/>
              </p:ext>
            </p:extLst>
          </p:nvPr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ZŠ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Purkyně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VY_32_INOVACE_44_Italské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názvosloví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Přednesová a jiná značení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Italské názvosloví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Přednesová a jiná označení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určená žákům 7. – 8. tříd.</a:t>
            </a:r>
          </a:p>
          <a:p>
            <a:r>
              <a:rPr lang="cs-CZ" dirty="0" smtClean="0"/>
              <a:t>Žáci si rozvíjí a uplatňují znalosti v oblasti italského názvosloví.</a:t>
            </a:r>
          </a:p>
          <a:p>
            <a:r>
              <a:rPr lang="cs-CZ" dirty="0" smtClean="0"/>
              <a:t>Prezentace je rozdělena na označení tempa, dynamiky a nálady.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Italské názvosloví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Hudební jevy a pojmy se dají označit italskými názvy.</a:t>
            </a:r>
          </a:p>
          <a:p>
            <a:r>
              <a:rPr lang="cs-CZ" dirty="0" smtClean="0"/>
              <a:t>Některé se přepisují do češtiny, některé se uvádějí pouze v italštině.</a:t>
            </a:r>
          </a:p>
          <a:p>
            <a:r>
              <a:rPr lang="cs-CZ" dirty="0" smtClean="0"/>
              <a:t>V hudbě se vyskytují i jiné názvy. Jako např.: francouzské, latinské, španělské, německé. </a:t>
            </a:r>
          </a:p>
          <a:p>
            <a:r>
              <a:rPr lang="cs-CZ" dirty="0" smtClean="0"/>
              <a:t>Na jejich výslovnosti, pokud je jiná, než česká se musí upozornit.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Tempo a tempové značení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Tempo označuje rychlost, jakou se hraje daná skladba. </a:t>
            </a:r>
          </a:p>
          <a:p>
            <a:r>
              <a:rPr lang="cs-CZ" dirty="0" smtClean="0"/>
              <a:t>V notách je napsané na začátku skladby, aby hráči říkalo, jak rychle má skladbu hrát, nebo zpívat.</a:t>
            </a:r>
          </a:p>
          <a:p>
            <a:r>
              <a:rPr lang="cs-CZ" dirty="0" smtClean="0"/>
              <a:t>Také si můžeme tempo určit pomocí METRONOMU – přístroj, který udává přesné tempo. Je poháněný ocelovým perem na způsobu hodin, který vymyslel v 19. stol. Jan </a:t>
            </a:r>
            <a:r>
              <a:rPr lang="cs-CZ" dirty="0" err="1" smtClean="0"/>
              <a:t>Mälzel</a:t>
            </a:r>
            <a:r>
              <a:rPr lang="cs-CZ" dirty="0" smtClean="0"/>
              <a:t>. Na metronomu je číselné měřítko, které udává počet úderů za minutu.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Metronom </a:t>
            </a:r>
            <a:endParaRPr lang="cs-CZ" dirty="0"/>
          </a:p>
        </p:txBody>
      </p:sp>
      <p:pic>
        <p:nvPicPr>
          <p:cNvPr id="1026" name="Picture 2" descr="Soubor:Wooden Metronom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196752"/>
            <a:ext cx="4536504" cy="53454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Italské tempové značení (výběr)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40		</a:t>
            </a:r>
            <a:r>
              <a:rPr lang="cs-CZ" dirty="0" err="1" smtClean="0"/>
              <a:t>grave</a:t>
            </a:r>
            <a:r>
              <a:rPr lang="cs-CZ" dirty="0" smtClean="0"/>
              <a:t>			těžce, vážně</a:t>
            </a:r>
          </a:p>
          <a:p>
            <a:r>
              <a:rPr lang="cs-CZ" dirty="0" smtClean="0"/>
              <a:t>44		largo			široce</a:t>
            </a:r>
          </a:p>
          <a:p>
            <a:r>
              <a:rPr lang="cs-CZ" dirty="0" smtClean="0"/>
              <a:t>63		andante		volně krokem</a:t>
            </a:r>
          </a:p>
          <a:p>
            <a:r>
              <a:rPr lang="cs-CZ" dirty="0" smtClean="0"/>
              <a:t>84		maestoso		důstojně, vznešeně</a:t>
            </a:r>
          </a:p>
          <a:p>
            <a:r>
              <a:rPr lang="cs-CZ" dirty="0" smtClean="0"/>
              <a:t>88		moderato		mírně</a:t>
            </a:r>
          </a:p>
          <a:p>
            <a:r>
              <a:rPr lang="cs-CZ" dirty="0" smtClean="0"/>
              <a:t>132	allegro		vesele</a:t>
            </a:r>
          </a:p>
          <a:p>
            <a:r>
              <a:rPr lang="cs-CZ" dirty="0" smtClean="0"/>
              <a:t>160	vivace, </a:t>
            </a:r>
            <a:r>
              <a:rPr lang="cs-CZ" dirty="0" err="1" smtClean="0"/>
              <a:t>vivo</a:t>
            </a:r>
            <a:r>
              <a:rPr lang="cs-CZ" dirty="0" smtClean="0"/>
              <a:t>		živě</a:t>
            </a:r>
          </a:p>
          <a:p>
            <a:r>
              <a:rPr lang="cs-CZ" dirty="0" smtClean="0"/>
              <a:t>184	presto		rychle, úprkem</a:t>
            </a:r>
          </a:p>
          <a:p>
            <a:r>
              <a:rPr lang="cs-CZ" dirty="0" smtClean="0"/>
              <a:t>208	prestissimo		co nejrychleji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Dynamika a dynamická označení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Dynamika = síla, hlasitost přednesu.</a:t>
            </a:r>
          </a:p>
          <a:p>
            <a:r>
              <a:rPr lang="cs-CZ" dirty="0" smtClean="0"/>
              <a:t>V notách dynamika určuje, jak silně nebo slabě se má skladba hrát. </a:t>
            </a:r>
          </a:p>
          <a:p>
            <a:r>
              <a:rPr lang="cs-CZ" dirty="0" smtClean="0"/>
              <a:t>Kromě znamének dynamiky se používá také různých slovních výrazů, českých a italských a jiných zkratek.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Italské dynamické označení (výběr)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ppp</a:t>
            </a:r>
            <a:r>
              <a:rPr lang="cs-CZ" dirty="0" smtClean="0"/>
              <a:t>	piano pianissimo	co nejslaběji</a:t>
            </a:r>
          </a:p>
          <a:p>
            <a:r>
              <a:rPr lang="cs-CZ" dirty="0" err="1" smtClean="0"/>
              <a:t>pp</a:t>
            </a:r>
            <a:r>
              <a:rPr lang="cs-CZ" dirty="0" smtClean="0"/>
              <a:t>		pianissimo			velmi slabě</a:t>
            </a:r>
          </a:p>
          <a:p>
            <a:r>
              <a:rPr lang="cs-CZ" dirty="0" smtClean="0"/>
              <a:t>p		piano			slabě, tiše</a:t>
            </a:r>
          </a:p>
          <a:p>
            <a:r>
              <a:rPr lang="cs-CZ" dirty="0" err="1" smtClean="0"/>
              <a:t>mp</a:t>
            </a:r>
            <a:r>
              <a:rPr lang="cs-CZ" dirty="0" smtClean="0"/>
              <a:t> 	</a:t>
            </a:r>
            <a:r>
              <a:rPr lang="cs-CZ" dirty="0" err="1" smtClean="0"/>
              <a:t>mezzopiano</a:t>
            </a:r>
            <a:r>
              <a:rPr lang="cs-CZ" dirty="0" smtClean="0"/>
              <a:t>		středně slabě</a:t>
            </a:r>
          </a:p>
          <a:p>
            <a:r>
              <a:rPr lang="cs-CZ" dirty="0" err="1" smtClean="0"/>
              <a:t>mf</a:t>
            </a:r>
            <a:r>
              <a:rPr lang="cs-CZ" dirty="0" smtClean="0"/>
              <a:t> 		mezzoforte		středně silně</a:t>
            </a:r>
          </a:p>
          <a:p>
            <a:r>
              <a:rPr lang="cs-CZ" dirty="0" smtClean="0"/>
              <a:t>f 		forte				silně</a:t>
            </a:r>
          </a:p>
          <a:p>
            <a:r>
              <a:rPr lang="cs-CZ" dirty="0" err="1" smtClean="0"/>
              <a:t>ff</a:t>
            </a:r>
            <a:r>
              <a:rPr lang="cs-CZ" dirty="0" smtClean="0"/>
              <a:t> 		fortissimo			velmi silně</a:t>
            </a:r>
          </a:p>
          <a:p>
            <a:r>
              <a:rPr lang="cs-CZ" dirty="0" err="1" smtClean="0"/>
              <a:t>fff</a:t>
            </a:r>
            <a:r>
              <a:rPr lang="cs-CZ" dirty="0" smtClean="0"/>
              <a:t> 		forte fortissimo		co nejsilněji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Nálada a výrazy přednesu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Také při přednesu používáme různých výrazových prostředků. </a:t>
            </a:r>
          </a:p>
          <a:p>
            <a:r>
              <a:rPr lang="cs-CZ" dirty="0" smtClean="0"/>
              <a:t>Kontrast má v hudbě velký význam – střídání odstínů v dynamice, tempa a rytmu.</a:t>
            </a:r>
          </a:p>
          <a:p>
            <a:r>
              <a:rPr lang="cs-CZ" dirty="0" smtClean="0"/>
              <a:t>Stupňuje se i síla hrané skladby.</a:t>
            </a:r>
          </a:p>
          <a:p>
            <a:r>
              <a:rPr lang="cs-CZ" dirty="0" smtClean="0"/>
              <a:t>Většina označení pochází z období klasicismu a romantismu, ve starší hudbě se výrazy přednesu vyskytují mnohem vzácněji.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Italské náladové označení (výběr)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700" dirty="0" err="1" smtClean="0"/>
              <a:t>appassionato</a:t>
            </a:r>
            <a:r>
              <a:rPr lang="cs-CZ" sz="2700" dirty="0" smtClean="0"/>
              <a:t> 		náruživě, vášnivě</a:t>
            </a:r>
          </a:p>
          <a:p>
            <a:r>
              <a:rPr lang="cs-CZ" sz="2700" dirty="0" err="1" smtClean="0"/>
              <a:t>barbaro</a:t>
            </a:r>
            <a:r>
              <a:rPr lang="cs-CZ" sz="2700" dirty="0" smtClean="0"/>
              <a:t> 			divoce, prudce</a:t>
            </a:r>
          </a:p>
          <a:p>
            <a:r>
              <a:rPr lang="cs-CZ" sz="2700" dirty="0" err="1" smtClean="0"/>
              <a:t>con</a:t>
            </a:r>
            <a:r>
              <a:rPr lang="cs-CZ" sz="2700" dirty="0" smtClean="0"/>
              <a:t> </a:t>
            </a:r>
            <a:r>
              <a:rPr lang="cs-CZ" sz="2700" dirty="0" err="1" smtClean="0"/>
              <a:t>brio</a:t>
            </a:r>
            <a:r>
              <a:rPr lang="cs-CZ" sz="2700" dirty="0" smtClean="0"/>
              <a:t>			ohnivě, s jiskrou</a:t>
            </a:r>
          </a:p>
          <a:p>
            <a:r>
              <a:rPr lang="cs-CZ" sz="2700" dirty="0" err="1" smtClean="0"/>
              <a:t>con</a:t>
            </a:r>
            <a:r>
              <a:rPr lang="cs-CZ" sz="2700" dirty="0" smtClean="0"/>
              <a:t> </a:t>
            </a:r>
            <a:r>
              <a:rPr lang="cs-CZ" sz="2700" dirty="0" err="1" smtClean="0"/>
              <a:t>sentimento</a:t>
            </a:r>
            <a:r>
              <a:rPr lang="cs-CZ" sz="2700" dirty="0" smtClean="0"/>
              <a:t>		s citem</a:t>
            </a:r>
          </a:p>
          <a:p>
            <a:r>
              <a:rPr lang="cs-CZ" sz="2700" dirty="0" err="1" smtClean="0"/>
              <a:t>con</a:t>
            </a:r>
            <a:r>
              <a:rPr lang="cs-CZ" sz="2700" dirty="0" smtClean="0"/>
              <a:t> </a:t>
            </a:r>
            <a:r>
              <a:rPr lang="cs-CZ" sz="2700" dirty="0" err="1" smtClean="0"/>
              <a:t>umore</a:t>
            </a:r>
            <a:r>
              <a:rPr lang="cs-CZ" sz="2700" dirty="0" smtClean="0"/>
              <a:t>		s humorem, humorně</a:t>
            </a:r>
          </a:p>
          <a:p>
            <a:r>
              <a:rPr lang="cs-CZ" sz="2700" dirty="0" smtClean="0"/>
              <a:t>dolce 			sladce</a:t>
            </a:r>
          </a:p>
          <a:p>
            <a:r>
              <a:rPr lang="cs-CZ" sz="2700" dirty="0" err="1" smtClean="0"/>
              <a:t>doloroso</a:t>
            </a:r>
            <a:r>
              <a:rPr lang="cs-CZ" sz="2700" dirty="0" smtClean="0"/>
              <a:t>			bolestně</a:t>
            </a:r>
          </a:p>
          <a:p>
            <a:r>
              <a:rPr lang="cs-CZ" sz="2700" dirty="0" err="1" smtClean="0"/>
              <a:t>furioso</a:t>
            </a:r>
            <a:r>
              <a:rPr lang="cs-CZ" sz="2700" dirty="0" smtClean="0"/>
              <a:t> 			zběsile, zuřivě</a:t>
            </a:r>
          </a:p>
          <a:p>
            <a:r>
              <a:rPr lang="cs-CZ" sz="2700" dirty="0" smtClean="0"/>
              <a:t>lacrimoso			plačtivě</a:t>
            </a:r>
          </a:p>
          <a:p>
            <a:r>
              <a:rPr lang="cs-CZ" sz="2700" dirty="0" err="1" smtClean="0"/>
              <a:t>triste</a:t>
            </a:r>
            <a:r>
              <a:rPr lang="cs-CZ" sz="2700" dirty="0" smtClean="0"/>
              <a:t>			smutně</a:t>
            </a:r>
            <a:endParaRPr lang="cs-CZ" sz="2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700" dirty="0" smtClean="0"/>
              <a:t>ZENKL, Luděk. </a:t>
            </a:r>
            <a:r>
              <a:rPr lang="cs-CZ" sz="1700" i="1" dirty="0" smtClean="0"/>
              <a:t>Heslo: Přednesová a jiná označení. In: ABC hudební nauky. </a:t>
            </a:r>
            <a:r>
              <a:rPr lang="cs-CZ" sz="1700" dirty="0" smtClean="0"/>
              <a:t>Praha: </a:t>
            </a:r>
            <a:r>
              <a:rPr lang="cs-CZ" sz="1700" dirty="0" err="1" smtClean="0"/>
              <a:t>Editio</a:t>
            </a:r>
            <a:r>
              <a:rPr lang="cs-CZ" sz="1700" dirty="0" smtClean="0"/>
              <a:t> </a:t>
            </a:r>
            <a:r>
              <a:rPr lang="cs-CZ" sz="1700" dirty="0" err="1" smtClean="0"/>
              <a:t>bärenreiter</a:t>
            </a:r>
            <a:r>
              <a:rPr lang="cs-CZ" sz="1700" dirty="0" smtClean="0"/>
              <a:t>. 2003. str. 36 – 54.</a:t>
            </a:r>
          </a:p>
          <a:p>
            <a:r>
              <a:rPr lang="en-US" sz="1800" i="1" dirty="0" smtClean="0"/>
              <a:t>Wikipedia: the free encyclopedia</a:t>
            </a:r>
            <a:r>
              <a:rPr lang="en-US" sz="1800" dirty="0" smtClean="0"/>
              <a:t> [online]. San Francisco (CA): Wikimedia Foundation, </a:t>
            </a:r>
            <a:r>
              <a:rPr lang="cs-CZ" sz="1800" dirty="0" smtClean="0"/>
              <a:t>4. 5. 2007 13:05 </a:t>
            </a:r>
            <a:r>
              <a:rPr lang="en-US" sz="1800" dirty="0" smtClean="0"/>
              <a:t>- [cit. 2013-03-04].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http://cs.wikipedia.org/wiki/Soubor:Wooden_Metronome.jpg </a:t>
            </a:r>
            <a:endParaRPr lang="cs-CZ" sz="1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394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Italské názvosloví</vt:lpstr>
      <vt:lpstr>Anotace</vt:lpstr>
      <vt:lpstr>Italské názvosloví</vt:lpstr>
      <vt:lpstr>Tempo a tempové značení</vt:lpstr>
      <vt:lpstr>Metronom </vt:lpstr>
      <vt:lpstr>Italské tempové značení (výběr)</vt:lpstr>
      <vt:lpstr>Dynamika a dynamická označení</vt:lpstr>
      <vt:lpstr>Italské dynamické označení (výběr)</vt:lpstr>
      <vt:lpstr>Nálada a výrazy přednesu</vt:lpstr>
      <vt:lpstr>Italské náladové označení (výběr)</vt:lpstr>
      <vt:lpstr>Seznam použité literatury a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Škola</cp:lastModifiedBy>
  <cp:revision>21</cp:revision>
  <dcterms:created xsi:type="dcterms:W3CDTF">2012-05-24T12:23:51Z</dcterms:created>
  <dcterms:modified xsi:type="dcterms:W3CDTF">2013-12-20T15:15:45Z</dcterms:modified>
</cp:coreProperties>
</file>