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5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F6C56-6328-4F14-8C9A-B7D9AD66C76C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6D30D-84D1-4F4D-AFA1-6F8332B27D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jpeg"/><Relationship Id="rId5" Type="http://schemas.openxmlformats.org/officeDocument/2006/relationships/image" Target="../media/image3.jpeg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8378400"/>
              </p:ext>
            </p:extLst>
          </p:nvPr>
        </p:nvGraphicFramePr>
        <p:xfrm>
          <a:off x="1619672" y="2852937"/>
          <a:ext cx="5849620" cy="3434681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ZŠ 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VY_32_INOVACE_46_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Představitelé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ranného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romantismu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Mladší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větev romantických skladatelů –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Schumann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, 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Mendelssohn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-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Bartholdy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, Chopin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Představitelé </a:t>
            </a:r>
            <a:r>
              <a:rPr lang="cs-CZ" dirty="0" err="1" smtClean="0"/>
              <a:t>ranného</a:t>
            </a:r>
            <a:r>
              <a:rPr lang="cs-CZ" dirty="0" smtClean="0"/>
              <a:t> romantismu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Mladší větev skladatelů</a:t>
            </a:r>
          </a:p>
          <a:p>
            <a:pPr>
              <a:buFontTx/>
              <a:buChar char="-"/>
            </a:pPr>
            <a:r>
              <a:rPr lang="cs-CZ" dirty="0" smtClean="0"/>
              <a:t> Robert </a:t>
            </a:r>
            <a:r>
              <a:rPr lang="cs-CZ" dirty="0" err="1" smtClean="0"/>
              <a:t>Schumann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Felix </a:t>
            </a:r>
            <a:r>
              <a:rPr lang="cs-CZ" dirty="0" err="1" smtClean="0"/>
              <a:t>Mendelssohn</a:t>
            </a:r>
            <a:r>
              <a:rPr lang="cs-CZ" dirty="0" smtClean="0"/>
              <a:t>-</a:t>
            </a:r>
            <a:r>
              <a:rPr lang="cs-CZ" dirty="0" err="1" smtClean="0"/>
              <a:t>Bartholdy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err="1" smtClean="0"/>
              <a:t>Fryderyk</a:t>
            </a:r>
            <a:r>
              <a:rPr lang="cs-CZ" dirty="0" smtClean="0"/>
              <a:t> Chopin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0648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8. a 9. tříd.</a:t>
            </a:r>
          </a:p>
          <a:p>
            <a:r>
              <a:rPr lang="cs-CZ" dirty="0" smtClean="0"/>
              <a:t>Seznamují se s hudbou romantismu a jejich představiteli.</a:t>
            </a:r>
          </a:p>
          <a:p>
            <a:r>
              <a:rPr lang="cs-CZ" dirty="0" smtClean="0"/>
              <a:t>Prezentace je zaměřena na mladší větev </a:t>
            </a:r>
            <a:r>
              <a:rPr lang="cs-CZ" dirty="0" err="1" smtClean="0"/>
              <a:t>ranného</a:t>
            </a:r>
            <a:r>
              <a:rPr lang="cs-CZ" dirty="0" smtClean="0"/>
              <a:t> (starší - střední proud) romantismu a jeho hlavní představitele.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Robert </a:t>
            </a:r>
            <a:r>
              <a:rPr lang="cs-CZ" dirty="0" err="1" smtClean="0"/>
              <a:t>Schumann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500" dirty="0" smtClean="0"/>
              <a:t>* 1810</a:t>
            </a:r>
          </a:p>
          <a:p>
            <a:r>
              <a:rPr lang="cs-CZ" sz="3500" dirty="0" smtClean="0"/>
              <a:t>+  1856</a:t>
            </a:r>
          </a:p>
          <a:p>
            <a:r>
              <a:rPr lang="cs-CZ" sz="3500" dirty="0" smtClean="0"/>
              <a:t>Německý skladatel, klavírista, dirigent a publicista.</a:t>
            </a:r>
          </a:p>
          <a:p>
            <a:r>
              <a:rPr lang="cs-CZ" sz="3500" dirty="0" smtClean="0"/>
              <a:t>Označován za romantika </a:t>
            </a:r>
            <a:r>
              <a:rPr lang="cs-CZ" sz="3500" i="1" dirty="0" smtClean="0"/>
              <a:t>„nejčistšího lesku“.</a:t>
            </a:r>
          </a:p>
          <a:p>
            <a:r>
              <a:rPr lang="cs-CZ" sz="3500" dirty="0" smtClean="0"/>
              <a:t>Pocházel ze </a:t>
            </a:r>
            <a:r>
              <a:rPr lang="cs-CZ" sz="3500" dirty="0" err="1" smtClean="0"/>
              <a:t>Zwickau</a:t>
            </a:r>
            <a:r>
              <a:rPr lang="cs-CZ" sz="3500" dirty="0" smtClean="0"/>
              <a:t>, studoval práva na univerzitě v Lipsku.</a:t>
            </a:r>
          </a:p>
          <a:p>
            <a:r>
              <a:rPr lang="cs-CZ" sz="3500" dirty="0" smtClean="0"/>
              <a:t>Jeho žena Clara </a:t>
            </a:r>
            <a:r>
              <a:rPr lang="cs-CZ" sz="3500" dirty="0" err="1" smtClean="0"/>
              <a:t>Wiecková</a:t>
            </a:r>
            <a:r>
              <a:rPr lang="cs-CZ" sz="3500" dirty="0" smtClean="0"/>
              <a:t> – vynikající klavíristka, psal pro ni skladby.</a:t>
            </a:r>
          </a:p>
          <a:p>
            <a:r>
              <a:rPr lang="cs-CZ" sz="3500" dirty="0" smtClean="0"/>
              <a:t>V roce 1834 založil časopis </a:t>
            </a:r>
            <a:r>
              <a:rPr lang="cs-CZ" sz="3500" dirty="0" err="1"/>
              <a:t>Neue</a:t>
            </a:r>
            <a:r>
              <a:rPr lang="cs-CZ" sz="3500" dirty="0"/>
              <a:t> </a:t>
            </a:r>
            <a:r>
              <a:rPr lang="cs-CZ" sz="3500" dirty="0" err="1" smtClean="0"/>
              <a:t>Zeitschrifr</a:t>
            </a:r>
            <a:r>
              <a:rPr lang="cs-CZ" sz="3500" dirty="0" smtClean="0"/>
              <a:t> </a:t>
            </a:r>
            <a:r>
              <a:rPr lang="cs-CZ" sz="3500" dirty="0" err="1"/>
              <a:t>für</a:t>
            </a:r>
            <a:r>
              <a:rPr lang="cs-CZ" sz="3500" dirty="0"/>
              <a:t> Musik </a:t>
            </a:r>
            <a:r>
              <a:rPr lang="cs-CZ" sz="3500" dirty="0" smtClean="0"/>
              <a:t>(Nový časopis pro muziku).</a:t>
            </a:r>
          </a:p>
          <a:p>
            <a:r>
              <a:rPr lang="cs-CZ" sz="3500" dirty="0" smtClean="0"/>
              <a:t>V roce 1854 se pokusil o sebevraždu skokem do řeky Rýna.</a:t>
            </a:r>
          </a:p>
          <a:p>
            <a:r>
              <a:rPr lang="cs-CZ" sz="3500" dirty="0" smtClean="0"/>
              <a:t>V roce 1856 umírá v ústavu pro choromyslné.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Soubor:Robert Schumann 18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60648"/>
            <a:ext cx="2376264" cy="2115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Roberta </a:t>
            </a:r>
            <a:r>
              <a:rPr lang="cs-CZ" dirty="0" err="1" smtClean="0"/>
              <a:t>Schumanna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Schumann</a:t>
            </a:r>
            <a:r>
              <a:rPr lang="cs-CZ" dirty="0" smtClean="0"/>
              <a:t> vyšel kompozičně ze Schuberta, ale jeho skladby jsou mnohem více prokomponovanější.</a:t>
            </a:r>
          </a:p>
          <a:p>
            <a:r>
              <a:rPr lang="cs-CZ" dirty="0" smtClean="0"/>
              <a:t>Napsal asi 200 písní, největší záležitostí je ale klavírní tvorba.</a:t>
            </a:r>
          </a:p>
          <a:p>
            <a:r>
              <a:rPr lang="cs-CZ" dirty="0" smtClean="0"/>
              <a:t>Nejznámější cykly: Láska a život ženy</a:t>
            </a:r>
          </a:p>
          <a:p>
            <a:r>
              <a:rPr lang="cs-CZ" dirty="0" smtClean="0"/>
              <a:t>                                  Myrty (svatební dar Claře)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Motýly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Karneval</a:t>
            </a:r>
          </a:p>
          <a:p>
            <a:r>
              <a:rPr lang="cs-CZ" dirty="0" smtClean="0"/>
              <a:t>Řada variací vychází z tématu </a:t>
            </a:r>
            <a:r>
              <a:rPr lang="cs-CZ" b="1" dirty="0" smtClean="0">
                <a:solidFill>
                  <a:srgbClr val="FF0000"/>
                </a:solidFill>
              </a:rPr>
              <a:t>a – es – c – h = AŠ </a:t>
            </a:r>
            <a:r>
              <a:rPr lang="cs-CZ" dirty="0" smtClean="0"/>
              <a:t>– z tohoto západočeského města měla pocházet jedna ze </a:t>
            </a:r>
            <a:r>
              <a:rPr lang="cs-CZ" dirty="0" err="1" smtClean="0"/>
              <a:t>Schumannových</a:t>
            </a:r>
            <a:r>
              <a:rPr lang="cs-CZ" dirty="0" smtClean="0"/>
              <a:t> přítelkyní.</a:t>
            </a:r>
          </a:p>
          <a:p>
            <a:r>
              <a:rPr lang="cs-CZ" dirty="0" smtClean="0"/>
              <a:t>Dětské scény – pro mládež – skladba </a:t>
            </a:r>
            <a:r>
              <a:rPr lang="cs-CZ" dirty="0" err="1" smtClean="0"/>
              <a:t>Träumenn</a:t>
            </a:r>
            <a:r>
              <a:rPr lang="cs-CZ" dirty="0" smtClean="0"/>
              <a:t> - Snění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Perlička na konec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Schumann</a:t>
            </a:r>
            <a:r>
              <a:rPr lang="cs-CZ" dirty="0" smtClean="0"/>
              <a:t> byl také vynálezcem různých nástrojů na zlepšování hry na klavír. </a:t>
            </a:r>
          </a:p>
          <a:p>
            <a:r>
              <a:rPr lang="cs-CZ" b="1" u="sng" dirty="0" smtClean="0"/>
              <a:t>Díky svému technickému uměleckému umu a přehnanému cvičení na klavír si zhmoždil pravou ruku a již dále hrát na klavír nemohl.</a:t>
            </a:r>
          </a:p>
          <a:p>
            <a:r>
              <a:rPr lang="cs-CZ" dirty="0" smtClean="0"/>
              <a:t>Proto se vydal na dráhu převážně skladatelskou a publicistickou.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Felix </a:t>
            </a:r>
            <a:br>
              <a:rPr lang="cs-CZ" dirty="0" smtClean="0"/>
            </a:br>
            <a:r>
              <a:rPr lang="cs-CZ" dirty="0" err="1" smtClean="0"/>
              <a:t>Mendelssohn</a:t>
            </a:r>
            <a:r>
              <a:rPr lang="cs-CZ" dirty="0" smtClean="0"/>
              <a:t>-</a:t>
            </a:r>
            <a:r>
              <a:rPr lang="cs-CZ" dirty="0" err="1" smtClean="0"/>
              <a:t>Bartholdy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* 1809</a:t>
            </a:r>
          </a:p>
          <a:p>
            <a:r>
              <a:rPr lang="cs-CZ" dirty="0" smtClean="0"/>
              <a:t>+ 1847</a:t>
            </a:r>
          </a:p>
          <a:p>
            <a:r>
              <a:rPr lang="cs-CZ" dirty="0" smtClean="0"/>
              <a:t>Německý skladatel a dirigent.</a:t>
            </a:r>
          </a:p>
          <a:p>
            <a:r>
              <a:rPr lang="cs-CZ" dirty="0" smtClean="0"/>
              <a:t>Tvůrce programní orchestrální předehry, označován za </a:t>
            </a:r>
            <a:r>
              <a:rPr lang="cs-CZ" i="1" dirty="0" smtClean="0"/>
              <a:t>„klasika mezi romantiky“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 synem zámožného židovského bankéře, vyrostl v Berlíně, považován za zázračné dítě.</a:t>
            </a:r>
          </a:p>
          <a:p>
            <a:r>
              <a:rPr lang="cs-CZ" dirty="0" smtClean="0"/>
              <a:t>V roce 1842 založil v Lipsku konzervatoř. </a:t>
            </a:r>
          </a:p>
          <a:p>
            <a:r>
              <a:rPr lang="cs-CZ" dirty="0" smtClean="0"/>
              <a:t>Hodně cestoval, sbíral umělecké zkušenosti.</a:t>
            </a:r>
            <a:endParaRPr lang="cs-CZ" dirty="0"/>
          </a:p>
        </p:txBody>
      </p:sp>
      <p:pic>
        <p:nvPicPr>
          <p:cNvPr id="17410" name="Picture 2" descr="Soubor:Mendelssohn Barthol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88640"/>
            <a:ext cx="2232248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</a:t>
            </a:r>
            <a:r>
              <a:rPr lang="cs-CZ" dirty="0" err="1" smtClean="0"/>
              <a:t>Mendelssohna</a:t>
            </a:r>
            <a:r>
              <a:rPr lang="cs-CZ" dirty="0" smtClean="0"/>
              <a:t>-</a:t>
            </a:r>
            <a:r>
              <a:rPr lang="cs-CZ" dirty="0" err="1" smtClean="0"/>
              <a:t>Bartholdyho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První mistrovské dílo napsal již v 17. letech – předehra ke hře </a:t>
            </a:r>
            <a:r>
              <a:rPr lang="cs-CZ" i="1" dirty="0" smtClean="0"/>
              <a:t>Sen noci svatojánské (Shakespeare).</a:t>
            </a:r>
          </a:p>
          <a:p>
            <a:r>
              <a:rPr lang="cs-CZ" dirty="0" smtClean="0"/>
              <a:t>Jeho hudba je líbivá, bez problému a romanticky uhlazená.</a:t>
            </a:r>
          </a:p>
          <a:p>
            <a:r>
              <a:rPr lang="cs-CZ" dirty="0" smtClean="0"/>
              <a:t>Programní předehry: Hebridy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Klid moře a šťastná plavba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Krásná meluzína – podle středověké legendy</a:t>
            </a:r>
          </a:p>
          <a:p>
            <a:r>
              <a:rPr lang="cs-CZ" dirty="0" smtClean="0"/>
              <a:t>Symfonie – v mládí jich napsal 13, nejznámější 3. a moll – Skotská, 4. A dur – Italská, 5. d moll – Reformační</a:t>
            </a:r>
          </a:p>
          <a:p>
            <a:r>
              <a:rPr lang="cs-CZ" dirty="0" smtClean="0"/>
              <a:t>Hudba k činohrám – Sen noci svatojánské – zde nejznámější svatební pochod</a:t>
            </a:r>
          </a:p>
          <a:p>
            <a:r>
              <a:rPr lang="cs-CZ" dirty="0" smtClean="0"/>
              <a:t>Oratoria, klavírní koncerty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Fryderyk</a:t>
            </a:r>
            <a:r>
              <a:rPr lang="cs-CZ" dirty="0" smtClean="0"/>
              <a:t> Chopin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* 1810</a:t>
            </a:r>
          </a:p>
          <a:p>
            <a:r>
              <a:rPr lang="cs-CZ" dirty="0" smtClean="0"/>
              <a:t>* 1849</a:t>
            </a:r>
          </a:p>
          <a:p>
            <a:r>
              <a:rPr lang="cs-CZ" dirty="0" smtClean="0"/>
              <a:t>Nejslavnější polský skladatel 19. století, spojil prvky vlasteneckého cítění s klavírní tvorbou.</a:t>
            </a:r>
          </a:p>
          <a:p>
            <a:r>
              <a:rPr lang="cs-CZ" dirty="0" smtClean="0"/>
              <a:t>V 7 letech se stává jeho učitelem český hudebník Vojtěch Živný.</a:t>
            </a:r>
          </a:p>
          <a:p>
            <a:r>
              <a:rPr lang="cs-CZ" dirty="0" smtClean="0"/>
              <a:t>Velice všestranný život, setkával se s polskou šlechtou, díky jeho otci.</a:t>
            </a:r>
          </a:p>
          <a:p>
            <a:r>
              <a:rPr lang="cs-CZ" dirty="0" smtClean="0"/>
              <a:t>Především se seznámil s polským folklórem, což se odrazilo v jeho skladatelské tvorbě – růst národnostního cítění.</a:t>
            </a:r>
          </a:p>
        </p:txBody>
      </p:sp>
      <p:pic>
        <p:nvPicPr>
          <p:cNvPr id="21506" name="Picture 2" descr="Soubor:Chopin, by Wodzins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88640"/>
            <a:ext cx="2448272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Chopin v letech 1829 - 1848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700" dirty="0" smtClean="0"/>
              <a:t>V letech 1829 – 1830 podniká cesty do západní Evropy.</a:t>
            </a:r>
          </a:p>
          <a:p>
            <a:r>
              <a:rPr lang="cs-CZ" sz="3700" dirty="0" smtClean="0"/>
              <a:t>Je nazýván </a:t>
            </a:r>
            <a:r>
              <a:rPr lang="cs-CZ" sz="3700" i="1" dirty="0" smtClean="0"/>
              <a:t>DRUHÝM PAGANINIM.</a:t>
            </a:r>
          </a:p>
          <a:p>
            <a:r>
              <a:rPr lang="cs-CZ" sz="3700" dirty="0" smtClean="0"/>
              <a:t>V roce 1831 ho zastihla zpráva o pádu Varšavy, neúspěch polského povstání – vzniká Revoluční etuda c moll. </a:t>
            </a:r>
          </a:p>
          <a:p>
            <a:r>
              <a:rPr lang="cs-CZ" sz="3700" dirty="0" smtClean="0"/>
              <a:t>Po roce 1831 se Chopin do Polska nevrací a stává se EMIGRANTEM.</a:t>
            </a:r>
          </a:p>
          <a:p>
            <a:r>
              <a:rPr lang="cs-CZ" sz="3700" dirty="0" smtClean="0"/>
              <a:t>Jeho novým domovem se stává Paříž (setkává se zde s řadou předních osobností – literatury, malířství, hudby).</a:t>
            </a:r>
          </a:p>
          <a:p>
            <a:r>
              <a:rPr lang="cs-CZ" sz="3700" dirty="0" smtClean="0"/>
              <a:t>V roce 1848 podniká cestu do Anglie a Skotska, jeho zdravotní stav se zhoršil a umírá v Paříži.</a:t>
            </a:r>
          </a:p>
          <a:p>
            <a:r>
              <a:rPr lang="cs-CZ" sz="3700" dirty="0" smtClean="0"/>
              <a:t>Jeho srdce je uloženo v chrámu Sv. Kříže ve Varšavě.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Chopin a Čechy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Čechy navštívil několikrát – jedná se zejména o lázeňské pobyty (např. Teplice).</a:t>
            </a:r>
          </a:p>
          <a:p>
            <a:r>
              <a:rPr lang="cs-CZ" dirty="0" smtClean="0"/>
              <a:t>V roce 1829 navštívil Prahu a Teplice.</a:t>
            </a:r>
          </a:p>
          <a:p>
            <a:r>
              <a:rPr lang="cs-CZ" dirty="0" smtClean="0"/>
              <a:t>V Teplicích improvizuje před českou šlechtou.</a:t>
            </a:r>
          </a:p>
          <a:p>
            <a:r>
              <a:rPr lang="cs-CZ" dirty="0" smtClean="0"/>
              <a:t>Cenný je i pobyt v Děčíně, stýkal se s rodinou </a:t>
            </a:r>
            <a:r>
              <a:rPr lang="cs-CZ" dirty="0" err="1" smtClean="0"/>
              <a:t>Thunů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roce 1835 se zapsal Josefíně </a:t>
            </a:r>
            <a:r>
              <a:rPr lang="cs-CZ" dirty="0" err="1" smtClean="0"/>
              <a:t>Thunové</a:t>
            </a:r>
            <a:r>
              <a:rPr lang="cs-CZ" dirty="0" smtClean="0"/>
              <a:t> do památníku valčíkem As dur. </a:t>
            </a:r>
          </a:p>
          <a:p>
            <a:r>
              <a:rPr lang="cs-CZ" dirty="0" smtClean="0"/>
              <a:t>Nejcennější pobyty jsou v Karlových Varech a Mariánských lázních.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Chopinova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Téměř celé je věnováno klavírní tvorbě, díla jsou číslovány opusy, je jich 74.</a:t>
            </a:r>
          </a:p>
          <a:p>
            <a:r>
              <a:rPr lang="cs-CZ" dirty="0" smtClean="0"/>
              <a:t>Charakter hudby: rytmus – pravidelný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melodie – podmanivá, zpěvná, vychází z lidového základu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harmonie – bohatá, </a:t>
            </a:r>
            <a:r>
              <a:rPr lang="cs-CZ" dirty="0" err="1" smtClean="0"/>
              <a:t>nonové</a:t>
            </a:r>
            <a:r>
              <a:rPr lang="cs-CZ" dirty="0" smtClean="0"/>
              <a:t> akordy, chromatika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</a:t>
            </a:r>
            <a:r>
              <a:rPr lang="cs-CZ" dirty="0" err="1" smtClean="0"/>
              <a:t>Fryderyka</a:t>
            </a:r>
            <a:r>
              <a:rPr lang="cs-CZ" dirty="0" smtClean="0"/>
              <a:t> Chopina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skladby polsky národního charakteru:</a:t>
            </a:r>
          </a:p>
          <a:p>
            <a:pPr>
              <a:buNone/>
            </a:pPr>
            <a:r>
              <a:rPr lang="cs-CZ" dirty="0" smtClean="0"/>
              <a:t>    mazurky (55), polonézy (18), valčíky (16)</a:t>
            </a:r>
          </a:p>
          <a:p>
            <a:r>
              <a:rPr lang="cs-CZ" dirty="0" smtClean="0"/>
              <a:t>2. skladby v klasických formách:</a:t>
            </a:r>
          </a:p>
          <a:p>
            <a:pPr>
              <a:buNone/>
            </a:pPr>
            <a:r>
              <a:rPr lang="cs-CZ" dirty="0" smtClean="0"/>
              <a:t>     sonáty (3), klavírní koncerty – premiéroval ve Varšavě (2), scherzo (4), rondo (4)</a:t>
            </a:r>
          </a:p>
          <a:p>
            <a:r>
              <a:rPr lang="cs-CZ" dirty="0" smtClean="0"/>
              <a:t>3. skladby poetické:</a:t>
            </a:r>
          </a:p>
          <a:p>
            <a:pPr>
              <a:buNone/>
            </a:pPr>
            <a:r>
              <a:rPr lang="cs-CZ" dirty="0" smtClean="0"/>
              <a:t>     balady (4), </a:t>
            </a:r>
            <a:r>
              <a:rPr lang="cs-CZ" dirty="0" err="1" smtClean="0"/>
              <a:t>impromptus</a:t>
            </a:r>
            <a:r>
              <a:rPr lang="cs-CZ" dirty="0" smtClean="0"/>
              <a:t> (4), </a:t>
            </a:r>
            <a:r>
              <a:rPr lang="cs-CZ" dirty="0" err="1" smtClean="0"/>
              <a:t>nocturna</a:t>
            </a:r>
            <a:r>
              <a:rPr lang="cs-CZ" dirty="0" smtClean="0"/>
              <a:t> – podle kvintového kruhu (C – a, G – e, atd. - 20), etudy (27)</a:t>
            </a:r>
          </a:p>
          <a:p>
            <a:r>
              <a:rPr lang="cs-CZ" dirty="0" smtClean="0"/>
              <a:t>4. skladby pro jiné nástroje:</a:t>
            </a:r>
          </a:p>
          <a:p>
            <a:pPr>
              <a:buNone/>
            </a:pPr>
            <a:r>
              <a:rPr lang="cs-CZ" dirty="0" smtClean="0"/>
              <a:t>    violoncellová sonáta, klavírní trio, variace pro flétnu a klavír, písně na texty polských básníků.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Poznej jednotlivé skladatele </a:t>
            </a:r>
            <a:r>
              <a:rPr lang="cs-CZ" dirty="0" err="1" smtClean="0"/>
              <a:t>ranného</a:t>
            </a:r>
            <a:r>
              <a:rPr lang="cs-CZ" dirty="0" smtClean="0"/>
              <a:t> romantismu ;-)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</a:p>
        </p:txBody>
      </p:sp>
      <p:pic>
        <p:nvPicPr>
          <p:cNvPr id="23554" name="Picture 2" descr="Soubor:Chopin, by Wodzins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052736"/>
            <a:ext cx="1800200" cy="21866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13407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3556" name="Picture 4" descr="Soubor:FSchube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340768"/>
            <a:ext cx="1944216" cy="23042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932040" y="14127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3558" name="Picture 6" descr="Soubor:Carl Maria von Web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356992"/>
            <a:ext cx="2304256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79512" y="33569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3560" name="Picture 8" descr="Soubor:Mendelssohn Barthold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1412776"/>
            <a:ext cx="2088232" cy="259228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75856" y="38610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3562" name="Picture 10" descr="Soubor:Robert Schumann 183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077072"/>
            <a:ext cx="2448272" cy="2609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portrétové 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Fryderyk</a:t>
            </a:r>
            <a:r>
              <a:rPr lang="cs-CZ" dirty="0" smtClean="0"/>
              <a:t> Chopin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Franz</a:t>
            </a:r>
            <a:r>
              <a:rPr lang="cs-CZ" dirty="0" smtClean="0"/>
              <a:t> Schubert</a:t>
            </a:r>
          </a:p>
          <a:p>
            <a:r>
              <a:rPr lang="cs-CZ" dirty="0" smtClean="0"/>
              <a:t>3. Felix </a:t>
            </a:r>
            <a:r>
              <a:rPr lang="cs-CZ" dirty="0" err="1" smtClean="0"/>
              <a:t>Mendessohn</a:t>
            </a:r>
            <a:r>
              <a:rPr lang="cs-CZ" dirty="0" smtClean="0"/>
              <a:t>-</a:t>
            </a:r>
            <a:r>
              <a:rPr lang="cs-CZ" dirty="0" err="1" smtClean="0"/>
              <a:t>Bartholdy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Carl</a:t>
            </a:r>
            <a:r>
              <a:rPr lang="cs-CZ" dirty="0" smtClean="0"/>
              <a:t> Maria </a:t>
            </a:r>
            <a:r>
              <a:rPr lang="cs-CZ" dirty="0" err="1" smtClean="0"/>
              <a:t>von</a:t>
            </a:r>
            <a:r>
              <a:rPr lang="cs-CZ" dirty="0" smtClean="0"/>
              <a:t> Weber</a:t>
            </a:r>
          </a:p>
          <a:p>
            <a:r>
              <a:rPr lang="cs-CZ" dirty="0" smtClean="0"/>
              <a:t>5. Robert </a:t>
            </a:r>
            <a:r>
              <a:rPr lang="cs-CZ" dirty="0" err="1" smtClean="0"/>
              <a:t>Schumann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1500" i="1" dirty="0" smtClean="0"/>
              <a:t>Wikipedia: the free encyclopedia</a:t>
            </a:r>
            <a:r>
              <a:rPr lang="en-US" sz="1500" dirty="0" smtClean="0"/>
              <a:t> [online]. San Francisco (CA): Wikimedia Foundation, </a:t>
            </a:r>
            <a:r>
              <a:rPr lang="cs-CZ" sz="1500" dirty="0" smtClean="0"/>
              <a:t>6. 4. 2012, 21:52 </a:t>
            </a:r>
            <a:r>
              <a:rPr lang="en-US" sz="1500" dirty="0" smtClean="0"/>
              <a:t>[cit. 2013-05-22]. </a:t>
            </a:r>
            <a:r>
              <a:rPr lang="en-US" sz="1500" dirty="0" err="1" smtClean="0"/>
              <a:t>Dostupné</a:t>
            </a:r>
            <a:r>
              <a:rPr lang="en-US" sz="1500" dirty="0" smtClean="0"/>
              <a:t> z: http://cs.wikipedia.org/wiki/Soubor:Robert_Schumann_1839.jpg </a:t>
            </a:r>
            <a:endParaRPr lang="cs-CZ" sz="1500" dirty="0" smtClean="0"/>
          </a:p>
          <a:p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</a:t>
            </a:r>
            <a:r>
              <a:rPr lang="cs-CZ" sz="1600" dirty="0" smtClean="0"/>
              <a:t>3. 2. 2009, 9:06 </a:t>
            </a:r>
            <a:r>
              <a:rPr lang="en-US" sz="1600" dirty="0" smtClean="0"/>
              <a:t>[cit. 2013-05-22].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http://cs.wikipedia.org/wiki/Soubor:Mendelssohn_Bartholdy.jpg </a:t>
            </a:r>
            <a:endParaRPr lang="cs-CZ" sz="1600" dirty="0"/>
          </a:p>
          <a:p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</a:t>
            </a:r>
            <a:r>
              <a:rPr lang="cs-CZ" sz="1600" dirty="0" smtClean="0"/>
              <a:t>14. 7. 2010, 8:26 </a:t>
            </a:r>
            <a:r>
              <a:rPr lang="en-US" sz="1600" dirty="0" smtClean="0"/>
              <a:t>[cit. 2013-05-22].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http://cs.wikipedia.org/wiki/Soubor:Chopin,_by_Wodzinska.JPG </a:t>
            </a:r>
            <a:endParaRPr lang="cs-CZ" sz="1600" dirty="0" smtClean="0"/>
          </a:p>
          <a:p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</a:t>
            </a:r>
            <a:r>
              <a:rPr lang="cs-CZ" sz="1600" dirty="0" smtClean="0"/>
              <a:t>9. 6. 2010, 16:50 </a:t>
            </a:r>
            <a:r>
              <a:rPr lang="en-US" sz="1600" dirty="0" smtClean="0"/>
              <a:t>[cit. 2013-05-22].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http://cs.wikipedia.org/wiki/Soubor:FSchubert.JPG </a:t>
            </a:r>
            <a:endParaRPr lang="cs-CZ" sz="1600" dirty="0" smtClean="0"/>
          </a:p>
          <a:p>
            <a:r>
              <a:rPr lang="en-US" sz="1600" i="1" dirty="0" smtClean="0"/>
              <a:t>Wikipedia: the free encyclopedia</a:t>
            </a:r>
            <a:r>
              <a:rPr lang="en-US" sz="1600" dirty="0" smtClean="0"/>
              <a:t> [online]. San Francisco (CA): Wikimedia Foundation, </a:t>
            </a:r>
            <a:r>
              <a:rPr lang="cs-CZ" sz="1600" dirty="0" smtClean="0"/>
              <a:t>9. 8. 2005, 12:04 </a:t>
            </a:r>
            <a:r>
              <a:rPr lang="en-US" sz="1600" dirty="0" smtClean="0"/>
              <a:t>[cit. 2013-05-22].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http://cs.wikipedia.org/wiki/Soubor:Carl_Maria_von_Weber.jpg </a:t>
            </a:r>
            <a:endParaRPr lang="cs-CZ" sz="1600" dirty="0" smtClean="0"/>
          </a:p>
          <a:p>
            <a:r>
              <a:rPr lang="cs-CZ" sz="1600" dirty="0" smtClean="0"/>
              <a:t>HRČKOVÁ, Naďa. </a:t>
            </a:r>
            <a:r>
              <a:rPr lang="cs-CZ" sz="1600" i="1" dirty="0" smtClean="0"/>
              <a:t>Robert </a:t>
            </a:r>
            <a:r>
              <a:rPr lang="cs-CZ" sz="1600" i="1" dirty="0" err="1" smtClean="0"/>
              <a:t>Schumann</a:t>
            </a:r>
            <a:r>
              <a:rPr lang="cs-CZ" sz="1600" i="1" dirty="0" smtClean="0"/>
              <a:t>. In:  Dějiny hudby V. Hudba 19. století. </a:t>
            </a:r>
            <a:r>
              <a:rPr lang="cs-CZ" sz="1600" dirty="0" smtClean="0"/>
              <a:t>Bratislava. Vydavatelství IKAR.  2010. str. 360 – 363.</a:t>
            </a:r>
          </a:p>
          <a:p>
            <a:r>
              <a:rPr lang="cs-CZ" sz="1600" dirty="0" smtClean="0"/>
              <a:t>HRČKOVÁ, Naďa. </a:t>
            </a:r>
            <a:r>
              <a:rPr lang="cs-CZ" sz="1600" i="1" dirty="0" smtClean="0"/>
              <a:t>Felix </a:t>
            </a:r>
            <a:r>
              <a:rPr lang="cs-CZ" sz="1600" i="1" dirty="0" err="1" smtClean="0"/>
              <a:t>Mednelssohn</a:t>
            </a:r>
            <a:r>
              <a:rPr lang="cs-CZ" sz="1600" i="1" dirty="0" smtClean="0"/>
              <a:t>-</a:t>
            </a:r>
            <a:r>
              <a:rPr lang="cs-CZ" sz="1600" i="1" dirty="0" err="1" smtClean="0"/>
              <a:t>Bartholdy</a:t>
            </a:r>
            <a:r>
              <a:rPr lang="cs-CZ" sz="1600" i="1" dirty="0" smtClean="0"/>
              <a:t>. In: Dějiny hudby V. Hudba 19. století. </a:t>
            </a:r>
            <a:r>
              <a:rPr lang="cs-CZ" sz="1600" dirty="0"/>
              <a:t>B</a:t>
            </a:r>
            <a:r>
              <a:rPr lang="cs-CZ" sz="1600" dirty="0" smtClean="0"/>
              <a:t>ratislava. Vydavatelství IKAR. 2010. str. 264 – 265.</a:t>
            </a:r>
          </a:p>
          <a:p>
            <a:r>
              <a:rPr lang="cs-CZ" sz="1600" dirty="0" smtClean="0"/>
              <a:t>HRČKOVÁ, Naďa. </a:t>
            </a:r>
            <a:r>
              <a:rPr lang="cs-CZ" sz="1600" i="1" dirty="0" err="1" smtClean="0"/>
              <a:t>Fryderyk</a:t>
            </a:r>
            <a:r>
              <a:rPr lang="cs-CZ" sz="1600" i="1" dirty="0" smtClean="0"/>
              <a:t> Chopin. In: Dějiny hudby V. Hudba 19. století. </a:t>
            </a:r>
            <a:r>
              <a:rPr lang="cs-CZ" sz="1600" dirty="0" smtClean="0"/>
              <a:t>Bratislava. Vydavatelství IKAR. 2010. str. 314 – 317.</a:t>
            </a:r>
          </a:p>
          <a:p>
            <a:endParaRPr lang="cs-CZ" sz="1500" dirty="0" smtClean="0"/>
          </a:p>
          <a:p>
            <a:endParaRPr lang="cs-CZ" sz="1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1163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Představitelé ranného romantismu</vt:lpstr>
      <vt:lpstr>Anotace</vt:lpstr>
      <vt:lpstr>Robert Schumann</vt:lpstr>
      <vt:lpstr>Dílo Roberta Schumanna</vt:lpstr>
      <vt:lpstr>Perlička na konec </vt:lpstr>
      <vt:lpstr>Felix  Mendelssohn-Bartholdy</vt:lpstr>
      <vt:lpstr>Dílo Mendelssohna-Bartholdyho</vt:lpstr>
      <vt:lpstr>Fryderyk Chopin</vt:lpstr>
      <vt:lpstr>Chopin v letech 1829 - 1848</vt:lpstr>
      <vt:lpstr>Chopin a Čechy</vt:lpstr>
      <vt:lpstr>Stavba Chopinova díla</vt:lpstr>
      <vt:lpstr>Dílo Fryderyka Chopina</vt:lpstr>
      <vt:lpstr>Poznej jednotlivé skladatele ranného romantismu ;-)</vt:lpstr>
      <vt:lpstr>Odpovědi na portrétové hádanky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32</cp:revision>
  <dcterms:created xsi:type="dcterms:W3CDTF">2013-05-22T14:38:59Z</dcterms:created>
  <dcterms:modified xsi:type="dcterms:W3CDTF">2013-12-20T15:17:11Z</dcterms:modified>
</cp:coreProperties>
</file>