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4" r:id="rId5"/>
    <p:sldId id="265" r:id="rId6"/>
    <p:sldId id="259" r:id="rId7"/>
    <p:sldId id="260" r:id="rId8"/>
    <p:sldId id="261" r:id="rId9"/>
    <p:sldId id="262" r:id="rId10"/>
    <p:sldId id="267" r:id="rId11"/>
    <p:sldId id="268" r:id="rId12"/>
    <p:sldId id="269" r:id="rId13"/>
    <p:sldId id="263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3D01A-2D6E-4FC1-B9C9-2E26CC904C0B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1410-A9B0-44F1-A895-890D0C5C8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3D01A-2D6E-4FC1-B9C9-2E26CC904C0B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1410-A9B0-44F1-A895-890D0C5C8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3D01A-2D6E-4FC1-B9C9-2E26CC904C0B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1410-A9B0-44F1-A895-890D0C5C8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3D01A-2D6E-4FC1-B9C9-2E26CC904C0B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1410-A9B0-44F1-A895-890D0C5C8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3D01A-2D6E-4FC1-B9C9-2E26CC904C0B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1410-A9B0-44F1-A895-890D0C5C8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3D01A-2D6E-4FC1-B9C9-2E26CC904C0B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1410-A9B0-44F1-A895-890D0C5C8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3D01A-2D6E-4FC1-B9C9-2E26CC904C0B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1410-A9B0-44F1-A895-890D0C5C8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3D01A-2D6E-4FC1-B9C9-2E26CC904C0B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1410-A9B0-44F1-A895-890D0C5C8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3D01A-2D6E-4FC1-B9C9-2E26CC904C0B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1410-A9B0-44F1-A895-890D0C5C8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3D01A-2D6E-4FC1-B9C9-2E26CC904C0B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1410-A9B0-44F1-A895-890D0C5C8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3D01A-2D6E-4FC1-B9C9-2E26CC904C0B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1410-A9B0-44F1-A895-890D0C5C8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23D01A-2D6E-4FC1-B9C9-2E26CC904C0B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2A1410-A9B0-44F1-A895-890D0C5C80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1090192"/>
              </p:ext>
            </p:extLst>
          </p:nvPr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ZŠ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J. 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E.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Purkyně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VY_32_INOVACE_47_Baroko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Počátky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barokního umění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Baroko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Počátky barokního umění ve světě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0466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7. ročníku ZŠ.</a:t>
            </a:r>
          </a:p>
          <a:p>
            <a:r>
              <a:rPr lang="cs-CZ" dirty="0" smtClean="0"/>
              <a:t>Žáci se zde seznamují se základními pojmy z barokního období, novými kompozičními styly a představiteli.</a:t>
            </a:r>
          </a:p>
          <a:p>
            <a:r>
              <a:rPr lang="cs-CZ" dirty="0" smtClean="0"/>
              <a:t>Prezentace je doplněna o tajenku s hesly, které žák získal již z předchozí zkušenosti na hodinách HV.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 na vyplnění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56" y="1412773"/>
          <a:ext cx="8136908" cy="4896546"/>
        </p:xfrm>
        <a:graphic>
          <a:graphicData uri="http://schemas.openxmlformats.org/drawingml/2006/table">
            <a:tbl>
              <a:tblPr/>
              <a:tblGrid>
                <a:gridCol w="625916"/>
                <a:gridCol w="625916"/>
                <a:gridCol w="625916"/>
                <a:gridCol w="625916"/>
                <a:gridCol w="625916"/>
                <a:gridCol w="625916"/>
                <a:gridCol w="625916"/>
                <a:gridCol w="625916"/>
                <a:gridCol w="625916"/>
                <a:gridCol w="625916"/>
                <a:gridCol w="625916"/>
                <a:gridCol w="625916"/>
                <a:gridCol w="625916"/>
              </a:tblGrid>
              <a:tr h="81609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1.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FF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609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FF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609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3.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FF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609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4.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FF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1609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5.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FF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609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6.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FF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tajence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Bicí nástroj.</a:t>
            </a:r>
          </a:p>
          <a:p>
            <a:r>
              <a:rPr lang="cs-CZ" dirty="0" smtClean="0"/>
              <a:t>2. Ženský střední hlas.</a:t>
            </a:r>
          </a:p>
          <a:p>
            <a:r>
              <a:rPr lang="cs-CZ" dirty="0" smtClean="0"/>
              <a:t>3. Křestní jméno skladatele </a:t>
            </a:r>
            <a:r>
              <a:rPr lang="cs-CZ" dirty="0" err="1" smtClean="0"/>
              <a:t>di</a:t>
            </a:r>
            <a:r>
              <a:rPr lang="cs-CZ" dirty="0" smtClean="0"/>
              <a:t> </a:t>
            </a:r>
            <a:r>
              <a:rPr lang="cs-CZ" dirty="0" err="1" smtClean="0"/>
              <a:t>Lassa</a:t>
            </a:r>
            <a:r>
              <a:rPr lang="cs-CZ" dirty="0" smtClean="0"/>
              <a:t>.</a:t>
            </a:r>
          </a:p>
          <a:p>
            <a:r>
              <a:rPr lang="cs-CZ" dirty="0" smtClean="0"/>
              <a:t>4. Francouzská středověká píseň zpívaná truvéry.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Orlando</a:t>
            </a:r>
            <a:r>
              <a:rPr lang="cs-CZ" dirty="0" smtClean="0"/>
              <a:t> </a:t>
            </a:r>
            <a:r>
              <a:rPr lang="cs-CZ" dirty="0" err="1" smtClean="0"/>
              <a:t>di</a:t>
            </a:r>
            <a:r>
              <a:rPr lang="cs-CZ" dirty="0" smtClean="0"/>
              <a:t> </a:t>
            </a:r>
            <a:r>
              <a:rPr lang="cs-CZ" dirty="0" err="1" smtClean="0"/>
              <a:t>Lasso</a:t>
            </a:r>
            <a:r>
              <a:rPr lang="cs-CZ" dirty="0" smtClean="0"/>
              <a:t> byl představitelem které školy?</a:t>
            </a:r>
          </a:p>
          <a:p>
            <a:r>
              <a:rPr lang="cs-CZ" dirty="0" smtClean="0"/>
              <a:t>6. Doplň název madrigalu: …….. </a:t>
            </a:r>
            <a:r>
              <a:rPr lang="cs-CZ" dirty="0" err="1" smtClean="0"/>
              <a:t>mia</a:t>
            </a:r>
            <a:r>
              <a:rPr lang="cs-CZ" dirty="0" smtClean="0"/>
              <a:t> cara.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– vznik a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Tento sloh se připravuje již v průběhu 2 ½ 16. století.</a:t>
            </a:r>
          </a:p>
          <a:p>
            <a:r>
              <a:rPr lang="cs-CZ" dirty="0" smtClean="0"/>
              <a:t>Melodická složka je rovnocenná se složkou harmonickou.</a:t>
            </a:r>
          </a:p>
          <a:p>
            <a:r>
              <a:rPr lang="cs-CZ" dirty="0" smtClean="0"/>
              <a:t>Termín </a:t>
            </a:r>
            <a:r>
              <a:rPr lang="cs-CZ" i="1" dirty="0" smtClean="0"/>
              <a:t>„BAROK“ </a:t>
            </a:r>
            <a:r>
              <a:rPr lang="cs-CZ" dirty="0" smtClean="0"/>
              <a:t>pochází z portugalského slova – znamená to </a:t>
            </a:r>
            <a:r>
              <a:rPr lang="cs-CZ" i="1" u="sng" dirty="0" smtClean="0"/>
              <a:t>nepravidelná perla.</a:t>
            </a:r>
          </a:p>
          <a:p>
            <a:r>
              <a:rPr lang="cs-CZ" dirty="0" smtClean="0"/>
              <a:t>Baroko bylo chápáno jako úpadkové období renesance.</a:t>
            </a:r>
          </a:p>
          <a:p>
            <a:r>
              <a:rPr lang="cs-CZ" dirty="0" smtClean="0"/>
              <a:t>V této době začíná velká společenská situace (Třicetiletá válka, Anglická buržoazní revoluce…).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Charakteristické znaky baroka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Baroko nezná rozumovou vyváženost jako renesance, vše se řídí </a:t>
            </a:r>
            <a:r>
              <a:rPr lang="cs-CZ" u="sng" dirty="0" smtClean="0"/>
              <a:t>citem.</a:t>
            </a:r>
          </a:p>
          <a:p>
            <a:r>
              <a:rPr lang="cs-CZ" dirty="0" smtClean="0"/>
              <a:t>Je zde velká a prudká dramatičnost, vše vede k divadelní okázalosti.</a:t>
            </a:r>
          </a:p>
          <a:p>
            <a:r>
              <a:rPr lang="cs-CZ" b="1" u="sng" dirty="0" smtClean="0"/>
              <a:t>Architektura: </a:t>
            </a:r>
            <a:r>
              <a:rPr lang="cs-CZ" dirty="0" smtClean="0"/>
              <a:t>nepravidelný půdorys budov, bohaté členění interiérů (chrám Sv. Mikuláše).</a:t>
            </a:r>
          </a:p>
          <a:p>
            <a:r>
              <a:rPr lang="cs-CZ" b="1" u="sng" dirty="0" smtClean="0"/>
              <a:t>Sochařství: </a:t>
            </a:r>
            <a:r>
              <a:rPr lang="cs-CZ" dirty="0" smtClean="0"/>
              <a:t>rozevláté pohyby těl, dramatický výraz (</a:t>
            </a:r>
            <a:r>
              <a:rPr lang="cs-CZ" dirty="0" err="1" smtClean="0"/>
              <a:t>Lorenzo</a:t>
            </a:r>
            <a:r>
              <a:rPr lang="cs-CZ" dirty="0" smtClean="0"/>
              <a:t> </a:t>
            </a:r>
            <a:r>
              <a:rPr lang="cs-CZ" dirty="0" err="1" smtClean="0"/>
              <a:t>Bernini</a:t>
            </a:r>
            <a:r>
              <a:rPr lang="cs-CZ" dirty="0" smtClean="0"/>
              <a:t>, Matyáš Braun).</a:t>
            </a:r>
          </a:p>
          <a:p>
            <a:r>
              <a:rPr lang="cs-CZ" b="1" u="sng" dirty="0" smtClean="0"/>
              <a:t>Malířství: </a:t>
            </a:r>
            <a:r>
              <a:rPr lang="cs-CZ" dirty="0" smtClean="0"/>
              <a:t>kontrast mezi světlem a stínem (Petr Pavel </a:t>
            </a:r>
            <a:r>
              <a:rPr lang="cs-CZ" dirty="0" err="1" smtClean="0"/>
              <a:t>Rubens</a:t>
            </a:r>
            <a:r>
              <a:rPr lang="cs-CZ" dirty="0" smtClean="0"/>
              <a:t>, Petr </a:t>
            </a:r>
            <a:r>
              <a:rPr lang="cs-CZ" dirty="0" err="1" smtClean="0"/>
              <a:t>Brandl</a:t>
            </a:r>
            <a:r>
              <a:rPr lang="cs-CZ" dirty="0" smtClean="0"/>
              <a:t>).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Charakteristické znaky hudebního baroka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1. snaha o dramatičnost – vznik nových hudebních forem (oratorium, kantáta, fuga, </a:t>
            </a:r>
            <a:r>
              <a:rPr lang="cs-CZ" dirty="0" err="1" smtClean="0"/>
              <a:t>concerto</a:t>
            </a:r>
            <a:r>
              <a:rPr lang="cs-CZ" dirty="0" smtClean="0"/>
              <a:t> </a:t>
            </a:r>
            <a:r>
              <a:rPr lang="cs-CZ" dirty="0" err="1" smtClean="0"/>
              <a:t>grosso</a:t>
            </a:r>
            <a:r>
              <a:rPr lang="cs-CZ" dirty="0" smtClean="0"/>
              <a:t>, </a:t>
            </a:r>
            <a:r>
              <a:rPr lang="cs-CZ" b="1" dirty="0" smtClean="0"/>
              <a:t>OPERA</a:t>
            </a:r>
            <a:r>
              <a:rPr lang="cs-CZ" dirty="0" smtClean="0"/>
              <a:t>).</a:t>
            </a:r>
          </a:p>
          <a:p>
            <a:r>
              <a:rPr lang="cs-CZ" dirty="0" smtClean="0"/>
              <a:t>2. Převažují hudební kontrasty – rychle x pomalu, piano x forte, dur x moll, </a:t>
            </a:r>
            <a:r>
              <a:rPr lang="cs-CZ" dirty="0" err="1" smtClean="0"/>
              <a:t>solo</a:t>
            </a:r>
            <a:r>
              <a:rPr lang="cs-CZ" dirty="0" smtClean="0"/>
              <a:t> x </a:t>
            </a:r>
            <a:r>
              <a:rPr lang="cs-CZ" dirty="0" err="1" smtClean="0"/>
              <a:t>tutti</a:t>
            </a:r>
            <a:r>
              <a:rPr lang="cs-CZ" dirty="0" smtClean="0"/>
              <a:t>, homofonie x heterofonie.</a:t>
            </a:r>
          </a:p>
          <a:p>
            <a:r>
              <a:rPr lang="cs-CZ" dirty="0" smtClean="0"/>
              <a:t>3. Typickým jevem se stává doprovázená monodie – jeden hlas se osamostatňuje a působí tak, jako by byl sólový.</a:t>
            </a:r>
          </a:p>
          <a:p>
            <a:r>
              <a:rPr lang="cs-CZ" dirty="0" smtClean="0"/>
              <a:t>4. Nástrojový doprovod je označován jako </a:t>
            </a:r>
            <a:r>
              <a:rPr lang="cs-CZ" b="1" dirty="0" err="1" smtClean="0"/>
              <a:t>basso</a:t>
            </a:r>
            <a:r>
              <a:rPr lang="cs-CZ" b="1" dirty="0" smtClean="0"/>
              <a:t> </a:t>
            </a:r>
            <a:r>
              <a:rPr lang="cs-CZ" b="1" dirty="0" err="1" smtClean="0"/>
              <a:t>continuo</a:t>
            </a:r>
            <a:r>
              <a:rPr lang="cs-CZ" b="1" dirty="0" smtClean="0"/>
              <a:t> </a:t>
            </a:r>
            <a:r>
              <a:rPr lang="cs-CZ" dirty="0" smtClean="0"/>
              <a:t>– hraje většinou cembalo, doprovodný hlas.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barokní opery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Počátky opery jsou pro nás nejasné – uvádí se, že opera má základ ve středověkých duchovních hrách (velikonočních a vánočních).</a:t>
            </a:r>
          </a:p>
          <a:p>
            <a:r>
              <a:rPr lang="cs-CZ" dirty="0" smtClean="0"/>
              <a:t>Ve Francii se oblibě těšil balet, v Anglii naopak maškarní hry zvané „</a:t>
            </a:r>
            <a:r>
              <a:rPr lang="cs-CZ" dirty="0" err="1" smtClean="0"/>
              <a:t>Masques</a:t>
            </a:r>
            <a:r>
              <a:rPr lang="cs-CZ" dirty="0" smtClean="0"/>
              <a:t>“. (čti </a:t>
            </a:r>
            <a:r>
              <a:rPr lang="cs-CZ" dirty="0" err="1" smtClean="0"/>
              <a:t>meskés</a:t>
            </a:r>
            <a:r>
              <a:rPr lang="cs-CZ" dirty="0" smtClean="0"/>
              <a:t>)</a:t>
            </a:r>
          </a:p>
          <a:p>
            <a:r>
              <a:rPr lang="cs-CZ" dirty="0" smtClean="0"/>
              <a:t>Madrigalová komedie: cyklus madrigalů, zhudebňující příběh komedie „</a:t>
            </a:r>
            <a:r>
              <a:rPr lang="cs-CZ" dirty="0" err="1" smtClean="0"/>
              <a:t>dell</a:t>
            </a:r>
            <a:r>
              <a:rPr lang="cs-CZ" dirty="0" smtClean="0"/>
              <a:t> </a:t>
            </a:r>
            <a:r>
              <a:rPr lang="cs-CZ" dirty="0" err="1" smtClean="0"/>
              <a:t>arte</a:t>
            </a:r>
            <a:r>
              <a:rPr lang="cs-CZ" dirty="0" smtClean="0"/>
              <a:t>“ – improvizovaná komedie (postavy: kupec </a:t>
            </a:r>
            <a:r>
              <a:rPr lang="cs-CZ" dirty="0" err="1" smtClean="0"/>
              <a:t>Pantalone</a:t>
            </a:r>
            <a:r>
              <a:rPr lang="cs-CZ" dirty="0" smtClean="0"/>
              <a:t>, Harlekýn, kolombína, pedantický doktor, vysloužilý voják).</a:t>
            </a:r>
          </a:p>
          <a:p>
            <a:r>
              <a:rPr lang="cs-CZ" dirty="0" smtClean="0"/>
              <a:t>Centra opery: Florencie, Řím, Benátky, Neapol.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Vrcholní představitelé baroka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Claudio</a:t>
            </a:r>
            <a:r>
              <a:rPr lang="cs-CZ" dirty="0" smtClean="0"/>
              <a:t> </a:t>
            </a:r>
            <a:r>
              <a:rPr lang="cs-CZ" dirty="0" err="1" smtClean="0"/>
              <a:t>Monteverdi</a:t>
            </a:r>
            <a:r>
              <a:rPr lang="cs-CZ" dirty="0" smtClean="0"/>
              <a:t> 1567 – 1643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Georg</a:t>
            </a:r>
            <a:r>
              <a:rPr lang="cs-CZ" dirty="0" smtClean="0"/>
              <a:t> Friedrich Händel 1685 – 1759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Antonio </a:t>
            </a:r>
            <a:r>
              <a:rPr lang="cs-CZ" dirty="0" err="1" smtClean="0"/>
              <a:t>Vivaldi</a:t>
            </a:r>
            <a:r>
              <a:rPr lang="cs-CZ" dirty="0" smtClean="0"/>
              <a:t> 1678 – 1741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Johann</a:t>
            </a:r>
            <a:r>
              <a:rPr lang="cs-CZ" dirty="0" smtClean="0"/>
              <a:t> Sebastian </a:t>
            </a:r>
            <a:r>
              <a:rPr lang="cs-CZ" dirty="0" err="1" smtClean="0"/>
              <a:t>Bach</a:t>
            </a:r>
            <a:r>
              <a:rPr lang="cs-CZ" dirty="0" smtClean="0"/>
              <a:t> 1685 – 1750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Poznej, kdo je kdo</a:t>
            </a:r>
            <a:endParaRPr lang="cs-CZ" dirty="0"/>
          </a:p>
        </p:txBody>
      </p:sp>
      <p:pic>
        <p:nvPicPr>
          <p:cNvPr id="23554" name="Picture 2" descr="Soubor:Ba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96752"/>
            <a:ext cx="2088232" cy="230425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3528" y="11967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23556" name="Picture 4" descr="Soubor:Vivald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268760"/>
            <a:ext cx="2232248" cy="253712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012160" y="14127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3558" name="Picture 6" descr="Soubor:Claudio Monteverd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916832"/>
            <a:ext cx="3024336" cy="361724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771800" y="191683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23560" name="Picture 8" descr="Soubor:Haendel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645024"/>
            <a:ext cx="2736304" cy="302433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0" y="3789040"/>
            <a:ext cx="75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Poznávací část autorů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err="1" smtClean="0"/>
              <a:t>Johann</a:t>
            </a:r>
            <a:r>
              <a:rPr lang="cs-CZ" dirty="0" smtClean="0"/>
              <a:t> Sebastian </a:t>
            </a:r>
            <a:r>
              <a:rPr lang="cs-CZ" dirty="0" err="1" smtClean="0"/>
              <a:t>Bach</a:t>
            </a:r>
            <a:endParaRPr lang="cs-CZ" dirty="0" smtClean="0"/>
          </a:p>
          <a:p>
            <a:r>
              <a:rPr lang="cs-CZ" dirty="0" smtClean="0"/>
              <a:t>2. Antonio </a:t>
            </a:r>
            <a:r>
              <a:rPr lang="cs-CZ" dirty="0" err="1" smtClean="0"/>
              <a:t>Vivaldi</a:t>
            </a: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err="1" smtClean="0"/>
              <a:t>Claudio</a:t>
            </a:r>
            <a:r>
              <a:rPr lang="cs-CZ" dirty="0" smtClean="0"/>
              <a:t> </a:t>
            </a:r>
            <a:r>
              <a:rPr lang="cs-CZ" dirty="0" err="1" smtClean="0"/>
              <a:t>Monteverdi</a:t>
            </a:r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 err="1" smtClean="0"/>
              <a:t>Georg</a:t>
            </a:r>
            <a:r>
              <a:rPr lang="cs-CZ" dirty="0" smtClean="0"/>
              <a:t> Friedrich Händel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99597" y="1484783"/>
          <a:ext cx="7488832" cy="4320480"/>
        </p:xfrm>
        <a:graphic>
          <a:graphicData uri="http://schemas.openxmlformats.org/drawingml/2006/table">
            <a:tbl>
              <a:tblPr/>
              <a:tblGrid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1.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FF0000"/>
                          </a:solidFill>
                          <a:latin typeface="Times New Roman"/>
                        </a:rPr>
                        <a:t>B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U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B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E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FF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L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T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3.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FF0000"/>
                          </a:solidFill>
                          <a:latin typeface="Times New Roman"/>
                        </a:rPr>
                        <a:t>R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L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D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4.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CH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S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FF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5.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B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E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Á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T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S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FF0000"/>
                          </a:solidFill>
                          <a:latin typeface="Times New Roman"/>
                        </a:rPr>
                        <a:t>K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Á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6.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M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T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T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FF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700" dirty="0" smtClean="0"/>
              <a:t>CMÍRAL, Adolf. </a:t>
            </a:r>
            <a:r>
              <a:rPr lang="cs-CZ" sz="1700" i="1" dirty="0" smtClean="0"/>
              <a:t>Heslo: Hudba v době barokní. In: Základní pojmy hudební. </a:t>
            </a:r>
            <a:r>
              <a:rPr lang="cs-CZ" sz="1700" dirty="0" smtClean="0"/>
              <a:t>Praha: Státní nakladatelství krásné literatury, hudby a umění. 1957. str. 259 - 260.</a:t>
            </a:r>
          </a:p>
          <a:p>
            <a:r>
              <a:rPr lang="cs-CZ" sz="1700" dirty="0" smtClean="0"/>
              <a:t>MIHULE, Jaroslav. KOVAŘÍK, Vladimír. </a:t>
            </a:r>
            <a:r>
              <a:rPr lang="cs-CZ" sz="1700" i="1" dirty="0" smtClean="0"/>
              <a:t>Heslo: Baroko. In: Hudební výchova II., hudba a její svět. </a:t>
            </a:r>
            <a:r>
              <a:rPr lang="cs-CZ" sz="1700" dirty="0" smtClean="0"/>
              <a:t>Praha: Státní pedagogické nakladatelství. 1985. str. 471.</a:t>
            </a:r>
          </a:p>
          <a:p>
            <a:r>
              <a:rPr lang="en-US" sz="1700" i="1" dirty="0" smtClean="0"/>
              <a:t>Wikipedia: the free encyclopedia</a:t>
            </a:r>
            <a:r>
              <a:rPr lang="en-US" sz="1700" dirty="0" smtClean="0"/>
              <a:t> [online]. San Francisco (CA): Wikimedia Foundation, </a:t>
            </a:r>
            <a:r>
              <a:rPr lang="cs-CZ" sz="1700" dirty="0" smtClean="0"/>
              <a:t>10. 5. 2008, 11:59 </a:t>
            </a:r>
            <a:r>
              <a:rPr lang="en-US" sz="1700" dirty="0" smtClean="0"/>
              <a:t>- [cit. 2013-02-04].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http://cs.wikipedia.org/wiki/Soubor:Bach.jpg </a:t>
            </a:r>
            <a:endParaRPr lang="cs-CZ" sz="1700" dirty="0" smtClean="0"/>
          </a:p>
          <a:p>
            <a:r>
              <a:rPr lang="en-US" sz="1700" i="1" dirty="0" smtClean="0"/>
              <a:t>Wikipedia: the free encyclopedia</a:t>
            </a:r>
            <a:r>
              <a:rPr lang="en-US" sz="1700" dirty="0" smtClean="0"/>
              <a:t> [online]. San Francisco (CA): Wikimedia Foundation, </a:t>
            </a:r>
            <a:r>
              <a:rPr lang="cs-CZ" sz="1700" dirty="0" smtClean="0"/>
              <a:t>26. 8. 2012, 07:16 </a:t>
            </a:r>
            <a:r>
              <a:rPr lang="en-US" sz="1700" dirty="0" smtClean="0"/>
              <a:t>- [cit. 2013-02-04].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http://cs.wikipedia.org/wiki/Soubor:Vivaldi.jpg </a:t>
            </a:r>
            <a:endParaRPr lang="cs-CZ" sz="1700" dirty="0" smtClean="0"/>
          </a:p>
          <a:p>
            <a:r>
              <a:rPr lang="en-US" sz="1700" i="1" dirty="0" smtClean="0"/>
              <a:t>Wikipedia: the free encyclopedia</a:t>
            </a:r>
            <a:r>
              <a:rPr lang="en-US" sz="1700" dirty="0" smtClean="0"/>
              <a:t> [online]. San Francisco (CA): Wikimedia Foundation, </a:t>
            </a:r>
            <a:r>
              <a:rPr lang="cs-CZ" sz="1700" dirty="0" smtClean="0"/>
              <a:t>26. 8. 2012, 18:39 </a:t>
            </a:r>
            <a:r>
              <a:rPr lang="en-US" sz="1700" dirty="0" smtClean="0"/>
              <a:t>- [cit. 2013-02-04].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http://cs.wikipedia.org/wiki/Soubor:Claudio_Monteverdi.jpg </a:t>
            </a:r>
            <a:endParaRPr lang="cs-CZ" sz="1700" dirty="0" smtClean="0"/>
          </a:p>
          <a:p>
            <a:r>
              <a:rPr lang="en-US" sz="1700" i="1" dirty="0" smtClean="0"/>
              <a:t>Wikipedia: the free encyclopedia</a:t>
            </a:r>
            <a:r>
              <a:rPr lang="en-US" sz="1700" dirty="0" smtClean="0"/>
              <a:t> [online]. San Francisco (CA): Wikimedia Foundation, </a:t>
            </a:r>
            <a:r>
              <a:rPr lang="cs-CZ" sz="1700" dirty="0" smtClean="0"/>
              <a:t>28. 4. 2005, 08:51 </a:t>
            </a:r>
            <a:r>
              <a:rPr lang="en-US" sz="1700" dirty="0" smtClean="0"/>
              <a:t>- [cit. 2013-02-04].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</a:t>
            </a:r>
            <a:r>
              <a:rPr lang="cs-CZ" sz="1700" dirty="0" smtClean="0"/>
              <a:t> </a:t>
            </a:r>
            <a:r>
              <a:rPr lang="en-US" sz="1700" dirty="0" smtClean="0"/>
              <a:t>http://cs.wikipedia.org/wiki/Soubor:Haendel.jpg </a:t>
            </a:r>
            <a:endParaRPr lang="cs-CZ" sz="1700" dirty="0" smtClean="0"/>
          </a:p>
          <a:p>
            <a:r>
              <a:rPr lang="cs-CZ" sz="1700" dirty="0" smtClean="0"/>
              <a:t>Tajenka: viz autor práce</a:t>
            </a:r>
          </a:p>
          <a:p>
            <a:endParaRPr lang="cs-CZ" sz="1700" dirty="0" smtClean="0"/>
          </a:p>
          <a:p>
            <a:endParaRPr lang="cs-CZ" sz="1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790</Words>
  <Application>Microsoft Office PowerPoint</Application>
  <PresentationFormat>Předvádění na obrazovce (4:3)</PresentationFormat>
  <Paragraphs>157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Baroko</vt:lpstr>
      <vt:lpstr>Anotace</vt:lpstr>
      <vt:lpstr>Tajenka na vyplnění</vt:lpstr>
      <vt:lpstr>Otázky k tajence</vt:lpstr>
      <vt:lpstr>Baroko – vznik a vývoj</vt:lpstr>
      <vt:lpstr>Charakteristické znaky baroka</vt:lpstr>
      <vt:lpstr>Charakteristické znaky hudebního baroka</vt:lpstr>
      <vt:lpstr>Vznik barokní opery</vt:lpstr>
      <vt:lpstr>Vrcholní představitelé baroka</vt:lpstr>
      <vt:lpstr>Poznej, kdo je kdo</vt:lpstr>
      <vt:lpstr>Poznávací část autorů - řešení</vt:lpstr>
      <vt:lpstr>Tajenka</vt:lpstr>
      <vt:lpstr>Seznam použité literatury a internetové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Škola</cp:lastModifiedBy>
  <cp:revision>14</cp:revision>
  <dcterms:created xsi:type="dcterms:W3CDTF">2013-02-04T13:43:48Z</dcterms:created>
  <dcterms:modified xsi:type="dcterms:W3CDTF">2013-12-20T15:17:39Z</dcterms:modified>
</cp:coreProperties>
</file>