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76F22-F696-46FB-BF64-B488F4C75BC4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A9814-CB7A-4719-B16F-15347128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3527786"/>
              </p:ext>
            </p:extLst>
          </p:nvPr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VY_32_INOVACE_59_Josef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Suk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Josef Suk – život a dílo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2130425"/>
            <a:ext cx="5686400" cy="1470025"/>
          </a:xfrm>
        </p:spPr>
        <p:txBody>
          <a:bodyPr/>
          <a:lstStyle/>
          <a:p>
            <a:r>
              <a:rPr lang="cs-CZ" dirty="0" smtClean="0"/>
              <a:t>Josef Suk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3886200"/>
            <a:ext cx="4280520" cy="1752600"/>
          </a:xfrm>
        </p:spPr>
        <p:txBody>
          <a:bodyPr/>
          <a:lstStyle/>
          <a:p>
            <a:r>
              <a:rPr lang="cs-CZ" dirty="0" smtClean="0"/>
              <a:t>Život a dílo skladatele 20. století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0" name="Picture 2" descr="Soubor:Josef Suk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204864"/>
            <a:ext cx="2857500" cy="42291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na skladatele české hudby v první polovině 20. století.</a:t>
            </a:r>
          </a:p>
          <a:p>
            <a:r>
              <a:rPr lang="cs-CZ" dirty="0"/>
              <a:t>J</a:t>
            </a:r>
            <a:r>
              <a:rPr lang="cs-CZ" dirty="0" smtClean="0"/>
              <a:t>e určena žákům 4. – 5. tříd.</a:t>
            </a:r>
          </a:p>
          <a:p>
            <a:r>
              <a:rPr lang="cs-CZ" dirty="0" smtClean="0"/>
              <a:t>Je zaměřena na skladatele Josefa Suka staršího, který je představitelem českého 20. století. </a:t>
            </a:r>
          </a:p>
          <a:p>
            <a:r>
              <a:rPr lang="cs-CZ" dirty="0" smtClean="0"/>
              <a:t>Prezentace obsahuje jeho životní pouť a dílo.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Suk – životní pouť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* 4. 1. 1874 – vesnička </a:t>
            </a:r>
            <a:r>
              <a:rPr lang="cs-CZ" dirty="0" err="1" smtClean="0"/>
              <a:t>Křečovice</a:t>
            </a:r>
            <a:endParaRPr lang="cs-CZ" dirty="0" smtClean="0"/>
          </a:p>
          <a:p>
            <a:r>
              <a:rPr lang="cs-CZ" dirty="0" smtClean="0"/>
              <a:t>+ 29. 5. 1935 – Benešov v Čechách (pohřben v </a:t>
            </a:r>
            <a:r>
              <a:rPr lang="cs-CZ" dirty="0" err="1" smtClean="0"/>
              <a:t>Křečovicích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Jeho učitelem bych vlastní otec, vesnický učitel a výborný hudebník.</a:t>
            </a:r>
          </a:p>
          <a:p>
            <a:r>
              <a:rPr lang="cs-CZ" dirty="0" smtClean="0"/>
              <a:t>Jako jeden z mála skladatelů měl v rodičích oporu, podporovali ho v hudebním umění. </a:t>
            </a:r>
          </a:p>
          <a:p>
            <a:r>
              <a:rPr lang="cs-CZ" dirty="0" smtClean="0"/>
              <a:t>Po obecné škole odchází na konzervatoř do Prahy.</a:t>
            </a:r>
          </a:p>
          <a:p>
            <a:r>
              <a:rPr lang="cs-CZ" dirty="0" smtClean="0"/>
              <a:t>Vzdělával se v oblasti hudební teorie a hře na housle (hudební skladbu studoval u A. Dvořáka).</a:t>
            </a:r>
          </a:p>
          <a:p>
            <a:r>
              <a:rPr lang="cs-CZ" dirty="0" smtClean="0"/>
              <a:t>Po studiích na konzervatoři založil se svými spolužáky </a:t>
            </a:r>
            <a:r>
              <a:rPr lang="cs-CZ" b="1" u="sng" dirty="0" smtClean="0"/>
              <a:t>ČESKÉ KVARTETO </a:t>
            </a:r>
            <a:r>
              <a:rPr lang="cs-CZ" dirty="0" smtClean="0"/>
              <a:t>(Karel Hoffmann, Oskar Nedbal a prof. Hanuš </a:t>
            </a:r>
            <a:r>
              <a:rPr lang="cs-CZ" dirty="0" err="1" smtClean="0"/>
              <a:t>Wihan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 seskupení Českého kvarteta byl druhým houslistou.</a:t>
            </a:r>
          </a:p>
          <a:p>
            <a:r>
              <a:rPr lang="cs-CZ" dirty="0" smtClean="0"/>
              <a:t>Život byl k němu velice krutý – nejprve umírá jeho matka, poté jeho žena a nakonec i jeho„otec – učitel“ Antonín Dvořák. </a:t>
            </a:r>
          </a:p>
          <a:p>
            <a:r>
              <a:rPr lang="cs-CZ" dirty="0" smtClean="0"/>
              <a:t>Jeho odkaz spravuje Společnost Antonína Dvořáka.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Josefa Suka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Dílo Josefa Suka je velice rozsáhlé.</a:t>
            </a:r>
          </a:p>
          <a:p>
            <a:r>
              <a:rPr lang="cs-CZ" dirty="0" smtClean="0"/>
              <a:t>Můžeme ho rozdělit: a) skladby klavírní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b) komorní hudbu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c) hudba pro orchestr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d) písně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e) sbory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f) hudba k činohrám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g) varhanní skladby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Sukových klavírních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Tři písně beze slov (Lístek do památníku, Snění, Melodie)</a:t>
            </a:r>
          </a:p>
          <a:p>
            <a:r>
              <a:rPr lang="cs-CZ" dirty="0" smtClean="0"/>
              <a:t>2. Dvě idylky</a:t>
            </a:r>
          </a:p>
          <a:p>
            <a:r>
              <a:rPr lang="cs-CZ" dirty="0" smtClean="0"/>
              <a:t>3. Lístek do památníku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Bagatella</a:t>
            </a:r>
            <a:endParaRPr lang="cs-CZ" dirty="0" smtClean="0"/>
          </a:p>
          <a:p>
            <a:r>
              <a:rPr lang="cs-CZ" dirty="0" smtClean="0"/>
              <a:t>5. V roztoužení</a:t>
            </a:r>
          </a:p>
          <a:p>
            <a:r>
              <a:rPr lang="cs-CZ" dirty="0" smtClean="0"/>
              <a:t>6. O štědrém dni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Vybraná díla pro komorní orchestr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Melodie pro 2 housle</a:t>
            </a:r>
          </a:p>
          <a:p>
            <a:r>
              <a:rPr lang="cs-CZ" dirty="0" smtClean="0"/>
              <a:t>2. Meditace na staročeský chorál Svatý Václave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Bagatella</a:t>
            </a:r>
            <a:r>
              <a:rPr lang="cs-CZ" dirty="0" smtClean="0"/>
              <a:t> d moll</a:t>
            </a:r>
          </a:p>
          <a:p>
            <a:r>
              <a:rPr lang="cs-CZ" dirty="0" smtClean="0"/>
              <a:t>4. Serenáda A dur</a:t>
            </a:r>
          </a:p>
          <a:p>
            <a:r>
              <a:rPr lang="cs-CZ" dirty="0" smtClean="0"/>
              <a:t>5. Kvintet g moll pro klavír, 2 housle, violu a violoncello</a:t>
            </a:r>
          </a:p>
          <a:p>
            <a:r>
              <a:rPr lang="cs-CZ" dirty="0" smtClean="0"/>
              <a:t>6. </a:t>
            </a:r>
            <a:r>
              <a:rPr lang="cs-CZ" dirty="0" err="1" smtClean="0"/>
              <a:t>Bagatella</a:t>
            </a:r>
            <a:r>
              <a:rPr lang="cs-CZ" dirty="0" smtClean="0"/>
              <a:t> – S kyticí v ruce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Vybraná díla pro orchestr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Fantasie d-moll</a:t>
            </a:r>
          </a:p>
          <a:p>
            <a:r>
              <a:rPr lang="cs-CZ" dirty="0" smtClean="0"/>
              <a:t>2. Smuteční pochod</a:t>
            </a:r>
          </a:p>
          <a:p>
            <a:r>
              <a:rPr lang="cs-CZ" dirty="0" smtClean="0"/>
              <a:t>3. Sousedská</a:t>
            </a:r>
          </a:p>
          <a:p>
            <a:r>
              <a:rPr lang="cs-CZ" dirty="0" smtClean="0"/>
              <a:t>4. Legenda o mrtvých vítězích</a:t>
            </a:r>
          </a:p>
          <a:p>
            <a:r>
              <a:rPr lang="cs-CZ" dirty="0" smtClean="0"/>
              <a:t>5. Pod Blaníkem</a:t>
            </a:r>
          </a:p>
          <a:p>
            <a:r>
              <a:rPr lang="cs-CZ" dirty="0" smtClean="0"/>
              <a:t>6. Epilog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Vybraná díla k činoherním hrám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Radúz a Mahulena</a:t>
            </a:r>
          </a:p>
          <a:p>
            <a:r>
              <a:rPr lang="cs-CZ" dirty="0" smtClean="0"/>
              <a:t>2. Pod jabloní (dramatická legenda)</a:t>
            </a:r>
          </a:p>
          <a:p>
            <a:r>
              <a:rPr lang="cs-CZ" dirty="0" smtClean="0"/>
              <a:t>3. Pohádka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Obrázkový kvíz: Kteří autoři patří do 20. století??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 descr="Soubor:Josef Suk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2016224" cy="266429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4847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28" name="Picture 4" descr="Soubor:Leos Janacek relie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581128"/>
            <a:ext cx="1728192" cy="20162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14127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30" name="Picture 6" descr="Soubor:Dvorak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556792"/>
            <a:ext cx="2376264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9512" y="42210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32" name="Picture 8" descr="Soubor:Wolfgang-amadeus-mozart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365104"/>
            <a:ext cx="1944216" cy="230425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99792" y="42930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34" name="Picture 10" descr="Soubor:Chopin, by Wodzins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1556792"/>
            <a:ext cx="2232248" cy="2592288"/>
          </a:xfrm>
          <a:prstGeom prst="rect">
            <a:avLst/>
          </a:prstGeom>
          <a:noFill/>
        </p:spPr>
      </p:pic>
      <p:pic>
        <p:nvPicPr>
          <p:cNvPr id="1036" name="Picture 12" descr="Soubor:Bedrich Smetan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1" y="4365104"/>
            <a:ext cx="2088232" cy="220942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796136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Josef Suk – 20. století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Fryderyk</a:t>
            </a:r>
            <a:r>
              <a:rPr lang="cs-CZ" dirty="0" smtClean="0"/>
              <a:t> Chopin – romantismus 19. století</a:t>
            </a:r>
          </a:p>
          <a:p>
            <a:r>
              <a:rPr lang="cs-CZ" dirty="0" smtClean="0"/>
              <a:t>3. Antonín Dvořák – přelom 19. a 20. století</a:t>
            </a:r>
          </a:p>
          <a:p>
            <a:r>
              <a:rPr lang="cs-CZ" dirty="0" smtClean="0"/>
              <a:t>4. Wolfgang Amadeus Mozart – klasicismus 18. století</a:t>
            </a:r>
          </a:p>
          <a:p>
            <a:r>
              <a:rPr lang="cs-CZ" dirty="0" smtClean="0"/>
              <a:t>5. Bedřich Smetana – 19. století</a:t>
            </a:r>
          </a:p>
          <a:p>
            <a:r>
              <a:rPr lang="cs-CZ" b="1" dirty="0" smtClean="0"/>
              <a:t>6. Leoš Janáček – 20. století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1500" i="1" dirty="0" smtClean="0"/>
              <a:t>Wikipedia: the free encyclopedia</a:t>
            </a:r>
            <a:r>
              <a:rPr lang="en-US" sz="1500" dirty="0" smtClean="0"/>
              <a:t> [online]. San Francisco (CA): Wikimedia Foundation, </a:t>
            </a:r>
            <a:r>
              <a:rPr lang="cs-CZ" sz="1500" dirty="0" smtClean="0"/>
              <a:t>18. 10. 2008, 16:31 </a:t>
            </a:r>
            <a:r>
              <a:rPr lang="en-US" sz="1500" dirty="0" smtClean="0"/>
              <a:t>[cit. 2013-12-20].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http://cs.wikipedia.org/wiki/Soubor:Josef_Suk%281%29.jpg </a:t>
            </a:r>
            <a:endParaRPr lang="cs-CZ" sz="1500" dirty="0" smtClean="0"/>
          </a:p>
          <a:p>
            <a:r>
              <a:rPr lang="cs-CZ" sz="1600" dirty="0" smtClean="0"/>
              <a:t>WODZIŃSKA, Maria.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14. 7. 2010, 08:26 [cit. 2013-12-20]. Dostupné z: http://cs.wikipedia.org/wiki/Soubor:Chopin,_by_Wodzinska.JPG </a:t>
            </a:r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4. 10. 2008, 18:36 </a:t>
            </a:r>
            <a:r>
              <a:rPr lang="en-US" sz="1600" dirty="0" smtClean="0"/>
              <a:t>- [cit. 2013-12-20].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http://cs.wikipedia.org/wiki/Soubor:Dvorak1.jpg </a:t>
            </a:r>
            <a:endParaRPr lang="cs-CZ" sz="1600" dirty="0" smtClean="0"/>
          </a:p>
          <a:p>
            <a:r>
              <a:rPr lang="cs-CZ" sz="1600" dirty="0" smtClean="0"/>
              <a:t>KRAFFT, Barbara.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14. 9. 2012, 16:50 - [cit. 2013-12-20]. Dostupné z: http://cs.wikipedia.org/wiki/Soubor:Wolfgang-amadeus-mozart_1.jpg </a:t>
            </a:r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1. 11. 2009, 12:26 </a:t>
            </a:r>
            <a:r>
              <a:rPr lang="en-US" sz="1600" dirty="0" smtClean="0"/>
              <a:t>- [cit. 2013-12-20].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http://cs.wikipedia.org/wiki/Soubor:Bedrich_Smetana.jpg </a:t>
            </a:r>
            <a:endParaRPr lang="cs-CZ" sz="1600" dirty="0" smtClean="0"/>
          </a:p>
          <a:p>
            <a:r>
              <a:rPr lang="cs-CZ" sz="1600" dirty="0" smtClean="0"/>
              <a:t>MAŇAS, Michal.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25. 4. 2006, 15:58 - [cit. 2013-12-20]. Dostupné z: http://cs.wikipedia.org/wiki/Soubor:Leos_Janacek_relief.jpg </a:t>
            </a:r>
          </a:p>
          <a:p>
            <a:r>
              <a:rPr lang="cs-CZ" sz="1600" dirty="0" smtClean="0"/>
              <a:t>ČERNUŠÁK, </a:t>
            </a:r>
            <a:r>
              <a:rPr lang="cs-CZ" sz="1600" dirty="0" err="1" smtClean="0"/>
              <a:t>Gracián</a:t>
            </a:r>
            <a:r>
              <a:rPr lang="cs-CZ" sz="1600" dirty="0" smtClean="0"/>
              <a:t>. </a:t>
            </a:r>
            <a:r>
              <a:rPr lang="cs-CZ" sz="1600" i="1" dirty="0" smtClean="0"/>
              <a:t>Heslo Josef Suk. In: Československý hudební slovník osob a institucí II. díl M – Ž. </a:t>
            </a:r>
            <a:r>
              <a:rPr lang="cs-CZ" sz="1600" dirty="0" smtClean="0"/>
              <a:t>Praha: Státní hudební vydavatelství. 1965. str. 640 – 645.</a:t>
            </a:r>
          </a:p>
          <a:p>
            <a:r>
              <a:rPr lang="cs-CZ" sz="1600" dirty="0" smtClean="0"/>
              <a:t>CMÍRAL, Adolf. </a:t>
            </a:r>
            <a:r>
              <a:rPr lang="cs-CZ" sz="1600" i="1" dirty="0" smtClean="0"/>
              <a:t>Heslo Josef Suk. In: Základní pojmy hudební. </a:t>
            </a:r>
            <a:r>
              <a:rPr lang="cs-CZ" sz="1600" dirty="0" smtClean="0"/>
              <a:t>Praha: Statní nakladatelství krásné literatury, hudby a umění. 1957. str. 283 – 284.</a:t>
            </a:r>
            <a:r>
              <a:rPr lang="cs-CZ" sz="1600" i="1" dirty="0" smtClean="0"/>
              <a:t> </a:t>
            </a:r>
            <a:endParaRPr lang="cs-CZ" sz="15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802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Josef Suk</vt:lpstr>
      <vt:lpstr>Anotace</vt:lpstr>
      <vt:lpstr>Josef Suk – životní pouť</vt:lpstr>
      <vt:lpstr>Dílo Josefa Suka</vt:lpstr>
      <vt:lpstr>Výběr Sukových klavírních děl</vt:lpstr>
      <vt:lpstr>Vybraná díla pro komorní orchestr</vt:lpstr>
      <vt:lpstr>Vybraná díla pro orchestr</vt:lpstr>
      <vt:lpstr>Vybraná díla k činoherním hrám</vt:lpstr>
      <vt:lpstr>Obrázkový kvíz: Kteří autoři patří do 20. století?? </vt:lpstr>
      <vt:lpstr>Odpovědi na kvíz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11</cp:revision>
  <dcterms:created xsi:type="dcterms:W3CDTF">2013-12-18T16:54:43Z</dcterms:created>
  <dcterms:modified xsi:type="dcterms:W3CDTF">2013-12-21T19:12:16Z</dcterms:modified>
</cp:coreProperties>
</file>