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59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9B812-CED4-4EA0-87FC-C3E35B27AB4C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CFB02-6351-446B-AD9A-D4CD3017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9B812-CED4-4EA0-87FC-C3E35B27AB4C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CFB02-6351-446B-AD9A-D4CD3017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9B812-CED4-4EA0-87FC-C3E35B27AB4C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CFB02-6351-446B-AD9A-D4CD3017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9B812-CED4-4EA0-87FC-C3E35B27AB4C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CFB02-6351-446B-AD9A-D4CD3017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9B812-CED4-4EA0-87FC-C3E35B27AB4C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CFB02-6351-446B-AD9A-D4CD3017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9B812-CED4-4EA0-87FC-C3E35B27AB4C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CFB02-6351-446B-AD9A-D4CD3017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9B812-CED4-4EA0-87FC-C3E35B27AB4C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CFB02-6351-446B-AD9A-D4CD3017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9B812-CED4-4EA0-87FC-C3E35B27AB4C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CFB02-6351-446B-AD9A-D4CD3017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9B812-CED4-4EA0-87FC-C3E35B27AB4C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CFB02-6351-446B-AD9A-D4CD3017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9B812-CED4-4EA0-87FC-C3E35B27AB4C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CFB02-6351-446B-AD9A-D4CD3017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9B812-CED4-4EA0-87FC-C3E35B27AB4C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CFB02-6351-446B-AD9A-D4CD3017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D9B812-CED4-4EA0-87FC-C3E35B27AB4C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DCFB02-6351-446B-AD9A-D4CD3017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97879029"/>
              </p:ext>
            </p:extLst>
          </p:nvPr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VY_32_INOVACE_60_Leoš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Janáček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Leoš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Janáček – život a dílo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Představitelé českého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88024" y="3886200"/>
            <a:ext cx="2984376" cy="1752600"/>
          </a:xfrm>
        </p:spPr>
        <p:txBody>
          <a:bodyPr/>
          <a:lstStyle/>
          <a:p>
            <a:r>
              <a:rPr lang="cs-CZ" dirty="0" smtClean="0"/>
              <a:t>Český skladatel 20. století </a:t>
            </a:r>
          </a:p>
          <a:p>
            <a:r>
              <a:rPr lang="cs-CZ" dirty="0" smtClean="0"/>
              <a:t>LEOŠ JANÁČEK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2" descr="Soubor:Leos Janacek relie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284984"/>
            <a:ext cx="3672408" cy="32572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zaměřena na skladatele české hudby v první polovině 20. století.</a:t>
            </a:r>
          </a:p>
          <a:p>
            <a:r>
              <a:rPr lang="cs-CZ" dirty="0" smtClean="0"/>
              <a:t>Prezentace je určena žákům 4. – 5. tříd.</a:t>
            </a:r>
          </a:p>
          <a:p>
            <a:r>
              <a:rPr lang="cs-CZ" dirty="0" smtClean="0"/>
              <a:t>Prezentace je obohacena o tajenku spojenou s jedním z autorů, na kterého je prezentace zaměřena.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512" y="1196757"/>
          <a:ext cx="8784975" cy="5472602"/>
        </p:xfrm>
        <a:graphic>
          <a:graphicData uri="http://schemas.openxmlformats.org/drawingml/2006/table">
            <a:tbl>
              <a:tblPr/>
              <a:tblGrid>
                <a:gridCol w="486029"/>
                <a:gridCol w="486029"/>
                <a:gridCol w="486029"/>
                <a:gridCol w="486029"/>
                <a:gridCol w="486029"/>
                <a:gridCol w="486029"/>
                <a:gridCol w="486029"/>
                <a:gridCol w="486029"/>
                <a:gridCol w="522482"/>
                <a:gridCol w="486029"/>
                <a:gridCol w="486029"/>
                <a:gridCol w="486029"/>
                <a:gridCol w="486029"/>
                <a:gridCol w="486029"/>
                <a:gridCol w="486029"/>
                <a:gridCol w="486029"/>
                <a:gridCol w="486029"/>
                <a:gridCol w="486029"/>
              </a:tblGrid>
              <a:tr h="401133"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680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680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680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3.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113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4.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01133"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680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5.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680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6.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680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7.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680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8.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680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9.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680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10.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113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11.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6807"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tajence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1. Opera Antonína Dvořáka</a:t>
            </a:r>
          </a:p>
          <a:p>
            <a:r>
              <a:rPr lang="cs-CZ" dirty="0" smtClean="0"/>
              <a:t>2. Dvořákova opera ……….. A Káča</a:t>
            </a:r>
          </a:p>
          <a:p>
            <a:r>
              <a:rPr lang="cs-CZ" dirty="0" smtClean="0"/>
              <a:t>3. Jaký název má Dvořákova 9. symfonie?</a:t>
            </a:r>
          </a:p>
          <a:p>
            <a:r>
              <a:rPr lang="cs-CZ" dirty="0" smtClean="0"/>
              <a:t>4. Kde je pohřbený Antonín Dvořák</a:t>
            </a:r>
          </a:p>
          <a:p>
            <a:r>
              <a:rPr lang="cs-CZ" dirty="0" smtClean="0"/>
              <a:t>5. Opera Antonína Dvořáka</a:t>
            </a:r>
          </a:p>
          <a:p>
            <a:r>
              <a:rPr lang="cs-CZ" dirty="0" smtClean="0"/>
              <a:t>6. Ve kterém městě Dvořák zemřel?</a:t>
            </a:r>
          </a:p>
          <a:p>
            <a:r>
              <a:rPr lang="cs-CZ" dirty="0" smtClean="0"/>
              <a:t>7. Jak se jmenoval Dvořákův učitel hudby?</a:t>
            </a:r>
          </a:p>
          <a:p>
            <a:r>
              <a:rPr lang="cs-CZ" dirty="0" smtClean="0"/>
              <a:t>8. Příjmení hudebního skladatele narozeného v roce 1841</a:t>
            </a:r>
          </a:p>
          <a:p>
            <a:r>
              <a:rPr lang="cs-CZ" dirty="0" smtClean="0"/>
              <a:t>9. Jméno ženské postavy ve Dvořákově opeře</a:t>
            </a:r>
          </a:p>
          <a:p>
            <a:r>
              <a:rPr lang="cs-CZ" dirty="0" smtClean="0"/>
              <a:t>10. Město, ve kterém se Dvořák narodil</a:t>
            </a:r>
          </a:p>
          <a:p>
            <a:r>
              <a:rPr lang="cs-CZ" dirty="0" smtClean="0"/>
              <a:t>11. Název Dvořákovy symfonické básně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Leoš Janáček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* 3. 7. 1854 Hukvaldy</a:t>
            </a:r>
          </a:p>
          <a:p>
            <a:r>
              <a:rPr lang="cs-CZ" dirty="0" smtClean="0"/>
              <a:t>+ 12. 8. 1928 Ostrava</a:t>
            </a:r>
          </a:p>
          <a:p>
            <a:r>
              <a:rPr lang="cs-CZ" dirty="0" smtClean="0"/>
              <a:t>Pocházel z velké rodiny, měl 10 sourozenců.</a:t>
            </a:r>
          </a:p>
          <a:p>
            <a:r>
              <a:rPr lang="cs-CZ" dirty="0" smtClean="0"/>
              <a:t>Zpíval na kůru </a:t>
            </a:r>
            <a:r>
              <a:rPr lang="cs-CZ" dirty="0" err="1" smtClean="0"/>
              <a:t>Hukvaldského</a:t>
            </a:r>
            <a:r>
              <a:rPr lang="cs-CZ" dirty="0" smtClean="0"/>
              <a:t> kostelíka a učil se hrát na housle, klavír a další hudební nástroje.</a:t>
            </a:r>
          </a:p>
          <a:p>
            <a:r>
              <a:rPr lang="cs-CZ" dirty="0" smtClean="0"/>
              <a:t>Po reálné škole odchází na pražskou varhanickou školu, kde se plně věnuje hudbě. </a:t>
            </a:r>
          </a:p>
          <a:p>
            <a:r>
              <a:rPr lang="cs-CZ" dirty="0" smtClean="0"/>
              <a:t>Zvláštní zálibu měl ve sbírání lidové poezie, kterou zhudebňoval.</a:t>
            </a:r>
          </a:p>
          <a:p>
            <a:r>
              <a:rPr lang="cs-CZ" dirty="0" smtClean="0"/>
              <a:t>Všímá si spádu mluvené řeči a zapisoval ji do not (tzv. nápěvky).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Leoše Janáčka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Opery – Šárka, Její pastorkyňa, Výlety pana Broučka, Káťa </a:t>
            </a:r>
            <a:r>
              <a:rPr lang="cs-CZ" dirty="0" err="1" smtClean="0"/>
              <a:t>Kabanová</a:t>
            </a:r>
            <a:r>
              <a:rPr lang="cs-CZ" dirty="0" smtClean="0"/>
              <a:t>, Liška Bystrouška, Věc </a:t>
            </a:r>
            <a:r>
              <a:rPr lang="cs-CZ" dirty="0" err="1" smtClean="0"/>
              <a:t>Makropulos</a:t>
            </a:r>
            <a:r>
              <a:rPr lang="cs-CZ" dirty="0" smtClean="0"/>
              <a:t>, Z mrtvého domu</a:t>
            </a:r>
          </a:p>
          <a:p>
            <a:r>
              <a:rPr lang="cs-CZ" dirty="0" smtClean="0"/>
              <a:t>Sbory – Maryčka </a:t>
            </a:r>
            <a:r>
              <a:rPr lang="cs-CZ" dirty="0" err="1" smtClean="0"/>
              <a:t>Magdonová</a:t>
            </a:r>
            <a:r>
              <a:rPr lang="cs-CZ" dirty="0" smtClean="0"/>
              <a:t>, Kantor </a:t>
            </a:r>
            <a:r>
              <a:rPr lang="cs-CZ" dirty="0" err="1" smtClean="0"/>
              <a:t>Halfar</a:t>
            </a:r>
            <a:r>
              <a:rPr lang="cs-CZ" dirty="0" smtClean="0"/>
              <a:t>, 70.000, Zápisník zmizelého, Vlčí stopa, Kašpar </a:t>
            </a:r>
            <a:r>
              <a:rPr lang="cs-CZ" dirty="0" err="1" smtClean="0"/>
              <a:t>Rucký</a:t>
            </a:r>
            <a:endParaRPr lang="cs-CZ" dirty="0" smtClean="0"/>
          </a:p>
          <a:p>
            <a:r>
              <a:rPr lang="cs-CZ" dirty="0" smtClean="0"/>
              <a:t>Větší vokální díla –Říkadla, </a:t>
            </a:r>
            <a:r>
              <a:rPr lang="cs-CZ" dirty="0" err="1" smtClean="0"/>
              <a:t>Glagolská</a:t>
            </a:r>
            <a:r>
              <a:rPr lang="cs-CZ" dirty="0" smtClean="0"/>
              <a:t> mše, </a:t>
            </a:r>
            <a:r>
              <a:rPr lang="cs-CZ" dirty="0" err="1" smtClean="0"/>
              <a:t>Amarus</a:t>
            </a:r>
            <a:endParaRPr lang="cs-CZ" dirty="0" smtClean="0"/>
          </a:p>
          <a:p>
            <a:r>
              <a:rPr lang="cs-CZ" dirty="0" smtClean="0"/>
              <a:t>Symfonické básně – Taras </a:t>
            </a:r>
            <a:r>
              <a:rPr lang="cs-CZ" dirty="0" err="1" smtClean="0"/>
              <a:t>Bulba</a:t>
            </a:r>
            <a:r>
              <a:rPr lang="cs-CZ" dirty="0" smtClean="0"/>
              <a:t>, </a:t>
            </a:r>
            <a:r>
              <a:rPr lang="cs-CZ" dirty="0" err="1" smtClean="0"/>
              <a:t>Šumařovo</a:t>
            </a:r>
            <a:r>
              <a:rPr lang="cs-CZ" dirty="0" smtClean="0"/>
              <a:t> dítě, Lašské tance</a:t>
            </a:r>
          </a:p>
          <a:p>
            <a:r>
              <a:rPr lang="cs-CZ" dirty="0" smtClean="0"/>
              <a:t>Klavírní skladby – Po zarostlém chodníčku, V mlhách</a:t>
            </a:r>
          </a:p>
          <a:p>
            <a:r>
              <a:rPr lang="cs-CZ" dirty="0" smtClean="0"/>
              <a:t>Lidové písně – Moravská lidová poesie, </a:t>
            </a:r>
            <a:r>
              <a:rPr lang="cs-CZ" dirty="0" err="1" smtClean="0"/>
              <a:t>Ukvaldská</a:t>
            </a:r>
            <a:r>
              <a:rPr lang="cs-CZ" dirty="0" smtClean="0"/>
              <a:t> poesie, Slezské písní, Lidová nokturna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512" y="188645"/>
          <a:ext cx="8784975" cy="6480714"/>
        </p:xfrm>
        <a:graphic>
          <a:graphicData uri="http://schemas.openxmlformats.org/drawingml/2006/table">
            <a:tbl>
              <a:tblPr/>
              <a:tblGrid>
                <a:gridCol w="486029"/>
                <a:gridCol w="486029"/>
                <a:gridCol w="486029"/>
                <a:gridCol w="486029"/>
                <a:gridCol w="486029"/>
                <a:gridCol w="486029"/>
                <a:gridCol w="486029"/>
                <a:gridCol w="486029"/>
                <a:gridCol w="522482"/>
                <a:gridCol w="486029"/>
                <a:gridCol w="486029"/>
                <a:gridCol w="486029"/>
                <a:gridCol w="486029"/>
                <a:gridCol w="486029"/>
                <a:gridCol w="486029"/>
                <a:gridCol w="486029"/>
                <a:gridCol w="486029"/>
                <a:gridCol w="486029"/>
              </a:tblGrid>
              <a:tr h="475026"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806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R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U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S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L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K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806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Č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E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R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T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806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3.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N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V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S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V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Ě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T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S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K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Á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02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4.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V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Y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Š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E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H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R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D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75026"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806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5.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J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K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B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Í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N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806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6.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P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R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H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806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7.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L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I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E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H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M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N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N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806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8.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D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V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Ř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Á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K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806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9.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K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Á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Č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806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10.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N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E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L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H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Z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E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V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E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S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502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11.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V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D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N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Í</a:t>
                      </a:r>
                    </a:p>
                  </a:txBody>
                  <a:tcPr marL="8435" marR="8435" marT="843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K</a:t>
                      </a: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8061"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8435" marR="8435" marT="843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500" dirty="0" smtClean="0"/>
              <a:t>MAŇAS, Michal. </a:t>
            </a:r>
            <a:r>
              <a:rPr lang="cs-CZ" sz="1500" i="1" dirty="0" err="1" smtClean="0"/>
              <a:t>Wikipedia</a:t>
            </a:r>
            <a:r>
              <a:rPr lang="cs-CZ" sz="1500" i="1" dirty="0" smtClean="0"/>
              <a:t>: </a:t>
            </a:r>
            <a:r>
              <a:rPr lang="cs-CZ" sz="1500" i="1" dirty="0" err="1" smtClean="0"/>
              <a:t>the</a:t>
            </a:r>
            <a:r>
              <a:rPr lang="cs-CZ" sz="1500" i="1" dirty="0" smtClean="0"/>
              <a:t> free </a:t>
            </a:r>
            <a:r>
              <a:rPr lang="cs-CZ" sz="1500" i="1" dirty="0" err="1" smtClean="0"/>
              <a:t>encyclopedia</a:t>
            </a:r>
            <a:r>
              <a:rPr lang="cs-CZ" sz="1500" dirty="0" smtClean="0"/>
              <a:t> [online]. San </a:t>
            </a:r>
            <a:r>
              <a:rPr lang="cs-CZ" sz="1500" dirty="0" err="1" smtClean="0"/>
              <a:t>Francisco</a:t>
            </a:r>
            <a:r>
              <a:rPr lang="cs-CZ" sz="1500" dirty="0" smtClean="0"/>
              <a:t> (CA): </a:t>
            </a:r>
            <a:r>
              <a:rPr lang="cs-CZ" sz="1500" dirty="0" err="1" smtClean="0"/>
              <a:t>Wikimedia</a:t>
            </a:r>
            <a:r>
              <a:rPr lang="cs-CZ" sz="1500" dirty="0" smtClean="0"/>
              <a:t> </a:t>
            </a:r>
            <a:r>
              <a:rPr lang="cs-CZ" sz="1500" dirty="0" err="1" smtClean="0"/>
              <a:t>Foundation</a:t>
            </a:r>
            <a:r>
              <a:rPr lang="cs-CZ" sz="1500" dirty="0" smtClean="0"/>
              <a:t>, 25. 4. 2006, 15:58 [cit. 2013-12-18]. Dostupné z: http://cs.wikipedia.org/wiki/Soubor:Leos_Janacek_relief.jpg </a:t>
            </a:r>
          </a:p>
          <a:p>
            <a:r>
              <a:rPr lang="cs-CZ" sz="1600" dirty="0" smtClean="0"/>
              <a:t>CMÍRAL, Adolf. </a:t>
            </a:r>
            <a:r>
              <a:rPr lang="cs-CZ" sz="1600" i="1" dirty="0" smtClean="0"/>
              <a:t>Heslo: Leoš Janáček. In: Základní pojmy hudební. </a:t>
            </a:r>
            <a:r>
              <a:rPr lang="cs-CZ" sz="1600" dirty="0" smtClean="0"/>
              <a:t>Praha: Státní nakladatelství krásné literatury, hudby a umění. 1957. str. 277 - 279.</a:t>
            </a:r>
          </a:p>
          <a:p>
            <a:r>
              <a:rPr lang="cs-CZ" sz="1600" dirty="0" smtClean="0"/>
              <a:t>ČERNUŠÁK, </a:t>
            </a:r>
            <a:r>
              <a:rPr lang="cs-CZ" sz="1600" dirty="0" err="1" smtClean="0"/>
              <a:t>Gracián</a:t>
            </a:r>
            <a:r>
              <a:rPr lang="cs-CZ" sz="1600" dirty="0" smtClean="0"/>
              <a:t>. </a:t>
            </a:r>
            <a:r>
              <a:rPr lang="cs-CZ" sz="1600" i="1" dirty="0" smtClean="0"/>
              <a:t>Heslo: Leoš Janáček. In: Československý hudební slovník osob a institucí A – L. </a:t>
            </a:r>
            <a:r>
              <a:rPr lang="cs-CZ" sz="1600" dirty="0" smtClean="0"/>
              <a:t>Praha: Státní hudební vydavatelství. 1963. str. 557 – 566.</a:t>
            </a:r>
          </a:p>
          <a:p>
            <a:r>
              <a:rPr lang="cs-CZ" sz="1600" dirty="0" smtClean="0"/>
              <a:t>Tajenka – viz autor práce</a:t>
            </a:r>
          </a:p>
          <a:p>
            <a:endParaRPr lang="cs-CZ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583</Words>
  <Application>Microsoft Office PowerPoint</Application>
  <PresentationFormat>Předvádění na obrazovce (4:3)</PresentationFormat>
  <Paragraphs>226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Představitelé českého 20. století</vt:lpstr>
      <vt:lpstr>Anotace</vt:lpstr>
      <vt:lpstr>Tajenka</vt:lpstr>
      <vt:lpstr>Otázky k tajence</vt:lpstr>
      <vt:lpstr>Leoš Janáček</vt:lpstr>
      <vt:lpstr>Dílo Leoše Janáčka</vt:lpstr>
      <vt:lpstr>Snímek 8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20</cp:revision>
  <dcterms:created xsi:type="dcterms:W3CDTF">2013-11-09T16:42:11Z</dcterms:created>
  <dcterms:modified xsi:type="dcterms:W3CDTF">2013-12-21T19:12:42Z</dcterms:modified>
</cp:coreProperties>
</file>