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4" r:id="rId8"/>
    <p:sldId id="261" r:id="rId9"/>
    <p:sldId id="265" r:id="rId10"/>
    <p:sldId id="263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BE25F4A-5E1B-4706-BFA2-4F27D8F80A20}" type="datetimeFigureOut">
              <a:rPr lang="cs-CZ" smtClean="0"/>
              <a:t>22.12.2013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6151BAB-6EED-47B0-9A4F-6A366CF0EA99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Jan_Vil%C3%ADmek_-_Karel_Havl%C3%AD%C4%8Dek_Borovsk%C3%BD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2/2b/Pametni_deska_Karla_Havlicka_Borovskeho_v_rodne_obci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Brixen-Havl%C3%AD%C4%8Dek's_house3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metni_deska_Karla_Havlicka_Borovskeho_v_rodne_obci.jpg" TargetMode="External"/><Relationship Id="rId2" Type="http://schemas.openxmlformats.org/officeDocument/2006/relationships/hyperlink" Target="http://cs.wikipedia.org/wiki/Soubor:Jan_Vil%C3%ADmek_-_Karel_Havl%C3%AD%C4%8Dek_Borovsk%C3%BD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52736"/>
            <a:ext cx="4826649" cy="10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892247"/>
              </p:ext>
            </p:extLst>
          </p:nvPr>
        </p:nvGraphicFramePr>
        <p:xfrm>
          <a:off x="1619672" y="3212976"/>
          <a:ext cx="6984776" cy="28089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5"/>
                <a:gridCol w="5290241"/>
              </a:tblGrid>
              <a:tr h="552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Název školy</a:t>
                      </a:r>
                      <a:r>
                        <a:rPr lang="en-US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6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6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Autor: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Mgr. Petra Pláničková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Název</a:t>
                      </a:r>
                      <a:r>
                        <a:rPr lang="en-US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VY_32_INOVACE_1147_KAREL</a:t>
                      </a:r>
                      <a:r>
                        <a:rPr lang="cs-CZ" sz="16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 HAVLÍČEK BOROVSKÝ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Téma</a:t>
                      </a:r>
                      <a:r>
                        <a:rPr lang="en-US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ŽIVOT A DÍLO, EPIGRAMY, SATIRA, UKÁZKY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Číslo projektu</a:t>
                      </a:r>
                      <a:r>
                        <a:rPr lang="en-US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CZ.1.07/1.4.00/21.</a:t>
                      </a:r>
                      <a:r>
                        <a:rPr lang="cs-CZ" sz="16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 2975</a:t>
                      </a:r>
                      <a:endParaRPr lang="cs-CZ" sz="16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322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</a:rPr>
              <a:t>ANOTACE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výkladová v hodinách českého jazyka – čtení.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áci se seznámí s tímto revolučním spisovatelem, s jeho dílem (epigramy) a se satirou.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Seznámí se s </a:t>
            </a:r>
            <a:r>
              <a:rPr lang="cs-CZ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několika jeho ukázkami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jejich smysl si společně popíšeme a vysvětlíme.</a:t>
            </a:r>
          </a:p>
          <a:p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836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320"/>
            <a:ext cx="7530040" cy="6035000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solidFill>
                  <a:srgbClr val="FF5050"/>
                </a:solidFill>
              </a:rPr>
              <a:t>KAREL HAVLÍČEK BOROVSKÝ</a:t>
            </a:r>
            <a:endParaRPr lang="cs-CZ" sz="9600" b="1" dirty="0">
              <a:solidFill>
                <a:srgbClr val="FF5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24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764704"/>
            <a:ext cx="7498080" cy="562771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básník, novinář a politik.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pseudonym Havel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Vlastním jménem Karel Havlíček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Borovský je odvozené od jeho rodiště – Borová.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akladatel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žurnalistiky, satiry a literární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kritiky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k druhé generaci národních buditelů.</a:t>
            </a:r>
          </a:p>
          <a:p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246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an Vilímek - Karel Havlíček Borovský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96698"/>
            <a:ext cx="4680520" cy="582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2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692696"/>
            <a:ext cx="7498080" cy="5555704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Havlíček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vystupoval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velmi ostře proti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vládě.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 1848 po potlačení revoluce byl poprvé zatčen a několik dnů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vězněn.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však zvolen poslancem do říšského sněmu a národního výboru. </a:t>
            </a:r>
            <a:endParaRPr lang="cs-CZ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Získal tím imunitu a správcové Prahy ho museli pustit.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Více působil jako novinář, než jako poslanec.</a:t>
            </a:r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642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ametni deska Karla Havlicka Borovskeho v rodne obci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749" y="1152524"/>
            <a:ext cx="60198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67744" y="116632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Pamětní deska na rodném domě v Borové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131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48369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noviny do nichž psal byly zakázány.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Havlíček nadále kritizoval vládu. 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Prahy byl vyhoštěn.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Usadil se i s rodinou v Kutné Hoře.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Později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ve vyhnanství v Brixenu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(3 a půl roku)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pod stálým policejním dozorem.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Zemřel v nedožitých 35 letech.</a:t>
            </a:r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500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2/2f/Brixen-Havl%C3%AD%C4%8Dek%27s_house3.JPG/220px-Brixen-Havl%C3%AD%C4%8Dek%27s_house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5743903" cy="430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51720" y="476672"/>
            <a:ext cx="59599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Dům v Brixenu, ve kterém bydlel.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734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3856472" cy="1642194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FF5050"/>
                </a:solidFill>
              </a:rPr>
              <a:t>EPIGRAMY</a:t>
            </a:r>
            <a:endParaRPr lang="cs-CZ" sz="4800" b="1" dirty="0">
              <a:solidFill>
                <a:srgbClr val="FF5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2276872"/>
            <a:ext cx="7498080" cy="4259560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Krátké veršované skladby</a:t>
            </a:r>
          </a:p>
          <a:p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Většinou se jedná o kritiku, parodii, či satiru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sám o nich napsal: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„Epigramy 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malinké nádoby, do kterých vztek svůj nalévám, aby mi srdce nežral“.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9371">
            <a:off x="6372200" y="188640"/>
            <a:ext cx="2261383" cy="2261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12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498080" cy="1354162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FF5050"/>
                </a:solidFill>
              </a:rPr>
              <a:t>UKÁZKY</a:t>
            </a:r>
            <a:endParaRPr lang="cs-CZ" sz="5400" b="1" dirty="0">
              <a:solidFill>
                <a:srgbClr val="FF5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12776"/>
            <a:ext cx="7746064" cy="5184576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Jehly</a:t>
            </a: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špičky, sochory a kůly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stesal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skoval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zostřil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sebral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kvůli vojně s hloupostí a zlobou místo </a:t>
            </a:r>
            <a:r>
              <a:rPr lang="cs-CZ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šavel</a:t>
            </a: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Borovský Havel</a:t>
            </a:r>
            <a:br>
              <a:rPr lang="cs-CZ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807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/>
          <a:lstStyle/>
          <a:p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Nechoď, Vašku, s pány na led,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mnohý příklad známe,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 pán sklouzne a sedlák si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něj nohu zláme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82296" indent="0">
              <a:buNone/>
            </a:pPr>
            <a:endParaRPr lang="cs-CZ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459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088307"/>
            <a:ext cx="7498080" cy="4680520"/>
          </a:xfrm>
        </p:spPr>
        <p:txBody>
          <a:bodyPr>
            <a:normAutofit/>
          </a:bodyPr>
          <a:lstStyle/>
          <a:p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Odkud vzalo - zkouším žáky -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Rakous počátek?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raků, neb oni taky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chodí pořád nazpátek.</a:t>
            </a:r>
            <a:br>
              <a:rPr lang="cs-CZ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5864">
            <a:off x="3798140" y="299714"/>
            <a:ext cx="1790700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91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5050"/>
                </a:solidFill>
              </a:rPr>
              <a:t>POUŽITÉ ZDROJE</a:t>
            </a:r>
            <a:endParaRPr lang="cs-CZ" b="1" dirty="0">
              <a:solidFill>
                <a:srgbClr val="FF5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Soubor:Jan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Vilímek - Karel Havlíček Borovský.jpg. In: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Wikipedia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 free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encyclopedia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[online]. San Francisco (CA):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Wikimedia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Foundation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, 14. 1. 2009, 15:05 [cit. 2013-02-19]. Dostupné z: 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http://cs.wikipedia.org/wiki/Soubor:Jan_Vil%C3%ADmek_-_</a:t>
            </a:r>
            <a:r>
              <a:rPr lang="cs-CZ" sz="1100" b="1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Karel_Havl%C3%AD%C4%8Dek_Borovsk%C3%BD.jpg</a:t>
            </a:r>
            <a:endParaRPr lang="cs-CZ" sz="11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Soubor:Pametni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deska Karla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Havlicka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Borovskeho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v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rodne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obci.jpg. In: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Wikipedia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 free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encyclopedia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[online]. San Francisco (CA):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Wikimedia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Foundation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, 11. 8. 2008, 15:06 [cit. 2013-02-19]. Dostupné z: 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http://</a:t>
            </a:r>
            <a:r>
              <a:rPr lang="cs-CZ" sz="1100" b="1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cs.wikipedia.org/wiki/Soubor:Pametni_deska_Karla_Havlicka_Borovskeho_v_rodne_obci.jpg</a:t>
            </a:r>
            <a:endParaRPr lang="cs-CZ" sz="11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Soubor:Brixen-Havlíček's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house3.JPG. In: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Wikipedia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the</a:t>
            </a:r>
            <a:r>
              <a:rPr lang="cs-CZ" sz="1100" b="1" i="1" dirty="0">
                <a:solidFill>
                  <a:schemeClr val="accent2">
                    <a:lumMod val="50000"/>
                  </a:schemeClr>
                </a:solidFill>
              </a:rPr>
              <a:t> free </a:t>
            </a:r>
            <a:r>
              <a:rPr lang="cs-CZ" sz="1100" b="1" i="1" dirty="0" err="1">
                <a:solidFill>
                  <a:schemeClr val="accent2">
                    <a:lumMod val="50000"/>
                  </a:schemeClr>
                </a:solidFill>
              </a:rPr>
              <a:t>encyclopedia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[online]. San Francisco (CA):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Wikimedia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1100" b="1" dirty="0" err="1">
                <a:solidFill>
                  <a:schemeClr val="accent2">
                    <a:lumMod val="50000"/>
                  </a:schemeClr>
                </a:solidFill>
              </a:rPr>
              <a:t>Foundation</a:t>
            </a:r>
            <a:r>
              <a:rPr lang="cs-CZ" sz="1100" b="1" dirty="0">
                <a:solidFill>
                  <a:schemeClr val="accent2">
                    <a:lumMod val="50000"/>
                  </a:schemeClr>
                </a:solidFill>
              </a:rPr>
              <a:t>, 15. 8. 2007, 21:23 [cit. 2013-02-19]. Dostupné z: http://cs.wikipedia.org/wiki/Soubor:Brixen-Havl%C3%AD%C4%8Dek%27s_house3.JPG</a:t>
            </a:r>
            <a:endParaRPr lang="cs-CZ" sz="1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826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lastní 14">
      <a:dk1>
        <a:srgbClr val="C3986D"/>
      </a:dk1>
      <a:lt1>
        <a:srgbClr val="FFDB82"/>
      </a:lt1>
      <a:dk2>
        <a:srgbClr val="CBA092"/>
      </a:dk2>
      <a:lt2>
        <a:srgbClr val="E1AC76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</TotalTime>
  <Words>427</Words>
  <Application>Microsoft Office PowerPoint</Application>
  <PresentationFormat>Předvádění na obrazovce (4:3)</PresentationFormat>
  <Paragraphs>49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Slunovrat</vt:lpstr>
      <vt:lpstr>Prezentace aplikace PowerPoint</vt:lpstr>
      <vt:lpstr>ANOTACE</vt:lpstr>
      <vt:lpstr>KAREL HAVLÍČEK BOROVSKÝ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EPIGRAMY</vt:lpstr>
      <vt:lpstr>UKÁZKY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8</cp:revision>
  <dcterms:created xsi:type="dcterms:W3CDTF">2013-02-19T19:43:40Z</dcterms:created>
  <dcterms:modified xsi:type="dcterms:W3CDTF">2013-12-22T09:29:16Z</dcterms:modified>
</cp:coreProperties>
</file>