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8" r:id="rId2"/>
    <p:sldId id="257" r:id="rId3"/>
    <p:sldId id="260" r:id="rId4"/>
    <p:sldId id="258" r:id="rId5"/>
    <p:sldId id="259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70" r:id="rId14"/>
    <p:sldId id="269" r:id="rId15"/>
    <p:sldId id="271" r:id="rId16"/>
    <p:sldId id="272" r:id="rId17"/>
    <p:sldId id="273" r:id="rId18"/>
    <p:sldId id="274" r:id="rId19"/>
    <p:sldId id="27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6187E-F220-4432-A018-123395B2811F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7DEBC-FEC4-489E-9B41-E8EBFE93AF7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6187E-F220-4432-A018-123395B2811F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7DEBC-FEC4-489E-9B41-E8EBFE93AF77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6187E-F220-4432-A018-123395B2811F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7DEBC-FEC4-489E-9B41-E8EBFE93AF77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6187E-F220-4432-A018-123395B2811F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7DEBC-FEC4-489E-9B41-E8EBFE93AF77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6187E-F220-4432-A018-123395B2811F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7DEBC-FEC4-489E-9B41-E8EBFE93AF77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6187E-F220-4432-A018-123395B2811F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7DEBC-FEC4-489E-9B41-E8EBFE93AF77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6187E-F220-4432-A018-123395B2811F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7DEBC-FEC4-489E-9B41-E8EBFE93AF77}" type="slidenum">
              <a:rPr lang="cs-CZ" smtClean="0"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6187E-F220-4432-A018-123395B2811F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7DEBC-FEC4-489E-9B41-E8EBFE93AF77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6187E-F220-4432-A018-123395B2811F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7DEBC-FEC4-489E-9B41-E8EBFE93AF77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6187E-F220-4432-A018-123395B2811F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7DEBC-FEC4-489E-9B41-E8EBFE93AF7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F526187E-F220-4432-A018-123395B2811F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7DEBC-FEC4-489E-9B41-E8EBFE93AF77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F526187E-F220-4432-A018-123395B2811F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B407DEBC-FEC4-489E-9B41-E8EBFE93AF7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upload.wikimedia.org/wikipedia/commons/5/5c/Formica.rufa5.-.lindsey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hyperlink" Target="http://upload.wikimedia.org/wikipedia/commons/f/f8/Formica_rufa_a1.jp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upload.wikimedia.org/wikipedia/commons/c/c6/Ixodes.ricinus.searching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upload.wikimedia.org/wikipedia/commons/9/95/Pediculus_humanus_var_capitis_female2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upload.wikimedia.org/wikipedia/commons/2/21/Colorado_potato_beetle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upload.wikimedia.org/wikipedia/commons/1/12/Ips.typographus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upload.wikimedia.org/wikipedia/commons/7/73/Pi%C3%A9ride_du_chou.JP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ilkwormheadsm.jpg" TargetMode="External"/><Relationship Id="rId2" Type="http://schemas.openxmlformats.org/officeDocument/2006/relationships/hyperlink" Target="http://cs.wikipedia.org/wiki/Soubor:Apis_mellifera_carnica_worker_hive_entrance_2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Seidentuch_1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ormica.rufa5.-.lindsey.jpg" TargetMode="External"/><Relationship Id="rId2" Type="http://schemas.openxmlformats.org/officeDocument/2006/relationships/hyperlink" Target="http://cs.wikipedia.org/wiki/Soubor:Formica_rufa_a1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Ixodes.ricinus.searching.jp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ymantria_monacha02.jpg" TargetMode="External"/><Relationship Id="rId2" Type="http://schemas.openxmlformats.org/officeDocument/2006/relationships/hyperlink" Target="http://cs.wikipedia.org/wiki/Soubor:Pediculus_humanus_var_capitis_female2.jpg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i%C3%A9ride_du_chou.JPG" TargetMode="External"/><Relationship Id="rId2" Type="http://schemas.openxmlformats.org/officeDocument/2006/relationships/hyperlink" Target="http://cs.wikipedia.org/wiki/Soubor:Ips.typographus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719572" y="463307"/>
            <a:ext cx="7772400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SŠ, ZŠ A MŠ, KARVINÁ, PŘÍSPĚVKOVÁ ORGANIZACE</a:t>
            </a:r>
            <a:endParaRPr lang="cs-CZ" sz="2800" dirty="0"/>
          </a:p>
        </p:txBody>
      </p:sp>
      <p:sp>
        <p:nvSpPr>
          <p:cNvPr id="3" name="TextovéPole 7"/>
          <p:cNvSpPr txBox="1"/>
          <p:nvPr/>
        </p:nvSpPr>
        <p:spPr>
          <a:xfrm>
            <a:off x="431540" y="1183387"/>
            <a:ext cx="8280920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800" b="1" dirty="0" smtClean="0">
                <a:latin typeface="Calibri" pitchFamily="34" charset="0"/>
              </a:rPr>
              <a:t>Užitečnost a škodlivost hmyzu</a:t>
            </a:r>
            <a:br>
              <a:rPr lang="cs-CZ" sz="4800" b="1" dirty="0" smtClean="0">
                <a:latin typeface="Calibri" pitchFamily="34" charset="0"/>
              </a:rPr>
            </a:br>
            <a:r>
              <a:rPr lang="cs-CZ" sz="8800" b="1" dirty="0" smtClean="0">
                <a:latin typeface="Calibri" pitchFamily="34" charset="0"/>
              </a:rPr>
              <a:t> </a:t>
            </a:r>
            <a:r>
              <a:rPr lang="cs-CZ" sz="3200" dirty="0" smtClean="0">
                <a:latin typeface="Calibri" pitchFamily="34" charset="0"/>
              </a:rPr>
              <a:t>Ověřeno:  7. ročník, VII. C třída</a:t>
            </a:r>
            <a:br>
              <a:rPr lang="cs-CZ" sz="3200" dirty="0" smtClean="0">
                <a:latin typeface="Calibri" pitchFamily="34" charset="0"/>
              </a:rPr>
            </a:br>
            <a:r>
              <a:rPr lang="cs-CZ" sz="3200" dirty="0" smtClean="0">
                <a:latin typeface="Calibri" pitchFamily="34" charset="0"/>
              </a:rPr>
              <a:t>   Cílová skupina: žák základní školy praktické</a:t>
            </a:r>
            <a:br>
              <a:rPr lang="cs-CZ" sz="3200" dirty="0" smtClean="0">
                <a:latin typeface="Calibri" pitchFamily="34" charset="0"/>
              </a:rPr>
            </a:br>
            <a:r>
              <a:rPr lang="cs-CZ" dirty="0" smtClean="0"/>
              <a:t>VY_32_INOVACE_21_Užitečnost a škodlivost </a:t>
            </a:r>
            <a:r>
              <a:rPr lang="cs-CZ" dirty="0" err="1" smtClean="0"/>
              <a:t>hmyzu_Přírodopis_LUKOVSKÁ</a:t>
            </a:r>
            <a:endParaRPr lang="cs-CZ" dirty="0"/>
          </a:p>
          <a:p>
            <a:pPr algn="ctr"/>
            <a:r>
              <a:rPr lang="cs-CZ" sz="3200" dirty="0" smtClean="0">
                <a:latin typeface="Calibri" pitchFamily="34" charset="0"/>
              </a:rPr>
              <a:t/>
            </a:r>
            <a:br>
              <a:rPr lang="cs-CZ" sz="3200" dirty="0" smtClean="0">
                <a:latin typeface="Calibri" pitchFamily="34" charset="0"/>
              </a:rPr>
            </a:br>
            <a:endParaRPr lang="cs-CZ" dirty="0"/>
          </a:p>
        </p:txBody>
      </p:sp>
      <p:sp>
        <p:nvSpPr>
          <p:cNvPr id="4" name="TextovéPole 8"/>
          <p:cNvSpPr txBox="1"/>
          <p:nvPr/>
        </p:nvSpPr>
        <p:spPr>
          <a:xfrm>
            <a:off x="791580" y="5503867"/>
            <a:ext cx="7704856" cy="5040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5" name="TextovéPole 10"/>
          <p:cNvSpPr txBox="1"/>
          <p:nvPr/>
        </p:nvSpPr>
        <p:spPr>
          <a:xfrm>
            <a:off x="1151620" y="5071819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6" name="Obrázek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5827" y="5027423"/>
            <a:ext cx="6412386" cy="1367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869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u="sng" dirty="0" smtClean="0"/>
          </a:p>
          <a:p>
            <a:r>
              <a:rPr lang="cs-CZ" u="sng" dirty="0" smtClean="0"/>
              <a:t>Užitečný hmyz </a:t>
            </a:r>
            <a:r>
              <a:rPr lang="cs-CZ" dirty="0" smtClean="0"/>
              <a:t>je prospěšný pro okolí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u="sng" dirty="0" smtClean="0"/>
              <a:t>Škodlivý hmyz </a:t>
            </a:r>
            <a:r>
              <a:rPr lang="cs-CZ" dirty="0" smtClean="0"/>
              <a:t>je pro své okolí nepříjemný, nebo dokonce nebezpečný</a:t>
            </a:r>
            <a:endParaRPr lang="cs-CZ" u="sng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Užitečnost a škodlivost hmyzu</a:t>
            </a:r>
          </a:p>
        </p:txBody>
      </p:sp>
    </p:spTree>
    <p:extLst>
      <p:ext uri="{BB962C8B-B14F-4D97-AF65-F5344CB8AC3E}">
        <p14:creationId xmlns:p14="http://schemas.microsoft.com/office/powerpoint/2010/main" val="180390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85073" y="2967335"/>
            <a:ext cx="63738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UŽITEČNÝ HMYZ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36746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Nejznámější užitečný hmyz, který díky své schopnosti přenášet pyl, napomáhá rozmnožování rostlin.</a:t>
            </a:r>
          </a:p>
          <a:p>
            <a:pPr marL="0" indent="0">
              <a:buNone/>
            </a:pPr>
            <a:r>
              <a:rPr lang="cs-CZ" sz="2400" dirty="0" smtClean="0"/>
              <a:t>Člověk využívá jejich  produktů především v lékařství, kosmetice a potravinářství:</a:t>
            </a:r>
          </a:p>
          <a:p>
            <a:pPr marL="0" indent="0">
              <a:buNone/>
            </a:pPr>
            <a:r>
              <a:rPr lang="cs-CZ" sz="2800" dirty="0" smtClean="0"/>
              <a:t>  - med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- jed</a:t>
            </a:r>
          </a:p>
          <a:p>
            <a:pPr marL="0" indent="0">
              <a:buNone/>
            </a:pPr>
            <a:r>
              <a:rPr lang="cs-CZ" sz="2800" dirty="0" smtClean="0"/>
              <a:t>  - vosk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- pyl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- mateří kašička</a:t>
            </a:r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VČELA MEDONOSNÁ</a:t>
            </a:r>
            <a:endParaRPr lang="cs-CZ" dirty="0"/>
          </a:p>
        </p:txBody>
      </p:sp>
      <p:pic>
        <p:nvPicPr>
          <p:cNvPr id="1026" name="Picture 2" descr="C:\Users\lukovska\AppData\Local\Microsoft\Windows\Temporary Internet Files\Content.IE5\TKBO3EL9\MP90031687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573016"/>
            <a:ext cx="2620888" cy="1725418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 descr="http://upload.wikimedia.org/wikipedia/commons/f/f5/Apis_mellifera_carnica_worker_hive_entrance_2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243638"/>
            <a:ext cx="3096344" cy="2109591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3416410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Noční motýl, který je využíván v průmyslu.</a:t>
            </a:r>
          </a:p>
          <a:p>
            <a:pPr marL="0" indent="0">
              <a:buNone/>
            </a:pPr>
            <a:r>
              <a:rPr lang="cs-CZ" dirty="0" smtClean="0"/>
              <a:t>Vytváří vlákno, z kterého se vyrábí hedvábí.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BOUREC MORUŠOVÝ</a:t>
            </a:r>
            <a:endParaRPr lang="cs-CZ" dirty="0"/>
          </a:p>
        </p:txBody>
      </p:sp>
      <p:pic>
        <p:nvPicPr>
          <p:cNvPr id="4" name="Obrázek 3" descr="http://upload.wikimedia.org/wikipedia/commons/f/f3/Seidentuch_1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1212" y="2926942"/>
            <a:ext cx="2232248" cy="2820100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</p:pic>
      <p:pic>
        <p:nvPicPr>
          <p:cNvPr id="5" name="Obrázek 4" descr="http://upload.wikimedia.org/wikipedia/commons/7/74/Silkwormheadsm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337" y="2924944"/>
            <a:ext cx="3794934" cy="2791321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</p:pic>
      <p:sp>
        <p:nvSpPr>
          <p:cNvPr id="6" name="Obdélník 5"/>
          <p:cNvSpPr/>
          <p:nvPr/>
        </p:nvSpPr>
        <p:spPr>
          <a:xfrm>
            <a:off x="827584" y="5716265"/>
            <a:ext cx="357444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housenka Bource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469701" y="5747042"/>
            <a:ext cx="285526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šátek z hedvábí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72394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Brouk, který je typický svým červeným zbarvením a sedmi tečkami na krovkách.</a:t>
            </a:r>
          </a:p>
          <a:p>
            <a:pPr marL="0" indent="0">
              <a:buNone/>
            </a:pPr>
            <a:r>
              <a:rPr lang="cs-CZ" dirty="0" smtClean="0"/>
              <a:t>Na jaře samičky snášejí vajíčka na rostliny.</a:t>
            </a:r>
          </a:p>
          <a:p>
            <a:pPr marL="0" indent="0">
              <a:buNone/>
            </a:pPr>
            <a:r>
              <a:rPr lang="cs-CZ" dirty="0" smtClean="0"/>
              <a:t>Z vajíček se líhnou larvy, které požírají mšice.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SLUNÉČKO SEDMITEČNÉ</a:t>
            </a:r>
          </a:p>
        </p:txBody>
      </p:sp>
      <p:pic>
        <p:nvPicPr>
          <p:cNvPr id="2050" name="Picture 2" descr="C:\Users\lukovska\AppData\Local\Microsoft\Windows\Temporary Internet Files\Content.IE5\4D3347LI\MP9004483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005064"/>
            <a:ext cx="2997056" cy="2564904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ukovska\AppData\Local\Microsoft\Windows\Temporary Internet Files\Content.IE5\OXJ8OJHW\MC90043391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435028"/>
            <a:ext cx="1704975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3546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Je prospěšný tím, že čistí les od škůdců.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MRAVENEC LESNÍ</a:t>
            </a:r>
          </a:p>
        </p:txBody>
      </p:sp>
      <p:pic>
        <p:nvPicPr>
          <p:cNvPr id="4" name="Zástupný symbol pro obsah 3" descr="Soubor:Formica.rufa5.-.lindsey.jpg">
            <a:hlinkClick r:id="rId2"/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284984"/>
            <a:ext cx="2880320" cy="2447528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</p:pic>
      <p:pic>
        <p:nvPicPr>
          <p:cNvPr id="5" name="Obrázek 4" descr="Soubor:Formica rufa a1.jpg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429000"/>
            <a:ext cx="3456424" cy="2159318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</p:pic>
      <p:sp>
        <p:nvSpPr>
          <p:cNvPr id="6" name="Obdélník 5"/>
          <p:cNvSpPr/>
          <p:nvPr/>
        </p:nvSpPr>
        <p:spPr>
          <a:xfrm>
            <a:off x="5761176" y="5732512"/>
            <a:ext cx="237417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mraveniště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44389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63748" y="2967335"/>
            <a:ext cx="62165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ŠKODLIVÝ HMYZ</a:t>
            </a:r>
          </a:p>
        </p:txBody>
      </p:sp>
    </p:spTree>
    <p:extLst>
      <p:ext uri="{BB962C8B-B14F-4D97-AF65-F5344CB8AC3E}">
        <p14:creationId xmlns:p14="http://schemas.microsoft.com/office/powerpoint/2010/main" val="1003447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Roztoč, který se živí krví některých živočichů včetně člověka.</a:t>
            </a:r>
          </a:p>
          <a:p>
            <a:pPr marL="0" indent="0">
              <a:buNone/>
            </a:pPr>
            <a:r>
              <a:rPr lang="cs-CZ" dirty="0" smtClean="0"/>
              <a:t>Jsou přenašeči infekcí, které napadenému způsobují velké pr</a:t>
            </a:r>
            <a:r>
              <a:rPr lang="cs-CZ" dirty="0"/>
              <a:t>oblémy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Nejčastěji přenášená choroba je </a:t>
            </a:r>
            <a:r>
              <a:rPr lang="cs-CZ" dirty="0" err="1" smtClean="0"/>
              <a:t>lymeská</a:t>
            </a:r>
            <a:r>
              <a:rPr lang="cs-CZ" dirty="0" smtClean="0"/>
              <a:t> </a:t>
            </a:r>
            <a:r>
              <a:rPr lang="cs-CZ" dirty="0" err="1" smtClean="0"/>
              <a:t>borelioza</a:t>
            </a:r>
            <a:r>
              <a:rPr lang="cs-CZ" dirty="0" smtClean="0"/>
              <a:t> a klíšťová encefalitida.</a:t>
            </a:r>
            <a:endParaRPr lang="cs-CZ" u="sng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KLÍŠTĚ OBECNÉ</a:t>
            </a:r>
            <a:endParaRPr lang="cs-CZ" dirty="0"/>
          </a:p>
        </p:txBody>
      </p:sp>
      <p:pic>
        <p:nvPicPr>
          <p:cNvPr id="4" name="Obrázek 3" descr="Soubor:Ixodes.ricinus.searching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8068" y="4293096"/>
            <a:ext cx="3096344" cy="2376264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2838101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Žije ve vlasech člověka a živí se krví. </a:t>
            </a:r>
          </a:p>
          <a:p>
            <a:pPr marL="0" indent="0">
              <a:buNone/>
            </a:pPr>
            <a:r>
              <a:rPr lang="cs-CZ" dirty="0" smtClean="0"/>
              <a:t>Způsobuje nepříjemné svědění hlavy.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VEŠ DĚTSKÁ</a:t>
            </a:r>
            <a:endParaRPr lang="cs-CZ" dirty="0"/>
          </a:p>
        </p:txBody>
      </p:sp>
      <p:pic>
        <p:nvPicPr>
          <p:cNvPr id="4" name="Obrázek 3" descr="Soubor:Pediculus humanus var capitis female2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924944"/>
            <a:ext cx="2087116" cy="3211190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356542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Noční motýl, který klade vajíčka do kůry stromů.</a:t>
            </a:r>
          </a:p>
          <a:p>
            <a:pPr marL="0" indent="0">
              <a:buNone/>
            </a:pPr>
            <a:r>
              <a:rPr lang="cs-CZ" dirty="0" smtClean="0"/>
              <a:t>Housenka tohoto motýla požírá ve velké míře jehličí smrků a borovic. Může způsobit úhyn celého lesa.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BEKYNĚ MNIŠKA</a:t>
            </a:r>
            <a:endParaRPr lang="cs-CZ" dirty="0"/>
          </a:p>
        </p:txBody>
      </p:sp>
      <p:pic>
        <p:nvPicPr>
          <p:cNvPr id="4" name="Obrázek 3" descr="http://upload.wikimedia.org/wikipedia/commons/3/31/Lymantria_monacha02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284984"/>
            <a:ext cx="3096384" cy="2907595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1357223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Škůdce, který napadá především brambory a rajčata. </a:t>
            </a:r>
          </a:p>
          <a:p>
            <a:pPr marL="0" indent="0">
              <a:buNone/>
            </a:pPr>
            <a:r>
              <a:rPr lang="cs-CZ" dirty="0" smtClean="0"/>
              <a:t>Požírá jejich listy a dokáže zničit celou rostlinu.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MANDELINKA BRAMBOROVÁ</a:t>
            </a:r>
            <a:endParaRPr lang="cs-CZ" dirty="0"/>
          </a:p>
        </p:txBody>
      </p:sp>
      <p:pic>
        <p:nvPicPr>
          <p:cNvPr id="4" name="Obrázek 3" descr="Soubor:Colorado potato beetle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429000"/>
            <a:ext cx="4680560" cy="3021568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1242819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LÝKOŽROUT SMRKOVÝ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Lidově kůrovec, žije v lýku smrku. Pokud nedochází k jeho přemnožení, </a:t>
            </a:r>
            <a:r>
              <a:rPr lang="cs-CZ" dirty="0"/>
              <a:t>s</a:t>
            </a:r>
            <a:r>
              <a:rPr lang="cs-CZ" dirty="0" smtClean="0"/>
              <a:t>trom se dovede přirozeně bránit - na poškozeném místě se vylije pryskyřice, která lýkožrouta přilepí. </a:t>
            </a:r>
            <a:endParaRPr lang="cs-CZ" dirty="0"/>
          </a:p>
        </p:txBody>
      </p:sp>
      <p:pic>
        <p:nvPicPr>
          <p:cNvPr id="6" name="Obrázek 5" descr="Soubor:Ips.typographus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645024"/>
            <a:ext cx="4032488" cy="2780526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921294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BĚLÁSEK ZELNÝ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Bílý větší motýl, který klade vajíčka na rostliny. Jeho housenky požírají a ničí trusem především bílé zelí a květák. </a:t>
            </a:r>
            <a:endParaRPr lang="cs-CZ" dirty="0"/>
          </a:p>
        </p:txBody>
      </p:sp>
      <p:pic>
        <p:nvPicPr>
          <p:cNvPr id="6" name="Obrázek 5" descr="Soubor:Piéride du chou.JPG">
            <a:hlinkClick r:id="rId2"/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717032"/>
            <a:ext cx="3312408" cy="2375341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3950625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83768" y="2876292"/>
            <a:ext cx="4415390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Konec </a:t>
            </a:r>
            <a:r>
              <a:rPr lang="cs-CZ" sz="7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sym typeface="Wingdings" panose="05000000000000000000" pitchFamily="2" charset="2"/>
              </a:rPr>
              <a:t></a:t>
            </a:r>
            <a:endParaRPr lang="cs-CZ" sz="7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05026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400" u="sng" dirty="0" smtClean="0"/>
              <a:t>Včela medonosná:</a:t>
            </a:r>
          </a:p>
          <a:p>
            <a:pPr marL="0" indent="0">
              <a:buNone/>
            </a:pPr>
            <a:r>
              <a:rPr lang="cs-CZ" sz="1400" dirty="0" smtClean="0"/>
              <a:t>MAKRO FREAK, RICHARD BARTZ. 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,  otevřená encyklopedie </a:t>
            </a:r>
            <a:r>
              <a:rPr lang="en-US" sz="1400" dirty="0" smtClean="0"/>
              <a:t>[online], </a:t>
            </a:r>
            <a:r>
              <a:rPr lang="cs-CZ" sz="1400" dirty="0" smtClean="0"/>
              <a:t>4. 6. 2007, 19:05 </a:t>
            </a:r>
            <a:r>
              <a:rPr lang="en-US" sz="1400" dirty="0" smtClean="0"/>
              <a:t>[</a:t>
            </a:r>
            <a:r>
              <a:rPr lang="cs-CZ" sz="1400" dirty="0" smtClean="0"/>
              <a:t>cit. 2013/25/11</a:t>
            </a:r>
            <a:r>
              <a:rPr lang="en-US" sz="1400" dirty="0" smtClean="0"/>
              <a:t>]</a:t>
            </a:r>
            <a:r>
              <a:rPr lang="cs-CZ" sz="1400" dirty="0" smtClean="0"/>
              <a:t>,</a:t>
            </a:r>
          </a:p>
          <a:p>
            <a:pPr marL="0" indent="0">
              <a:buNone/>
            </a:pPr>
            <a:r>
              <a:rPr lang="cs-CZ" sz="1400" dirty="0" err="1" smtClean="0"/>
              <a:t>Soubor:Apis</a:t>
            </a:r>
            <a:r>
              <a:rPr lang="cs-CZ" sz="1400" dirty="0" smtClean="0"/>
              <a:t> </a:t>
            </a:r>
            <a:r>
              <a:rPr lang="cs-CZ" sz="1400" dirty="0" err="1"/>
              <a:t>mellifera</a:t>
            </a:r>
            <a:r>
              <a:rPr lang="cs-CZ" sz="1400" dirty="0"/>
              <a:t> </a:t>
            </a:r>
            <a:r>
              <a:rPr lang="cs-CZ" sz="1400" dirty="0" err="1"/>
              <a:t>carnica</a:t>
            </a:r>
            <a:r>
              <a:rPr lang="cs-CZ" sz="1400" dirty="0"/>
              <a:t> </a:t>
            </a:r>
            <a:r>
              <a:rPr lang="cs-CZ" sz="1400" dirty="0" err="1"/>
              <a:t>worker</a:t>
            </a:r>
            <a:r>
              <a:rPr lang="cs-CZ" sz="1400" dirty="0"/>
              <a:t> </a:t>
            </a:r>
            <a:r>
              <a:rPr lang="cs-CZ" sz="1400" dirty="0" err="1"/>
              <a:t>hive</a:t>
            </a:r>
            <a:r>
              <a:rPr lang="cs-CZ" sz="1400" dirty="0"/>
              <a:t> </a:t>
            </a:r>
            <a:r>
              <a:rPr lang="cs-CZ" sz="1400" dirty="0" err="1"/>
              <a:t>entrance</a:t>
            </a:r>
            <a:r>
              <a:rPr lang="cs-CZ" sz="1400" dirty="0"/>
              <a:t> </a:t>
            </a:r>
            <a:r>
              <a:rPr lang="cs-CZ" sz="1400" dirty="0" smtClean="0"/>
              <a:t>2.jpg</a:t>
            </a:r>
          </a:p>
          <a:p>
            <a:pPr marL="0" indent="0">
              <a:buNone/>
            </a:pPr>
            <a:r>
              <a:rPr lang="cs-CZ" sz="1400" dirty="0" smtClean="0"/>
              <a:t>Dostupné z:</a:t>
            </a:r>
          </a:p>
          <a:p>
            <a:pPr marL="0" indent="0">
              <a:buNone/>
            </a:pP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cs.wikipedia.org/wiki/Soubor:Apis_mellifera_carnica_worker_hive_entrance_2.jpg</a:t>
            </a: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u="sng" dirty="0" smtClean="0"/>
              <a:t>Bourec morušový:</a:t>
            </a:r>
          </a:p>
          <a:p>
            <a:pPr marL="0" indent="0">
              <a:buNone/>
            </a:pPr>
            <a:r>
              <a:rPr lang="cs-CZ" sz="1400" dirty="0" smtClean="0"/>
              <a:t>ELEASSAR. </a:t>
            </a:r>
            <a:r>
              <a:rPr lang="cs-CZ" sz="1400" dirty="0" err="1"/>
              <a:t>Wikipedia</a:t>
            </a:r>
            <a:r>
              <a:rPr lang="cs-CZ" sz="1400" dirty="0"/>
              <a:t>,  otevřená encyklopedie </a:t>
            </a:r>
            <a:r>
              <a:rPr lang="en-US" sz="1400" dirty="0"/>
              <a:t>[online], </a:t>
            </a:r>
            <a:r>
              <a:rPr lang="cs-CZ" sz="1400" dirty="0" smtClean="0"/>
              <a:t>7. 12. 2006, 15:07 </a:t>
            </a:r>
            <a:r>
              <a:rPr lang="en-US" sz="1400" dirty="0"/>
              <a:t>[</a:t>
            </a:r>
            <a:r>
              <a:rPr lang="cs-CZ" sz="1400" dirty="0"/>
              <a:t>cit. 2013/25/11</a:t>
            </a:r>
            <a:r>
              <a:rPr lang="en-US" sz="1400" dirty="0"/>
              <a:t>]</a:t>
            </a:r>
            <a:r>
              <a:rPr lang="cs-CZ" sz="1400" dirty="0" smtClean="0"/>
              <a:t>,</a:t>
            </a:r>
          </a:p>
          <a:p>
            <a:pPr marL="0" indent="0">
              <a:buNone/>
            </a:pPr>
            <a:r>
              <a:rPr lang="cs-CZ" sz="1400" dirty="0" err="1"/>
              <a:t>Soubor:Silkwormheadsm.jpg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Dostupné z:</a:t>
            </a:r>
          </a:p>
          <a:p>
            <a:pPr marL="0" indent="0">
              <a:buNone/>
            </a:pP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cs.wikipedia.org/wiki/Soubor:Silkwormheadsm.jpg</a:t>
            </a:r>
            <a:endParaRPr lang="cs-CZ" sz="14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400" u="sng" dirty="0" smtClean="0"/>
              <a:t>Šátek z hedvábí:</a:t>
            </a:r>
          </a:p>
          <a:p>
            <a:pPr marL="0" indent="0">
              <a:buNone/>
            </a:pPr>
            <a:r>
              <a:rPr lang="cs-CZ" sz="1400" dirty="0" smtClean="0"/>
              <a:t>RYJ. </a:t>
            </a:r>
            <a:r>
              <a:rPr lang="cs-CZ" sz="1400" dirty="0" err="1"/>
              <a:t>Wikipedia</a:t>
            </a:r>
            <a:r>
              <a:rPr lang="cs-CZ" sz="1400" dirty="0"/>
              <a:t>,  otevřená encyklopedie </a:t>
            </a:r>
            <a:r>
              <a:rPr lang="en-US" sz="1400" dirty="0"/>
              <a:t>[online</a:t>
            </a:r>
            <a:r>
              <a:rPr lang="en-US" sz="1400" dirty="0" smtClean="0"/>
              <a:t>],</a:t>
            </a:r>
            <a:r>
              <a:rPr lang="cs-CZ" sz="1400" dirty="0" smtClean="0"/>
              <a:t> 15. 7. 2007, 11 .49 </a:t>
            </a:r>
            <a:r>
              <a:rPr lang="en-US" sz="1400" dirty="0" smtClean="0"/>
              <a:t>[</a:t>
            </a:r>
            <a:r>
              <a:rPr lang="cs-CZ" sz="1400" dirty="0"/>
              <a:t>cit. 2013/25/11</a:t>
            </a:r>
            <a:r>
              <a:rPr lang="en-US" sz="1400" dirty="0"/>
              <a:t>]</a:t>
            </a:r>
            <a:r>
              <a:rPr lang="cs-CZ" sz="1400" dirty="0"/>
              <a:t>,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err="1"/>
              <a:t>Soubor:Seidentuch</a:t>
            </a:r>
            <a:r>
              <a:rPr lang="cs-CZ" sz="1400" dirty="0"/>
              <a:t> 1.jpg</a:t>
            </a:r>
            <a:endParaRPr lang="cs-CZ" sz="1400" u="sng" dirty="0" smtClean="0"/>
          </a:p>
          <a:p>
            <a:pPr marL="0" indent="0">
              <a:buNone/>
            </a:pPr>
            <a:r>
              <a:rPr lang="cs-CZ" sz="1400" dirty="0"/>
              <a:t>Dostupné z: 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>
                <a:hlinkClick r:id="rId4"/>
              </a:rPr>
              <a:t>http</a:t>
            </a:r>
            <a:r>
              <a:rPr lang="cs-CZ" sz="1400" dirty="0">
                <a:hlinkClick r:id="rId4"/>
              </a:rPr>
              <a:t>://</a:t>
            </a:r>
            <a:r>
              <a:rPr lang="cs-CZ" sz="1400" dirty="0" smtClean="0">
                <a:hlinkClick r:id="rId4"/>
              </a:rPr>
              <a:t>cs.wikipedia.org/wiki/Soubor:Seidentuch_1.jpg</a:t>
            </a:r>
            <a:endParaRPr lang="cs-CZ" sz="1400" dirty="0" smtClean="0"/>
          </a:p>
          <a:p>
            <a:pPr marL="0" indent="0">
              <a:buNone/>
            </a:pPr>
            <a:endParaRPr lang="cs-CZ" sz="14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9727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u="sng" dirty="0" smtClean="0"/>
              <a:t>Mravenec lesní:</a:t>
            </a:r>
          </a:p>
          <a:p>
            <a:pPr marL="0" indent="0">
              <a:buNone/>
            </a:pPr>
            <a:r>
              <a:rPr lang="cs-CZ" sz="1400" dirty="0" smtClean="0"/>
              <a:t>ADAM OPIOLA. </a:t>
            </a:r>
            <a:r>
              <a:rPr lang="cs-CZ" sz="1400" dirty="0" err="1"/>
              <a:t>Wikipedia</a:t>
            </a:r>
            <a:r>
              <a:rPr lang="cs-CZ" sz="1400" dirty="0"/>
              <a:t>,  otevřená encyklopedie </a:t>
            </a:r>
            <a:r>
              <a:rPr lang="en-US" sz="1400" dirty="0"/>
              <a:t>[online], </a:t>
            </a:r>
            <a:r>
              <a:rPr lang="cs-CZ" sz="1400" dirty="0" smtClean="0"/>
              <a:t>26. 9.  2007, 08:38</a:t>
            </a:r>
            <a:r>
              <a:rPr lang="en-US" sz="1400" dirty="0" smtClean="0"/>
              <a:t>[</a:t>
            </a:r>
            <a:r>
              <a:rPr lang="cs-CZ" sz="1400" dirty="0"/>
              <a:t>cit. 2013/25/11</a:t>
            </a:r>
            <a:r>
              <a:rPr lang="en-US" sz="1400" dirty="0"/>
              <a:t>]</a:t>
            </a:r>
            <a:r>
              <a:rPr lang="cs-CZ" sz="1400" dirty="0"/>
              <a:t>,</a:t>
            </a:r>
          </a:p>
          <a:p>
            <a:pPr marL="0" indent="0">
              <a:buNone/>
            </a:pPr>
            <a:r>
              <a:rPr lang="cs-CZ" sz="1400" dirty="0" err="1" smtClean="0"/>
              <a:t>Soubor:Formica</a:t>
            </a:r>
            <a:r>
              <a:rPr lang="cs-CZ" sz="1400" dirty="0" smtClean="0"/>
              <a:t> </a:t>
            </a:r>
            <a:r>
              <a:rPr lang="cs-CZ" sz="1400" dirty="0" err="1"/>
              <a:t>rufa</a:t>
            </a:r>
            <a:r>
              <a:rPr lang="cs-CZ" sz="1400" dirty="0"/>
              <a:t> a1.jpg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Dostupné z: </a:t>
            </a:r>
          </a:p>
          <a:p>
            <a:pPr marL="0" indent="0">
              <a:buNone/>
            </a:pP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cs.wikipedia.org/wiki/Soubor:Formica_rufa_a1.jpg</a:t>
            </a: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u="sng" dirty="0" smtClean="0"/>
              <a:t>Mraveniště:</a:t>
            </a:r>
            <a:endParaRPr lang="cs-CZ" sz="1400" u="sng" dirty="0"/>
          </a:p>
          <a:p>
            <a:pPr marL="0" indent="0">
              <a:buNone/>
            </a:pPr>
            <a:r>
              <a:rPr lang="cs-CZ" sz="1400" dirty="0" smtClean="0"/>
              <a:t>BOT (SAFERO).  </a:t>
            </a:r>
            <a:r>
              <a:rPr lang="cs-CZ" sz="1400" dirty="0" err="1" smtClean="0"/>
              <a:t>Wikipedia</a:t>
            </a:r>
            <a:r>
              <a:rPr lang="cs-CZ" sz="1400" dirty="0"/>
              <a:t>,  otevřená encyklopedie </a:t>
            </a:r>
            <a:r>
              <a:rPr lang="en-US" sz="1400" dirty="0"/>
              <a:t>[online], </a:t>
            </a:r>
            <a:r>
              <a:rPr lang="cs-CZ" sz="1400" dirty="0" smtClean="0"/>
              <a:t>4. 7. 2009, 16:00 </a:t>
            </a:r>
            <a:r>
              <a:rPr lang="en-US" sz="1400" dirty="0" smtClean="0"/>
              <a:t>[</a:t>
            </a:r>
            <a:r>
              <a:rPr lang="cs-CZ" sz="1400" dirty="0"/>
              <a:t>cit. 2013/25/11</a:t>
            </a:r>
            <a:r>
              <a:rPr lang="en-US" sz="1400" dirty="0"/>
              <a:t>]</a:t>
            </a:r>
            <a:r>
              <a:rPr lang="cs-CZ" sz="1400" dirty="0" smtClean="0"/>
              <a:t>,</a:t>
            </a:r>
          </a:p>
          <a:p>
            <a:pPr marL="0" indent="0">
              <a:buNone/>
            </a:pPr>
            <a:r>
              <a:rPr lang="cs-CZ" sz="1400" dirty="0" smtClean="0"/>
              <a:t>Soubor:Formica.rufa5</a:t>
            </a:r>
            <a:r>
              <a:rPr lang="cs-CZ" sz="1400" dirty="0"/>
              <a:t>.-.</a:t>
            </a:r>
            <a:r>
              <a:rPr lang="cs-CZ" sz="1400" dirty="0" smtClean="0"/>
              <a:t>lindsey.jpg</a:t>
            </a:r>
          </a:p>
          <a:p>
            <a:pPr marL="0" indent="0">
              <a:buNone/>
            </a:pPr>
            <a:r>
              <a:rPr lang="cs-CZ" sz="1400" dirty="0" smtClean="0"/>
              <a:t>Dostupné z:</a:t>
            </a:r>
          </a:p>
          <a:p>
            <a:pPr marL="0" indent="0">
              <a:buNone/>
            </a:pPr>
            <a:r>
              <a:rPr lang="cs-CZ" sz="1400" dirty="0">
                <a:hlinkClick r:id="rId3"/>
              </a:rPr>
              <a:t>http://cs.wikipedia.org/wiki/Soubor:Formica.rufa5.-.</a:t>
            </a:r>
            <a:r>
              <a:rPr lang="cs-CZ" sz="1400" dirty="0" smtClean="0">
                <a:hlinkClick r:id="rId3"/>
              </a:rPr>
              <a:t>lindsey.jpg</a:t>
            </a: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u="sng" dirty="0" smtClean="0"/>
              <a:t>Klíště obecné:</a:t>
            </a:r>
          </a:p>
          <a:p>
            <a:pPr marL="0" indent="0">
              <a:buNone/>
            </a:pPr>
            <a:r>
              <a:rPr lang="cs-CZ" sz="1400" dirty="0" smtClean="0"/>
              <a:t>SAFERO. </a:t>
            </a:r>
            <a:r>
              <a:rPr lang="cs-CZ" sz="1400" dirty="0" err="1"/>
              <a:t>Wikipedia</a:t>
            </a:r>
            <a:r>
              <a:rPr lang="cs-CZ" sz="1400" dirty="0"/>
              <a:t>,  otevřená encyklopedie </a:t>
            </a:r>
            <a:r>
              <a:rPr lang="en-US" sz="1400" dirty="0"/>
              <a:t>[online], </a:t>
            </a:r>
            <a:r>
              <a:rPr lang="cs-CZ" sz="1400" dirty="0" smtClean="0"/>
              <a:t>13. 2. 2007, 9:54</a:t>
            </a:r>
            <a:r>
              <a:rPr lang="en-US" sz="1400" dirty="0" smtClean="0"/>
              <a:t>[</a:t>
            </a:r>
            <a:r>
              <a:rPr lang="cs-CZ" sz="1400" dirty="0"/>
              <a:t>cit. 2013/25/11</a:t>
            </a:r>
            <a:r>
              <a:rPr lang="en-US" sz="1400" dirty="0"/>
              <a:t>]</a:t>
            </a:r>
            <a:r>
              <a:rPr lang="cs-CZ" sz="1400" dirty="0"/>
              <a:t>,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err="1" smtClean="0"/>
              <a:t>Soubor:Ixodes.ricinus.searching.jpg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Dostupné </a:t>
            </a:r>
            <a:r>
              <a:rPr lang="cs-CZ" sz="1400" dirty="0"/>
              <a:t>z: 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>
                <a:hlinkClick r:id="rId4"/>
              </a:rPr>
              <a:t>http</a:t>
            </a:r>
            <a:r>
              <a:rPr lang="cs-CZ" sz="1400" dirty="0">
                <a:hlinkClick r:id="rId4"/>
              </a:rPr>
              <a:t>://</a:t>
            </a:r>
            <a:r>
              <a:rPr lang="cs-CZ" sz="1400" dirty="0" smtClean="0">
                <a:hlinkClick r:id="rId4"/>
              </a:rPr>
              <a:t>cs.wikipedia.org/wiki/Soubor:Ixodes.ricinus.searching.jpg</a:t>
            </a: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Citace</a:t>
            </a:r>
          </a:p>
        </p:txBody>
      </p:sp>
    </p:spTree>
    <p:extLst>
      <p:ext uri="{BB962C8B-B14F-4D97-AF65-F5344CB8AC3E}">
        <p14:creationId xmlns:p14="http://schemas.microsoft.com/office/powerpoint/2010/main" val="1619756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u="sng" dirty="0" smtClean="0"/>
              <a:t>Veš dětská:</a:t>
            </a:r>
          </a:p>
          <a:p>
            <a:pPr marL="0" indent="0">
              <a:buNone/>
            </a:pPr>
            <a:r>
              <a:rPr lang="cs-CZ" sz="1400" dirty="0" smtClean="0"/>
              <a:t>NOCA2PLUS. </a:t>
            </a:r>
            <a:r>
              <a:rPr lang="cs-CZ" sz="1400" dirty="0" err="1"/>
              <a:t>Wikipedia</a:t>
            </a:r>
            <a:r>
              <a:rPr lang="cs-CZ" sz="1400" dirty="0"/>
              <a:t>,  otevřená encyklopedie </a:t>
            </a:r>
            <a:r>
              <a:rPr lang="en-US" sz="1400" dirty="0"/>
              <a:t>[online], </a:t>
            </a:r>
            <a:r>
              <a:rPr lang="cs-CZ" sz="1400" dirty="0" smtClean="0"/>
              <a:t>7. 3. 2008, 02:40, </a:t>
            </a:r>
            <a:r>
              <a:rPr lang="cs-CZ" sz="1400" dirty="0"/>
              <a:t>9:54</a:t>
            </a:r>
            <a:r>
              <a:rPr lang="en-US" sz="1400" dirty="0"/>
              <a:t>[</a:t>
            </a:r>
            <a:r>
              <a:rPr lang="cs-CZ" sz="1400" dirty="0"/>
              <a:t>cit. 2013/25/11</a:t>
            </a:r>
            <a:r>
              <a:rPr lang="en-US" sz="1400" dirty="0"/>
              <a:t>]</a:t>
            </a:r>
            <a:r>
              <a:rPr lang="cs-CZ" sz="1400" dirty="0" smtClean="0"/>
              <a:t>,</a:t>
            </a:r>
          </a:p>
          <a:p>
            <a:pPr marL="0" indent="0">
              <a:buNone/>
            </a:pPr>
            <a:r>
              <a:rPr lang="cs-CZ" sz="1400" dirty="0" err="1" smtClean="0"/>
              <a:t>Soubor:Pediculus</a:t>
            </a:r>
            <a:r>
              <a:rPr lang="cs-CZ" sz="1400" dirty="0" smtClean="0"/>
              <a:t> </a:t>
            </a:r>
            <a:r>
              <a:rPr lang="cs-CZ" sz="1400" dirty="0" err="1"/>
              <a:t>humanus</a:t>
            </a:r>
            <a:r>
              <a:rPr lang="cs-CZ" sz="1400" dirty="0"/>
              <a:t> var </a:t>
            </a:r>
            <a:r>
              <a:rPr lang="cs-CZ" sz="1400" dirty="0" err="1"/>
              <a:t>capitis</a:t>
            </a:r>
            <a:r>
              <a:rPr lang="cs-CZ" sz="1400" dirty="0"/>
              <a:t> female2.jpg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Dostupné z:</a:t>
            </a:r>
          </a:p>
          <a:p>
            <a:pPr marL="0" indent="0">
              <a:buNone/>
            </a:pPr>
            <a:r>
              <a:rPr lang="cs-CZ" sz="1400" u="sng" dirty="0">
                <a:hlinkClick r:id="rId2"/>
              </a:rPr>
              <a:t>http://</a:t>
            </a:r>
            <a:r>
              <a:rPr lang="cs-CZ" sz="1400" u="sng" dirty="0" smtClean="0">
                <a:hlinkClick r:id="rId2"/>
              </a:rPr>
              <a:t>cs.wikipedia.org/wiki/Soubor:Pediculus_humanus_var_capitis_female2.jpg</a:t>
            </a:r>
            <a:endParaRPr lang="cs-CZ" sz="1400" u="sng" dirty="0" smtClean="0"/>
          </a:p>
          <a:p>
            <a:pPr marL="0" indent="0">
              <a:buNone/>
            </a:pPr>
            <a:endParaRPr lang="cs-CZ" sz="1400" u="sng" dirty="0" smtClean="0"/>
          </a:p>
          <a:p>
            <a:pPr marL="0" indent="0">
              <a:buNone/>
            </a:pPr>
            <a:r>
              <a:rPr lang="cs-CZ" sz="1400" u="sng" dirty="0" smtClean="0"/>
              <a:t>Bekyně mniška: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KULAC.  </a:t>
            </a:r>
            <a:r>
              <a:rPr lang="cs-CZ" sz="1400" dirty="0" err="1" smtClean="0"/>
              <a:t>Wikipedia</a:t>
            </a:r>
            <a:r>
              <a:rPr lang="cs-CZ" sz="1400" dirty="0"/>
              <a:t>,  otevřená encyklopedie </a:t>
            </a:r>
            <a:r>
              <a:rPr lang="en-US" sz="1400" dirty="0"/>
              <a:t>[online], </a:t>
            </a:r>
            <a:r>
              <a:rPr lang="cs-CZ" sz="1400" dirty="0" smtClean="0"/>
              <a:t>9. 10. 2007. 19:40 </a:t>
            </a:r>
            <a:r>
              <a:rPr lang="en-US" sz="1400" dirty="0" smtClean="0"/>
              <a:t>[</a:t>
            </a:r>
            <a:r>
              <a:rPr lang="cs-CZ" sz="1400" dirty="0"/>
              <a:t>cit. 2013/25/11</a:t>
            </a:r>
            <a:r>
              <a:rPr lang="en-US" sz="1400" dirty="0"/>
              <a:t>]</a:t>
            </a:r>
            <a:r>
              <a:rPr lang="cs-CZ" sz="1400" dirty="0" smtClean="0"/>
              <a:t>,</a:t>
            </a:r>
          </a:p>
          <a:p>
            <a:pPr marL="0" indent="0">
              <a:buNone/>
            </a:pPr>
            <a:r>
              <a:rPr lang="cs-CZ" sz="1400" dirty="0" err="1" smtClean="0"/>
              <a:t>Soubor:Lymantria</a:t>
            </a:r>
            <a:r>
              <a:rPr lang="cs-CZ" sz="1400" dirty="0" smtClean="0"/>
              <a:t> </a:t>
            </a:r>
            <a:r>
              <a:rPr lang="cs-CZ" sz="1400" dirty="0"/>
              <a:t>monacha02.jpg</a:t>
            </a:r>
          </a:p>
          <a:p>
            <a:pPr marL="0" indent="0">
              <a:buNone/>
            </a:pPr>
            <a:r>
              <a:rPr lang="cs-CZ" sz="1400" dirty="0" smtClean="0"/>
              <a:t>Dostupné z:</a:t>
            </a:r>
          </a:p>
          <a:p>
            <a:pPr marL="0" indent="0">
              <a:buNone/>
            </a:pPr>
            <a:r>
              <a:rPr lang="cs-CZ" sz="1400" u="sng" dirty="0">
                <a:hlinkClick r:id="rId3"/>
              </a:rPr>
              <a:t>http://</a:t>
            </a:r>
            <a:r>
              <a:rPr lang="cs-CZ" sz="1400" u="sng" dirty="0" smtClean="0">
                <a:hlinkClick r:id="rId3"/>
              </a:rPr>
              <a:t>cs.wikipedia.org/wiki/Soubor:Lymantria_monacha02.jpg</a:t>
            </a:r>
            <a:endParaRPr lang="cs-CZ" sz="1400" u="sng" dirty="0" smtClean="0"/>
          </a:p>
          <a:p>
            <a:pPr marL="0" indent="0">
              <a:buNone/>
            </a:pPr>
            <a:endParaRPr lang="cs-CZ" sz="1400" u="sng" dirty="0"/>
          </a:p>
          <a:p>
            <a:pPr marL="0" indent="0">
              <a:buNone/>
            </a:pPr>
            <a:r>
              <a:rPr lang="cs-CZ" sz="1400" u="sng" dirty="0" smtClean="0"/>
              <a:t>Mandelinka bramborová:</a:t>
            </a:r>
          </a:p>
          <a:p>
            <a:pPr marL="0" indent="0">
              <a:buNone/>
            </a:pPr>
            <a:r>
              <a:rPr lang="cs-CZ" sz="1400" dirty="0" smtClean="0"/>
              <a:t>SPLINTERCELLGUY. </a:t>
            </a:r>
            <a:r>
              <a:rPr lang="cs-CZ" sz="1400" dirty="0"/>
              <a:t>.  </a:t>
            </a:r>
            <a:r>
              <a:rPr lang="cs-CZ" sz="1400" dirty="0" err="1"/>
              <a:t>Wikipedia</a:t>
            </a:r>
            <a:r>
              <a:rPr lang="cs-CZ" sz="1400" dirty="0"/>
              <a:t>,  otevřená encyklopedie </a:t>
            </a:r>
            <a:r>
              <a:rPr lang="en-US" sz="1400" dirty="0"/>
              <a:t>[online], </a:t>
            </a:r>
            <a:r>
              <a:rPr lang="cs-CZ" sz="1400" dirty="0" smtClean="0"/>
              <a:t>27. 8. 213, 02:53 </a:t>
            </a:r>
            <a:r>
              <a:rPr lang="en-US" sz="1400" dirty="0" smtClean="0"/>
              <a:t>[</a:t>
            </a:r>
            <a:r>
              <a:rPr lang="cs-CZ" sz="1400" dirty="0"/>
              <a:t>cit. 2013/25/11</a:t>
            </a:r>
            <a:r>
              <a:rPr lang="en-US" sz="1400" dirty="0"/>
              <a:t>]</a:t>
            </a:r>
            <a:r>
              <a:rPr lang="cs-CZ" sz="1400" dirty="0" smtClean="0"/>
              <a:t>,</a:t>
            </a:r>
          </a:p>
          <a:p>
            <a:pPr marL="0" indent="0">
              <a:buNone/>
            </a:pPr>
            <a:r>
              <a:rPr lang="cs-CZ" sz="1400" dirty="0" err="1" smtClean="0"/>
              <a:t>Soubor:Colorado</a:t>
            </a:r>
            <a:r>
              <a:rPr lang="cs-CZ" sz="1400" dirty="0" smtClean="0"/>
              <a:t> </a:t>
            </a:r>
            <a:r>
              <a:rPr lang="cs-CZ" sz="1400" dirty="0" err="1"/>
              <a:t>potato</a:t>
            </a:r>
            <a:r>
              <a:rPr lang="cs-CZ" sz="1400" dirty="0"/>
              <a:t> beetle.jpg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Dostupné z:</a:t>
            </a:r>
          </a:p>
          <a:p>
            <a:pPr marL="0" indent="0">
              <a:buNone/>
            </a:pPr>
            <a:r>
              <a:rPr lang="cs-CZ" sz="1400" dirty="0"/>
              <a:t>http://cs.wikipedia.org/wiki/Soubor:Colorado_potato_beetle.jpg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Citace</a:t>
            </a:r>
          </a:p>
        </p:txBody>
      </p:sp>
    </p:spTree>
    <p:extLst>
      <p:ext uri="{BB962C8B-B14F-4D97-AF65-F5344CB8AC3E}">
        <p14:creationId xmlns:p14="http://schemas.microsoft.com/office/powerpoint/2010/main" val="3261428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u="sng" dirty="0" smtClean="0"/>
              <a:t>Lýkožrout smrkový:</a:t>
            </a:r>
          </a:p>
          <a:p>
            <a:pPr marL="0" indent="0">
              <a:buNone/>
            </a:pPr>
            <a:r>
              <a:rPr lang="cs-CZ" sz="1400" dirty="0" smtClean="0"/>
              <a:t>SAFERO. </a:t>
            </a:r>
            <a:r>
              <a:rPr lang="cs-CZ" sz="1400" dirty="0" err="1"/>
              <a:t>Wikipedia</a:t>
            </a:r>
            <a:r>
              <a:rPr lang="cs-CZ" sz="1400" dirty="0"/>
              <a:t>,  otevřená encyklopedie </a:t>
            </a:r>
            <a:r>
              <a:rPr lang="en-US" sz="1400" dirty="0"/>
              <a:t>[online], </a:t>
            </a:r>
            <a:r>
              <a:rPr lang="cs-CZ" sz="1400" dirty="0" smtClean="0"/>
              <a:t>13. 2. 2007, 20:47 </a:t>
            </a:r>
            <a:r>
              <a:rPr lang="en-US" sz="1400" dirty="0" smtClean="0"/>
              <a:t>[</a:t>
            </a:r>
            <a:r>
              <a:rPr lang="cs-CZ" sz="1400" dirty="0"/>
              <a:t>cit. 2013/25/11</a:t>
            </a:r>
            <a:r>
              <a:rPr lang="en-US" sz="1400" dirty="0"/>
              <a:t>]</a:t>
            </a:r>
            <a:r>
              <a:rPr lang="cs-CZ" sz="1400" dirty="0" smtClean="0"/>
              <a:t>,</a:t>
            </a:r>
          </a:p>
          <a:p>
            <a:pPr marL="0" indent="0">
              <a:buNone/>
            </a:pPr>
            <a:r>
              <a:rPr lang="cs-CZ" sz="1400" dirty="0" err="1" smtClean="0"/>
              <a:t>Soubor:Ips.typographus.jpg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Dostupné z:</a:t>
            </a:r>
          </a:p>
          <a:p>
            <a:pPr marL="0" indent="0">
              <a:buNone/>
            </a:pP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cs.wikipedia.org/wiki/Soubor:Ips.typographus.jpg</a:t>
            </a: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u="sng" dirty="0" smtClean="0"/>
              <a:t>Bělásek zelný:</a:t>
            </a:r>
          </a:p>
          <a:p>
            <a:pPr marL="0" indent="0">
              <a:buNone/>
            </a:pPr>
            <a:r>
              <a:rPr lang="cs-CZ" sz="1400" dirty="0" smtClean="0"/>
              <a:t>RV.  </a:t>
            </a:r>
            <a:r>
              <a:rPr lang="cs-CZ" sz="1400" dirty="0" err="1" smtClean="0"/>
              <a:t>Wikipedia</a:t>
            </a:r>
            <a:r>
              <a:rPr lang="cs-CZ" sz="1400" dirty="0"/>
              <a:t>,  otevřená encyklopedie </a:t>
            </a:r>
            <a:r>
              <a:rPr lang="en-US" sz="1400" dirty="0"/>
              <a:t>[online], </a:t>
            </a:r>
            <a:r>
              <a:rPr lang="cs-CZ" sz="1400" dirty="0" smtClean="0"/>
              <a:t>11. 11. 2007, 23:06 </a:t>
            </a:r>
            <a:r>
              <a:rPr lang="en-US" sz="1400" dirty="0" smtClean="0"/>
              <a:t>[</a:t>
            </a:r>
            <a:r>
              <a:rPr lang="cs-CZ" sz="1400" dirty="0"/>
              <a:t>cit. 2013/25/11</a:t>
            </a:r>
            <a:r>
              <a:rPr lang="en-US" sz="1400" dirty="0"/>
              <a:t>]</a:t>
            </a:r>
            <a:r>
              <a:rPr lang="cs-CZ" sz="1400" dirty="0" smtClean="0"/>
              <a:t>,</a:t>
            </a:r>
          </a:p>
          <a:p>
            <a:pPr marL="0" indent="0">
              <a:buNone/>
            </a:pPr>
            <a:r>
              <a:rPr lang="cs-CZ" sz="1400" dirty="0" err="1"/>
              <a:t>Soubor:Piéride</a:t>
            </a:r>
            <a:r>
              <a:rPr lang="cs-CZ" sz="1400" dirty="0"/>
              <a:t> </a:t>
            </a:r>
            <a:r>
              <a:rPr lang="cs-CZ" sz="1400" dirty="0" err="1"/>
              <a:t>du</a:t>
            </a:r>
            <a:r>
              <a:rPr lang="cs-CZ" sz="1400" dirty="0"/>
              <a:t> chou.JPG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Dostupné z:</a:t>
            </a:r>
          </a:p>
          <a:p>
            <a:pPr marL="0" indent="0">
              <a:buNone/>
            </a:pP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cs.wikipedia.org/wiki/Soubor:Pi%C3%A9ride_du_chou.JPG</a:t>
            </a: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/>
              <a:t>Microsoft Office </a:t>
            </a:r>
            <a:r>
              <a:rPr lang="cs-CZ" sz="1400" dirty="0" err="1"/>
              <a:t>Clipart</a:t>
            </a: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3450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515</TotalTime>
  <Words>707</Words>
  <Application>Microsoft Office PowerPoint</Application>
  <PresentationFormat>Předvádění na obrazovce (4:3)</PresentationFormat>
  <Paragraphs>117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Mountain</vt:lpstr>
      <vt:lpstr>Prezentace aplikace PowerPoint</vt:lpstr>
      <vt:lpstr>Užitečnost a škodlivost hmyzu</vt:lpstr>
      <vt:lpstr>Prezentace aplikace PowerPoint</vt:lpstr>
      <vt:lpstr>VČELA MEDONOSNÁ</vt:lpstr>
      <vt:lpstr>BOUREC MORUŠOVÝ</vt:lpstr>
      <vt:lpstr>SLUNÉČKO SEDMITEČNÉ</vt:lpstr>
      <vt:lpstr>MRAVENEC LESNÍ</vt:lpstr>
      <vt:lpstr>Prezentace aplikace PowerPoint</vt:lpstr>
      <vt:lpstr>KLÍŠTĚ OBECNÉ</vt:lpstr>
      <vt:lpstr>VEŠ DĚTSKÁ</vt:lpstr>
      <vt:lpstr>BEKYNĚ MNIŠKA</vt:lpstr>
      <vt:lpstr>MANDELINKA BRAMBOROVÁ</vt:lpstr>
      <vt:lpstr>LÝKOŽROUT SMRKOVÝ</vt:lpstr>
      <vt:lpstr>BĚLÁSEK ZELNÝ</vt:lpstr>
      <vt:lpstr>Prezentace aplikace PowerPoint</vt:lpstr>
      <vt:lpstr>Citace</vt:lpstr>
      <vt:lpstr>Citace</vt:lpstr>
      <vt:lpstr>Citace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lukovska</dc:creator>
  <cp:lastModifiedBy>lukovska</cp:lastModifiedBy>
  <cp:revision>35</cp:revision>
  <dcterms:created xsi:type="dcterms:W3CDTF">2013-12-14T15:36:17Z</dcterms:created>
  <dcterms:modified xsi:type="dcterms:W3CDTF">2013-12-15T21:29:25Z</dcterms:modified>
</cp:coreProperties>
</file>