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1"/>
  </p:notesMasterIdLst>
  <p:sldIdLst>
    <p:sldId id="257" r:id="rId2"/>
    <p:sldId id="258" r:id="rId3"/>
    <p:sldId id="262" r:id="rId4"/>
    <p:sldId id="259" r:id="rId5"/>
    <p:sldId id="260" r:id="rId6"/>
    <p:sldId id="261" r:id="rId7"/>
    <p:sldId id="263" r:id="rId8"/>
    <p:sldId id="264" r:id="rId9"/>
    <p:sldId id="265" r:id="rId10"/>
    <p:sldId id="320" r:id="rId11"/>
    <p:sldId id="266" r:id="rId12"/>
    <p:sldId id="267" r:id="rId13"/>
    <p:sldId id="268" r:id="rId14"/>
    <p:sldId id="269" r:id="rId15"/>
    <p:sldId id="270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90" r:id="rId24"/>
    <p:sldId id="321" r:id="rId25"/>
    <p:sldId id="291" r:id="rId26"/>
    <p:sldId id="292" r:id="rId27"/>
    <p:sldId id="293" r:id="rId28"/>
    <p:sldId id="294" r:id="rId29"/>
    <p:sldId id="295" r:id="rId30"/>
    <p:sldId id="285" r:id="rId31"/>
    <p:sldId id="297" r:id="rId32"/>
    <p:sldId id="299" r:id="rId33"/>
    <p:sldId id="300" r:id="rId34"/>
    <p:sldId id="301" r:id="rId35"/>
    <p:sldId id="302" r:id="rId36"/>
    <p:sldId id="303" r:id="rId37"/>
    <p:sldId id="304" r:id="rId38"/>
    <p:sldId id="305" r:id="rId39"/>
    <p:sldId id="309" r:id="rId40"/>
    <p:sldId id="310" r:id="rId41"/>
    <p:sldId id="311" r:id="rId42"/>
    <p:sldId id="312" r:id="rId43"/>
    <p:sldId id="313" r:id="rId44"/>
    <p:sldId id="314" r:id="rId45"/>
    <p:sldId id="315" r:id="rId46"/>
    <p:sldId id="316" r:id="rId47"/>
    <p:sldId id="317" r:id="rId48"/>
    <p:sldId id="318" r:id="rId49"/>
    <p:sldId id="336" r:id="rId50"/>
    <p:sldId id="319" r:id="rId51"/>
    <p:sldId id="322" r:id="rId52"/>
    <p:sldId id="323" r:id="rId53"/>
    <p:sldId id="324" r:id="rId54"/>
    <p:sldId id="325" r:id="rId55"/>
    <p:sldId id="326" r:id="rId56"/>
    <p:sldId id="327" r:id="rId57"/>
    <p:sldId id="328" r:id="rId58"/>
    <p:sldId id="329" r:id="rId59"/>
    <p:sldId id="330" r:id="rId60"/>
    <p:sldId id="331" r:id="rId61"/>
    <p:sldId id="334" r:id="rId62"/>
    <p:sldId id="333" r:id="rId63"/>
    <p:sldId id="337" r:id="rId64"/>
    <p:sldId id="338" r:id="rId65"/>
    <p:sldId id="342" r:id="rId66"/>
    <p:sldId id="339" r:id="rId67"/>
    <p:sldId id="340" r:id="rId68"/>
    <p:sldId id="341" r:id="rId69"/>
    <p:sldId id="343" r:id="rId70"/>
    <p:sldId id="344" r:id="rId71"/>
    <p:sldId id="345" r:id="rId72"/>
    <p:sldId id="346" r:id="rId73"/>
    <p:sldId id="347" r:id="rId74"/>
    <p:sldId id="348" r:id="rId75"/>
    <p:sldId id="349" r:id="rId76"/>
    <p:sldId id="350" r:id="rId77"/>
    <p:sldId id="351" r:id="rId78"/>
    <p:sldId id="353" r:id="rId79"/>
    <p:sldId id="354" r:id="rId8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3B94AC-D2A6-442C-B101-08C92BFBBEC3}">
          <p14:sldIdLst>
            <p14:sldId id="257"/>
            <p14:sldId id="258"/>
            <p14:sldId id="262"/>
            <p14:sldId id="259"/>
            <p14:sldId id="260"/>
            <p14:sldId id="261"/>
            <p14:sldId id="263"/>
            <p14:sldId id="264"/>
            <p14:sldId id="265"/>
            <p14:sldId id="320"/>
            <p14:sldId id="266"/>
            <p14:sldId id="267"/>
            <p14:sldId id="268"/>
            <p14:sldId id="269"/>
            <p14:sldId id="270"/>
            <p14:sldId id="272"/>
            <p14:sldId id="273"/>
            <p14:sldId id="274"/>
            <p14:sldId id="275"/>
            <p14:sldId id="276"/>
            <p14:sldId id="277"/>
            <p14:sldId id="278"/>
            <p14:sldId id="290"/>
            <p14:sldId id="321"/>
            <p14:sldId id="291"/>
            <p14:sldId id="292"/>
            <p14:sldId id="293"/>
            <p14:sldId id="294"/>
            <p14:sldId id="295"/>
            <p14:sldId id="285"/>
            <p14:sldId id="297"/>
            <p14:sldId id="299"/>
            <p14:sldId id="300"/>
            <p14:sldId id="301"/>
            <p14:sldId id="302"/>
            <p14:sldId id="303"/>
            <p14:sldId id="304"/>
            <p14:sldId id="305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  <p14:sldId id="318"/>
            <p14:sldId id="336"/>
            <p14:sldId id="319"/>
            <p14:sldId id="322"/>
            <p14:sldId id="323"/>
            <p14:sldId id="324"/>
          </p14:sldIdLst>
        </p14:section>
        <p14:section name="Oddíl bez názvu" id="{73432EE4-8FE8-4BC9-8A05-32C5B8FE824E}">
          <p14:sldIdLst>
            <p14:sldId id="325"/>
            <p14:sldId id="326"/>
            <p14:sldId id="327"/>
            <p14:sldId id="328"/>
            <p14:sldId id="329"/>
            <p14:sldId id="330"/>
            <p14:sldId id="331"/>
            <p14:sldId id="334"/>
            <p14:sldId id="333"/>
            <p14:sldId id="337"/>
            <p14:sldId id="338"/>
            <p14:sldId id="342"/>
            <p14:sldId id="339"/>
            <p14:sldId id="340"/>
            <p14:sldId id="341"/>
            <p14:sldId id="343"/>
            <p14:sldId id="344"/>
            <p14:sldId id="345"/>
            <p14:sldId id="346"/>
            <p14:sldId id="347"/>
            <p14:sldId id="348"/>
            <p14:sldId id="349"/>
            <p14:sldId id="350"/>
            <p14:sldId id="351"/>
            <p14:sldId id="353"/>
            <p14:sldId id="35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slide" Target="slides/slide75.xml"/><Relationship Id="rId84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82" Type="http://schemas.openxmlformats.org/officeDocument/2006/relationships/presProps" Target="presProps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slide" Target="slides/slide76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43FC62-6977-4C88-B045-36F20A4761EB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640969-942B-48F4-A60C-6D9281574E5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673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679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690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309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393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865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443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1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633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662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912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43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0DF5E-18A8-484C-8D68-DFCCC32430D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6E65F-5EE3-42C9-A21D-4827A87EE7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5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5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5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510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510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510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2.png"/><Relationship Id="rId7" Type="http://schemas.openxmlformats.org/officeDocument/2006/relationships/image" Target="../media/image8.png"/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0.png"/><Relationship Id="rId4" Type="http://schemas.openxmlformats.org/officeDocument/2006/relationships/image" Target="../media/image15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0.png"/><Relationship Id="rId4" Type="http://schemas.openxmlformats.org/officeDocument/2006/relationships/image" Target="../media/image15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0.png"/><Relationship Id="rId4" Type="http://schemas.openxmlformats.org/officeDocument/2006/relationships/image" Target="../media/image150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0.png"/><Relationship Id="rId5" Type="http://schemas.openxmlformats.org/officeDocument/2006/relationships/image" Target="../media/image150.png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2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510.png"/><Relationship Id="rId4" Type="http://schemas.openxmlformats.org/officeDocument/2006/relationships/image" Target="../media/image21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1.png"/><Relationship Id="rId7" Type="http://schemas.openxmlformats.org/officeDocument/2006/relationships/image" Target="../media/image24.png"/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21.png"/><Relationship Id="rId4" Type="http://schemas.openxmlformats.org/officeDocument/2006/relationships/image" Target="../media/image1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6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7" Type="http://schemas.openxmlformats.org/officeDocument/2006/relationships/image" Target="../media/image44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png"/><Relationship Id="rId3" Type="http://schemas.openxmlformats.org/officeDocument/2006/relationships/image" Target="../media/image42.png"/><Relationship Id="rId7" Type="http://schemas.openxmlformats.org/officeDocument/2006/relationships/image" Target="../media/image4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2.png"/><Relationship Id="rId7" Type="http://schemas.openxmlformats.org/officeDocument/2006/relationships/image" Target="../media/image49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9" Type="http://schemas.openxmlformats.org/officeDocument/2006/relationships/image" Target="../media/image44.png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2.png"/><Relationship Id="rId7" Type="http://schemas.openxmlformats.org/officeDocument/2006/relationships/image" Target="../media/image49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0" Type="http://schemas.openxmlformats.org/officeDocument/2006/relationships/image" Target="../media/image44.png"/><Relationship Id="rId4" Type="http://schemas.openxmlformats.org/officeDocument/2006/relationships/image" Target="../media/image46.png"/><Relationship Id="rId9" Type="http://schemas.openxmlformats.org/officeDocument/2006/relationships/image" Target="../media/image43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7" Type="http://schemas.openxmlformats.org/officeDocument/2006/relationships/image" Target="../media/image59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 fontScale="92500" lnSpcReduction="10000"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Čočky, významné body , vzdálenosti, optická mohutnost</a:t>
            </a:r>
          </a:p>
          <a:p>
            <a:pPr algn="l"/>
            <a:r>
              <a:rPr lang="cs-CZ" altLang="cs-CZ" sz="1400" dirty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>
                <a:solidFill>
                  <a:schemeClr val="tx1"/>
                </a:solidFill>
              </a:rPr>
              <a:t>DUMu</a:t>
            </a:r>
            <a:r>
              <a:rPr lang="cs-CZ" altLang="cs-CZ" sz="1400">
                <a:solidFill>
                  <a:schemeClr val="tx1"/>
                </a:solidFill>
              </a:rPr>
              <a:t>:</a:t>
            </a:r>
            <a:r>
              <a:rPr lang="cs-CZ" altLang="cs-CZ" sz="1400">
                <a:solidFill>
                  <a:schemeClr val="tx1"/>
                </a:solidFill>
              </a:rPr>
              <a:t>	</a:t>
            </a:r>
            <a:r>
              <a:rPr lang="cs-CZ" altLang="cs-CZ" sz="1400" smtClean="0">
                <a:solidFill>
                  <a:schemeClr val="tx1"/>
                </a:solidFill>
              </a:rPr>
              <a:t>	16</a:t>
            </a:r>
            <a:endParaRPr lang="cs-CZ" altLang="cs-CZ" sz="140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IH_OPTIKA_16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30.10.2013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Zavádí u čoček pojmy předmětový a obrazový prostor, názorně u spojek i rozptylek zavádí významné body – středy křivosti, vrcholy optických ploch, ohniska, optický střed čočky. Vysvětluje i vzdálenosti definované na čočkách – poloměry křivosti a ohniskovou vzdálenost  včetně znaménkové konvence.  Prezentace se dále zabývá tenkými čočkami a seznamuje s fyzikální veličinou optická mohutnost čočky, předkládá s vysvětlením i vztah, z něhož </a:t>
            </a:r>
            <a:r>
              <a:rPr lang="cs-CZ" altLang="cs-CZ" sz="1400" dirty="0">
                <a:solidFill>
                  <a:schemeClr val="tx1"/>
                </a:solidFill>
              </a:rPr>
              <a:t>l</a:t>
            </a:r>
            <a:r>
              <a:rPr lang="cs-CZ" altLang="cs-CZ" sz="1400" dirty="0" smtClean="0">
                <a:solidFill>
                  <a:schemeClr val="tx1"/>
                </a:solidFill>
              </a:rPr>
              <a:t>ze určit  ohniskovou vzdálenost. Na závěr jsou řešeny ukázkově 3 příklady. Zadání jsou volena tak, aby bylo názorně ukázáno užití znaménkové konvence. Dále je kladen důraz na to, aby žáci dokázali ze zadání příkladů správně vyvodit některé důsledky 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2590531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772400" cy="1735833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2060"/>
                </a:solidFill>
              </a:rPr>
              <a:t>ČOČKY</a:t>
            </a:r>
            <a:endParaRPr lang="cs-CZ" sz="80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284984"/>
            <a:ext cx="7128792" cy="2232248"/>
          </a:xfrm>
          <a:solidFill>
            <a:srgbClr val="FF7C80">
              <a:alpha val="58039"/>
            </a:srgbClr>
          </a:solidFill>
        </p:spPr>
        <p:txBody>
          <a:bodyPr>
            <a:no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VÝZNAMNÉ BODY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VÝZNAMNÉ VZDÁLENOSTI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OPTICKÁ MOHUTNOST</a:t>
            </a:r>
          </a:p>
          <a:p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811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ČOČKY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ČOČEK ROZLIŠUJEME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603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ČOČKY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ČOČEK ROZLIŠUJEME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PŘEDMĚTOVÝ PROSTOR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OBRAZOVÝ PROSTOR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	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539552" y="2564904"/>
            <a:ext cx="720080" cy="64807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539552" y="3223597"/>
            <a:ext cx="720080" cy="781467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4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ČOČKY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ČOČEK ROZLIŠUJEME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PŘEDMĚTOVÝ PROSTOR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 TOHOTO PROSTORU SVĚTLO DO ČOČKY 	</a:t>
            </a:r>
            <a:r>
              <a:rPr lang="cs-CZ" u="sng" dirty="0" smtClean="0">
                <a:solidFill>
                  <a:srgbClr val="C00000"/>
                </a:solidFill>
              </a:rPr>
              <a:t>VSTUPUJE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539552" y="2564904"/>
            <a:ext cx="720080" cy="64807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03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ČOČKY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ČOČEK ROZLIŠUJEME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PŘEDMĚTOVÝ PROSTOR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Z TOHOTO PROSTORU SVĚTLO DO ČOČKY 	</a:t>
            </a:r>
            <a:r>
              <a:rPr lang="cs-CZ" u="sng" dirty="0" smtClean="0">
                <a:solidFill>
                  <a:srgbClr val="C00000"/>
                </a:solidFill>
              </a:rPr>
              <a:t>VSTUPUJE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B050"/>
                </a:solidFill>
              </a:rPr>
              <a:t>OBRAZOVÝ PROSTOR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	- DO TOHOTO PROSTORU SVĚTLO PO 	PRŮCHODU ČOČKOU </a:t>
            </a:r>
            <a:r>
              <a:rPr lang="cs-CZ" u="sng" dirty="0" smtClean="0">
                <a:solidFill>
                  <a:srgbClr val="00B050"/>
                </a:solidFill>
              </a:rPr>
              <a:t>VYSTUPUJE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539552" y="3223597"/>
            <a:ext cx="720080" cy="781467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039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1199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527462"/>
            <a:ext cx="3184262" cy="4955203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/>
              <a:t>PŘEDMĚTOVÝ PROSTOR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dsud světlo do čočky vstupuje</a:t>
            </a:r>
            <a:endParaRPr lang="cs-CZ" sz="28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2461" y="1566391"/>
            <a:ext cx="3184262" cy="4832092"/>
          </a:xfrm>
          <a:prstGeom prst="rect">
            <a:avLst/>
          </a:prstGeom>
          <a:solidFill>
            <a:srgbClr val="00B050">
              <a:alpha val="48000"/>
            </a:srgbClr>
          </a:solidFill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/>
              <a:t>OBRAZOVÝ PROSTOR</a:t>
            </a:r>
          </a:p>
          <a:p>
            <a:r>
              <a:rPr lang="cs-CZ" sz="2400" dirty="0" smtClean="0"/>
              <a:t>sem po průchodu čočkou světlo  vystupuje</a:t>
            </a:r>
            <a:endParaRPr lang="cs-CZ" sz="2400" dirty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139952" y="1196752"/>
            <a:ext cx="864096" cy="86409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836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 flipV="1">
            <a:off x="4677612" y="4580611"/>
            <a:ext cx="930171" cy="12120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565546" y="4464425"/>
            <a:ext cx="952014" cy="13282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ový popisek 6"/>
          <p:cNvSpPr/>
          <p:nvPr/>
        </p:nvSpPr>
        <p:spPr>
          <a:xfrm>
            <a:off x="179512" y="1213489"/>
            <a:ext cx="3667041" cy="1224136"/>
          </a:xfrm>
          <a:prstGeom prst="wedgeRoundRectCallout">
            <a:avLst>
              <a:gd name="adj1" fmla="val 43232"/>
              <a:gd name="adj2" fmla="val 100423"/>
              <a:gd name="adj3" fmla="val 16667"/>
            </a:avLst>
          </a:prstGeom>
          <a:solidFill>
            <a:srgbClr val="FFFF00">
              <a:alpha val="5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První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optická plocha, se kterou se světlo „potká“</a:t>
            </a:r>
            <a:r>
              <a:rPr lang="cs-CZ" dirty="0" smtClean="0"/>
              <a:t>“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aoblený obdélníkový popisek 15"/>
              <p:cNvSpPr/>
              <p:nvPr/>
            </p:nvSpPr>
            <p:spPr>
              <a:xfrm>
                <a:off x="5081423" y="1213489"/>
                <a:ext cx="3667041" cy="1224136"/>
              </a:xfrm>
              <a:prstGeom prst="wedgeRoundRectCallout">
                <a:avLst>
                  <a:gd name="adj1" fmla="val -28506"/>
                  <a:gd name="adj2" fmla="val 147540"/>
                  <a:gd name="adj3" fmla="val 16667"/>
                </a:avLst>
              </a:prstGeom>
              <a:solidFill>
                <a:srgbClr val="FFFF00">
                  <a:alpha val="58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Střed křivosti </a:t>
                </a:r>
                <a:r>
                  <a:rPr lang="cs-CZ" sz="2800" b="1" u="sng" dirty="0" smtClean="0">
                    <a:solidFill>
                      <a:srgbClr val="FF0000"/>
                    </a:solidFill>
                  </a:rPr>
                  <a:t>první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optické plochy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6" name="Zaoblený obdélníkový popise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1423" y="1213489"/>
                <a:ext cx="3667041" cy="1224136"/>
              </a:xfrm>
              <a:prstGeom prst="wedgeRoundRectCallout">
                <a:avLst>
                  <a:gd name="adj1" fmla="val -28506"/>
                  <a:gd name="adj2" fmla="val 147540"/>
                  <a:gd name="adj3" fmla="val 16667"/>
                </a:avLst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7421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 flipV="1">
            <a:off x="4677612" y="4580611"/>
            <a:ext cx="930171" cy="12120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2565546" y="4464425"/>
            <a:ext cx="952014" cy="13282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ový popisek 6"/>
          <p:cNvSpPr/>
          <p:nvPr/>
        </p:nvSpPr>
        <p:spPr>
          <a:xfrm>
            <a:off x="5607782" y="4873095"/>
            <a:ext cx="3667041" cy="1224136"/>
          </a:xfrm>
          <a:prstGeom prst="wedgeRoundRectCallout">
            <a:avLst>
              <a:gd name="adj1" fmla="val -77610"/>
              <a:gd name="adj2" fmla="val -53569"/>
              <a:gd name="adj3" fmla="val 16667"/>
            </a:avLst>
          </a:prstGeom>
          <a:solidFill>
            <a:srgbClr val="FFFF00">
              <a:alpha val="5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002060"/>
                </a:solidFill>
              </a:rPr>
              <a:t>Druhá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optická plocha, se kterou se světlo „potká“</a:t>
            </a:r>
            <a:r>
              <a:rPr lang="cs-CZ" dirty="0" smtClean="0"/>
              <a:t>“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aoblený obdélníkový popisek 15"/>
              <p:cNvSpPr/>
              <p:nvPr/>
            </p:nvSpPr>
            <p:spPr>
              <a:xfrm>
                <a:off x="251520" y="1203089"/>
                <a:ext cx="3667041" cy="1224136"/>
              </a:xfrm>
              <a:prstGeom prst="wedgeRoundRectCallout">
                <a:avLst>
                  <a:gd name="adj1" fmla="val 14460"/>
                  <a:gd name="adj2" fmla="val 206149"/>
                  <a:gd name="adj3" fmla="val 16667"/>
                </a:avLst>
              </a:prstGeom>
              <a:solidFill>
                <a:srgbClr val="FFFF00">
                  <a:alpha val="58000"/>
                </a:srgb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Střed křivosti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druhé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optické plochy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6" name="Zaoblený obdélníkový popise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203089"/>
                <a:ext cx="3667041" cy="1224136"/>
              </a:xfrm>
              <a:prstGeom prst="wedgeRoundRectCallout">
                <a:avLst>
                  <a:gd name="adj1" fmla="val 14460"/>
                  <a:gd name="adj2" fmla="val 206149"/>
                  <a:gd name="adj3" fmla="val 16667"/>
                </a:avLst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0824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 flipV="1">
            <a:off x="4677612" y="4580611"/>
            <a:ext cx="930171" cy="12120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75754" y="2533542"/>
            <a:ext cx="234751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816407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5557855" y="2558128"/>
            <a:ext cx="375865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11839" y="155679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H="1" flipV="1">
            <a:off x="2565546" y="4464425"/>
            <a:ext cx="952014" cy="13282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9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VRCHOLY OPTICKÝCH PLOCH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se šipkou 17"/>
          <p:cNvCxnSpPr/>
          <p:nvPr/>
        </p:nvCxnSpPr>
        <p:spPr>
          <a:xfrm flipH="1" flipV="1">
            <a:off x="4667842" y="4837044"/>
            <a:ext cx="9770" cy="95564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975754" y="2533542"/>
            <a:ext cx="234751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816407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5557855" y="2558128"/>
            <a:ext cx="375865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11839" y="155679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3470753" y="4826867"/>
            <a:ext cx="0" cy="96582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105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/>
              <a:t>OPTICKÝ STŘED ČOČKY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2975754" y="2533542"/>
            <a:ext cx="234751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816407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5557855" y="2558128"/>
            <a:ext cx="375865" cy="60206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111839" y="1556792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4067944" y="4410400"/>
            <a:ext cx="0" cy="965820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68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 POLOMĚRY KŘIVOSTI OPTICKÝCH PLOCH	</a:t>
                </a: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2405374" y="4109367"/>
            <a:ext cx="1978655" cy="1263849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3829220" y="2707924"/>
            <a:ext cx="2008444" cy="1312010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se šipkou 34"/>
          <p:cNvCxnSpPr/>
          <p:nvPr/>
        </p:nvCxnSpPr>
        <p:spPr>
          <a:xfrm flipH="1">
            <a:off x="3589568" y="4091942"/>
            <a:ext cx="2248096" cy="649349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V="1">
            <a:off x="2475210" y="3512070"/>
            <a:ext cx="2192632" cy="565001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871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SPOJKA (NAPŘ. DVOJVYPUKLÁ)</a:t>
            </a:r>
            <a:endParaRPr lang="cs-CZ" b="1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/>
                  <a:t>	STŘEDY KŘIVOSTI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 	POLOMĚRY KŘIVOSTI</a:t>
                </a:r>
                <a:endParaRPr lang="cs-CZ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VRCHOLY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C000"/>
                    </a:solidFill>
                  </a:rPr>
                  <a:t>O 	OPTICKÝ STŘED</a:t>
                </a:r>
                <a:endParaRPr lang="cs-CZ" b="1" dirty="0">
                  <a:solidFill>
                    <a:srgbClr val="FFC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dirty="0" smtClean="0"/>
                  <a:t>, </a:t>
                </a:r>
                <a:r>
                  <a:rPr lang="cs-CZ" b="1" dirty="0" smtClean="0">
                    <a:solidFill>
                      <a:srgbClr val="00B050"/>
                    </a:solidFill>
                  </a:rPr>
                  <a:t>F´	</a:t>
                </a:r>
                <a:r>
                  <a:rPr lang="cs-CZ" b="1" dirty="0" smtClean="0"/>
                  <a:t>OHNISKA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/>
                <a:stretch>
                  <a:fillRect l="-1185" t="-21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9" name="Tětiva 8"/>
          <p:cNvSpPr/>
          <p:nvPr/>
        </p:nvSpPr>
        <p:spPr>
          <a:xfrm rot="5400000">
            <a:off x="2517372" y="2845014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ětiva 9"/>
          <p:cNvSpPr/>
          <p:nvPr/>
        </p:nvSpPr>
        <p:spPr>
          <a:xfrm rot="16200000">
            <a:off x="1347550" y="2917020"/>
            <a:ext cx="4320480" cy="2320103"/>
          </a:xfrm>
          <a:prstGeom prst="chord">
            <a:avLst>
              <a:gd name="adj1" fmla="val 939128"/>
              <a:gd name="adj2" fmla="val 9655862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se šipkou 18"/>
          <p:cNvCxnSpPr/>
          <p:nvPr/>
        </p:nvCxnSpPr>
        <p:spPr>
          <a:xfrm>
            <a:off x="2405374" y="4109367"/>
            <a:ext cx="1978655" cy="1263849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3829220" y="2707924"/>
            <a:ext cx="2008444" cy="1312010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448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SPOJKA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BODY </a:t>
                </a:r>
                <a:r>
                  <a:rPr lang="cs-CZ" dirty="0" smtClean="0">
                    <a:solidFill>
                      <a:srgbClr val="FFC000"/>
                    </a:solidFill>
                  </a:rPr>
                  <a:t>O</a:t>
                </a:r>
                <a:r>
                  <a:rPr lang="cs-CZ" dirty="0" smtClean="0"/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SPLYNOU V JEDINÝ BOD </a:t>
                </a:r>
                <a:r>
                  <a:rPr lang="cs-CZ" b="1" dirty="0" smtClean="0">
                    <a:solidFill>
                      <a:srgbClr val="FFC000"/>
                    </a:solidFill>
                  </a:rPr>
                  <a:t>O</a:t>
                </a:r>
                <a:endParaRPr lang="cs-CZ" b="1" dirty="0">
                  <a:solidFill>
                    <a:srgbClr val="FFC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/>
                <a:stretch>
                  <a:fillRect l="-1852" t="-1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0" name="Přímá spojnice se šipkou 29"/>
          <p:cNvCxnSpPr/>
          <p:nvPr/>
        </p:nvCxnSpPr>
        <p:spPr>
          <a:xfrm flipV="1">
            <a:off x="4067943" y="2238635"/>
            <a:ext cx="0" cy="3998677"/>
          </a:xfrm>
          <a:prstGeom prst="straightConnector1">
            <a:avLst/>
          </a:prstGeom>
          <a:ln w="41275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rstenec 6"/>
          <p:cNvSpPr/>
          <p:nvPr/>
        </p:nvSpPr>
        <p:spPr>
          <a:xfrm>
            <a:off x="3120429" y="2926624"/>
            <a:ext cx="2056370" cy="2372904"/>
          </a:xfrm>
          <a:prstGeom prst="donut">
            <a:avLst>
              <a:gd name="adj" fmla="val 864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2374307" y="1052736"/>
            <a:ext cx="469501" cy="50405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32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Přímá spojnice se šipkou 29"/>
          <p:cNvCxnSpPr/>
          <p:nvPr/>
        </p:nvCxnSpPr>
        <p:spPr>
          <a:xfrm flipV="1">
            <a:off x="4067943" y="2238635"/>
            <a:ext cx="0" cy="3998677"/>
          </a:xfrm>
          <a:prstGeom prst="straightConnector1">
            <a:avLst/>
          </a:prstGeom>
          <a:ln w="41275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SPOJKA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31305"/>
                <a:ext cx="8229600" cy="506916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BODY </a:t>
                </a:r>
                <a:r>
                  <a:rPr lang="cs-CZ" dirty="0" smtClean="0">
                    <a:solidFill>
                      <a:srgbClr val="FFC000"/>
                    </a:solidFill>
                  </a:rPr>
                  <a:t>O</a:t>
                </a:r>
                <a:r>
                  <a:rPr lang="cs-CZ" dirty="0" smtClean="0"/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SPLYNOU V JEDINÝ BOD </a:t>
                </a:r>
                <a:r>
                  <a:rPr lang="cs-CZ" b="1" dirty="0" smtClean="0">
                    <a:solidFill>
                      <a:srgbClr val="FFC000"/>
                    </a:solidFill>
                  </a:rPr>
                  <a:t>O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31305"/>
                <a:ext cx="8229600" cy="5069160"/>
              </a:xfrm>
              <a:blipFill rotWithShape="1">
                <a:blip r:embed="rId3"/>
                <a:stretch>
                  <a:fillRect l="-1852" t="-2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5210" y="5080828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2415536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 flipH="1">
            <a:off x="2374307" y="1052736"/>
            <a:ext cx="469501" cy="50405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5322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"/>
                            </p:stCondLst>
                            <p:childTnLst>
                              <p:par>
                                <p:cTn id="1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"/>
                            </p:stCondLst>
                            <p:childTnLst>
                              <p:par>
                                <p:cTn id="17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4" grpId="0" animBg="1"/>
      <p:bldP spid="25" grpId="0" animBg="1"/>
      <p:bldP spid="27" grpId="0"/>
      <p:bldP spid="2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SPOJKA - </a:t>
            </a:r>
            <a:r>
              <a:rPr lang="cs-CZ" b="1" dirty="0" smtClean="0">
                <a:solidFill>
                  <a:srgbClr val="00B050"/>
                </a:solidFill>
              </a:rPr>
              <a:t>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1305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f	 </a:t>
            </a:r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ředmětová ohnisková vzdálenost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dirty="0" smtClean="0">
                <a:solidFill>
                  <a:srgbClr val="FF0000"/>
                </a:solidFill>
              </a:rPr>
              <a:t>I=</a:t>
            </a:r>
            <a:r>
              <a:rPr lang="cs-CZ" b="1" i="1" dirty="0" smtClean="0">
                <a:solidFill>
                  <a:srgbClr val="FF0000"/>
                </a:solidFill>
              </a:rPr>
              <a:t> f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080274" y="4220751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4067943" y="2238635"/>
            <a:ext cx="0" cy="3998677"/>
          </a:xfrm>
          <a:prstGeom prst="straightConnector1">
            <a:avLst/>
          </a:prstGeom>
          <a:ln w="41275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28" idx="3"/>
          </p:cNvCxnSpPr>
          <p:nvPr/>
        </p:nvCxnSpPr>
        <p:spPr>
          <a:xfrm>
            <a:off x="2985883" y="4047835"/>
            <a:ext cx="1021119" cy="814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239760" y="4309261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493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SPOJKA - </a:t>
            </a:r>
            <a:r>
              <a:rPr lang="cs-CZ" b="1" dirty="0" smtClean="0">
                <a:solidFill>
                  <a:srgbClr val="00B050"/>
                </a:solidFill>
              </a:rPr>
              <a:t>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1305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>
                <a:solidFill>
                  <a:srgbClr val="00B050"/>
                </a:solidFill>
              </a:rPr>
              <a:t>f</a:t>
            </a:r>
            <a:r>
              <a:rPr lang="cs-CZ" b="1" i="1" dirty="0" smtClean="0">
                <a:solidFill>
                  <a:srgbClr val="00B050"/>
                </a:solidFill>
              </a:rPr>
              <a:t>´	 </a:t>
            </a:r>
            <a:r>
              <a:rPr lang="cs-CZ" b="1" dirty="0" smtClean="0">
                <a:solidFill>
                  <a:srgbClr val="00B050"/>
                </a:solidFill>
              </a:rPr>
              <a:t>obrazová ohnisková vzdálenost </a:t>
            </a:r>
            <a:r>
              <a:rPr lang="cs-CZ" dirty="0" smtClean="0">
                <a:solidFill>
                  <a:srgbClr val="00B050"/>
                </a:solidFill>
              </a:rPr>
              <a:t>I</a:t>
            </a:r>
            <a:r>
              <a:rPr lang="cs-CZ" b="1" dirty="0" smtClean="0">
                <a:solidFill>
                  <a:srgbClr val="00B050"/>
                </a:solidFill>
              </a:rPr>
              <a:t>F´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I=</a:t>
            </a:r>
            <a:r>
              <a:rPr lang="cs-CZ" b="1" i="1" dirty="0" smtClean="0">
                <a:solidFill>
                  <a:srgbClr val="00B050"/>
                </a:solidFill>
              </a:rPr>
              <a:t> f´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080274" y="4220751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4067943" y="2238635"/>
            <a:ext cx="0" cy="3998677"/>
          </a:xfrm>
          <a:prstGeom prst="straightConnector1">
            <a:avLst/>
          </a:prstGeom>
          <a:ln w="41275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125342" y="4032921"/>
            <a:ext cx="1021119" cy="814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35901" y="4309261"/>
            <a:ext cx="540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00B050"/>
                </a:solidFill>
              </a:rPr>
              <a:t>f</a:t>
            </a:r>
            <a:r>
              <a:rPr lang="cs-CZ" sz="3200" b="1" i="1" dirty="0" smtClean="0">
                <a:solidFill>
                  <a:srgbClr val="00B050"/>
                </a:solidFill>
              </a:rPr>
              <a:t>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03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SPOJKA</a:t>
            </a:r>
            <a:r>
              <a:rPr lang="cs-CZ" dirty="0" smtClean="0"/>
              <a:t> - </a:t>
            </a:r>
            <a:r>
              <a:rPr lang="cs-CZ" b="1" dirty="0" smtClean="0">
                <a:solidFill>
                  <a:srgbClr val="00B050"/>
                </a:solidFill>
              </a:rPr>
              <a:t>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1305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f</a:t>
            </a:r>
            <a:r>
              <a:rPr lang="cs-CZ" b="1" i="1" dirty="0" smtClean="0">
                <a:solidFill>
                  <a:srgbClr val="00B050"/>
                </a:solidFill>
              </a:rPr>
              <a:t>  </a:t>
            </a:r>
            <a:r>
              <a:rPr lang="cs-CZ" b="1" dirty="0" smtClean="0"/>
              <a:t>a</a:t>
            </a:r>
            <a:r>
              <a:rPr lang="cs-CZ" b="1" i="1" dirty="0" smtClean="0">
                <a:solidFill>
                  <a:srgbClr val="00B050"/>
                </a:solidFill>
              </a:rPr>
              <a:t> f´	 </a:t>
            </a:r>
            <a:r>
              <a:rPr lang="cs-CZ" b="1" dirty="0" smtClean="0"/>
              <a:t>jsou u </a:t>
            </a:r>
            <a:r>
              <a:rPr lang="cs-CZ" b="1" u="sng" dirty="0" smtClean="0">
                <a:solidFill>
                  <a:srgbClr val="FF0000"/>
                </a:solidFill>
              </a:rPr>
              <a:t>tenké </a:t>
            </a:r>
            <a:r>
              <a:rPr lang="cs-CZ" b="1" dirty="0" smtClean="0"/>
              <a:t>spojky </a:t>
            </a:r>
            <a:r>
              <a:rPr lang="cs-CZ" b="1" u="sng" dirty="0" smtClean="0"/>
              <a:t>stejné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FF0000"/>
                </a:solidFill>
              </a:rPr>
              <a:t>f</a:t>
            </a:r>
            <a:r>
              <a:rPr lang="cs-CZ" b="1" i="1" dirty="0" smtClean="0">
                <a:solidFill>
                  <a:srgbClr val="00B050"/>
                </a:solidFill>
              </a:rPr>
              <a:t>  </a:t>
            </a:r>
            <a:r>
              <a:rPr lang="cs-CZ" b="1" dirty="0" smtClean="0"/>
              <a:t>=</a:t>
            </a:r>
            <a:r>
              <a:rPr lang="cs-CZ" b="1" i="1" dirty="0" smtClean="0">
                <a:solidFill>
                  <a:srgbClr val="00B050"/>
                </a:solidFill>
              </a:rPr>
              <a:t> f´	</a:t>
            </a:r>
            <a:endParaRPr lang="cs-CZ" dirty="0" smtClean="0"/>
          </a:p>
          <a:p>
            <a:pPr marL="0" indent="0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společné označení: 	    </a:t>
            </a:r>
            <a:r>
              <a:rPr lang="cs-CZ" b="1" i="1" dirty="0" smtClean="0"/>
              <a:t>f … </a:t>
            </a:r>
            <a:r>
              <a:rPr lang="cs-CZ" b="1" dirty="0" smtClean="0"/>
              <a:t>ohnisková vzdálenost</a:t>
            </a: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3041553" y="3802396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176799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41553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26676" y="318838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4080274" y="4220751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4067943" y="2238635"/>
            <a:ext cx="0" cy="3998677"/>
          </a:xfrm>
          <a:prstGeom prst="straightConnector1">
            <a:avLst/>
          </a:prstGeom>
          <a:ln w="41275">
            <a:solidFill>
              <a:schemeClr val="tx1"/>
            </a:solidFill>
            <a:headEnd type="arrow"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125342" y="4032921"/>
            <a:ext cx="1021119" cy="814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35901" y="4309261"/>
            <a:ext cx="540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00B050"/>
                </a:solidFill>
              </a:rPr>
              <a:t>f</a:t>
            </a:r>
            <a:r>
              <a:rPr lang="cs-CZ" sz="3200" b="1" i="1" dirty="0" smtClean="0">
                <a:solidFill>
                  <a:srgbClr val="00B050"/>
                </a:solidFill>
              </a:rPr>
              <a:t>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2985883" y="4047835"/>
            <a:ext cx="1021119" cy="814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239760" y="4309261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11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23020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614858"/>
            <a:ext cx="3184262" cy="4924425"/>
          </a:xfrm>
          <a:prstGeom prst="rect">
            <a:avLst/>
          </a:prstGeom>
          <a:solidFill>
            <a:srgbClr val="FF0000">
              <a:alpha val="39000"/>
            </a:srgbClr>
          </a:solidFill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/>
              <a:t>PŘEDMĚTOVÝ PROSTOR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2461" y="1566391"/>
            <a:ext cx="3184262" cy="4924425"/>
          </a:xfrm>
          <a:prstGeom prst="rect">
            <a:avLst/>
          </a:prstGeom>
          <a:solidFill>
            <a:srgbClr val="00B050">
              <a:alpha val="48000"/>
            </a:srgbClr>
          </a:solidFill>
        </p:spPr>
        <p:txBody>
          <a:bodyPr wrap="square" rtlCol="0">
            <a:spAutoFit/>
          </a:bodyPr>
          <a:lstStyle/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4000" dirty="0" smtClean="0"/>
              <a:t>OBRAZOVÝ PROSTOR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139952" y="1196752"/>
            <a:ext cx="864096" cy="86409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70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00"/>
                            </p:stCondLst>
                            <p:childTnLst>
                              <p:par>
                                <p:cTn id="4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1" grpId="0" animBg="1"/>
      <p:bldP spid="12" grpId="0" animBg="1"/>
      <p:bldP spid="13" grpId="0" animBg="1"/>
      <p:bldP spid="1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 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 flipH="1" flipV="1">
            <a:off x="2339752" y="4930375"/>
            <a:ext cx="590978" cy="10165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20" idx="2"/>
          </p:cNvCxnSpPr>
          <p:nvPr/>
        </p:nvCxnSpPr>
        <p:spPr>
          <a:xfrm flipV="1">
            <a:off x="5558650" y="4907286"/>
            <a:ext cx="435639" cy="94260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ový popisek 22"/>
          <p:cNvSpPr/>
          <p:nvPr/>
        </p:nvSpPr>
        <p:spPr>
          <a:xfrm>
            <a:off x="179512" y="1213489"/>
            <a:ext cx="3667041" cy="1224136"/>
          </a:xfrm>
          <a:prstGeom prst="wedgeRoundRectCallout">
            <a:avLst>
              <a:gd name="adj1" fmla="val 43232"/>
              <a:gd name="adj2" fmla="val 10042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První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optická plocha, se kterou se světlo „potká“</a:t>
            </a:r>
            <a:r>
              <a:rPr lang="cs-CZ" dirty="0" smtClean="0"/>
              <a:t>“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aoblený obdélníkový popisek 23"/>
              <p:cNvSpPr/>
              <p:nvPr/>
            </p:nvSpPr>
            <p:spPr>
              <a:xfrm>
                <a:off x="179511" y="5237820"/>
                <a:ext cx="3667041" cy="1224136"/>
              </a:xfrm>
              <a:prstGeom prst="wedgeRoundRectCallout">
                <a:avLst>
                  <a:gd name="adj1" fmla="val 17145"/>
                  <a:gd name="adj2" fmla="val -116775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Střed křivosti </a:t>
                </a:r>
                <a:r>
                  <a:rPr lang="cs-CZ" sz="2800" b="1" u="sng" dirty="0" smtClean="0">
                    <a:solidFill>
                      <a:srgbClr val="FF0000"/>
                    </a:solidFill>
                  </a:rPr>
                  <a:t>první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optické plochy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24" name="Zaoblený obdélníkový popise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1" y="5237820"/>
                <a:ext cx="3667041" cy="1224136"/>
              </a:xfrm>
              <a:prstGeom prst="wedgeRoundRectCallout">
                <a:avLst>
                  <a:gd name="adj1" fmla="val 17145"/>
                  <a:gd name="adj2" fmla="val -116775"/>
                  <a:gd name="adj3" fmla="val 16667"/>
                </a:avLst>
              </a:prstGeom>
              <a:blipFill rotWithShape="1">
                <a:blip r:embed="rId4"/>
                <a:stretch>
                  <a:fillRect b="-1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4741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 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 flipH="1" flipV="1">
            <a:off x="2339752" y="4930375"/>
            <a:ext cx="590978" cy="10165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20" idx="2"/>
          </p:cNvCxnSpPr>
          <p:nvPr/>
        </p:nvCxnSpPr>
        <p:spPr>
          <a:xfrm flipV="1">
            <a:off x="5558650" y="4907286"/>
            <a:ext cx="435639" cy="94260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Zaoblený obdélníkový popisek 24"/>
          <p:cNvSpPr/>
          <p:nvPr/>
        </p:nvSpPr>
        <p:spPr>
          <a:xfrm>
            <a:off x="5476959" y="1304764"/>
            <a:ext cx="3667041" cy="1224136"/>
          </a:xfrm>
          <a:prstGeom prst="wedgeRoundRectCallout">
            <a:avLst>
              <a:gd name="adj1" fmla="val -71856"/>
              <a:gd name="adj2" fmla="val 115363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rgbClr val="002060"/>
                </a:solidFill>
              </a:rPr>
              <a:t>Druhá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optická plocha, se kterou se světlo „potká“</a:t>
            </a:r>
            <a:r>
              <a:rPr lang="cs-CZ" dirty="0" smtClean="0"/>
              <a:t>“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aoblený obdélníkový popisek 25"/>
              <p:cNvSpPr/>
              <p:nvPr/>
            </p:nvSpPr>
            <p:spPr>
              <a:xfrm>
                <a:off x="5346603" y="5438656"/>
                <a:ext cx="3667041" cy="1224136"/>
              </a:xfrm>
              <a:prstGeom prst="wedgeRoundRectCallout">
                <a:avLst>
                  <a:gd name="adj1" fmla="val -25820"/>
                  <a:gd name="adj2" fmla="val -104133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/>
                    </a:solidFill>
                  </a:rPr>
                  <a:t>Střed křivosti </a:t>
                </a:r>
                <a:r>
                  <a:rPr lang="cs-CZ" sz="2800" b="1" u="sng" dirty="0" smtClean="0">
                    <a:solidFill>
                      <a:srgbClr val="002060"/>
                    </a:solidFill>
                  </a:rPr>
                  <a:t>druhé</a:t>
                </a:r>
                <a:r>
                  <a:rPr lang="cs-CZ" sz="2800" dirty="0" smtClean="0">
                    <a:solidFill>
                      <a:schemeClr val="tx1"/>
                    </a:solidFill>
                  </a:rPr>
                  <a:t> optické plochy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26" name="Zaoblený obdélníkový popise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6603" y="5438656"/>
                <a:ext cx="3667041" cy="1224136"/>
              </a:xfrm>
              <a:prstGeom prst="wedgeRoundRectCallout">
                <a:avLst>
                  <a:gd name="adj1" fmla="val -25820"/>
                  <a:gd name="adj2" fmla="val -104133"/>
                  <a:gd name="adj3" fmla="val 16667"/>
                </a:avLst>
              </a:prstGeom>
              <a:blipFill rotWithShape="1">
                <a:blip r:embed="rId4"/>
                <a:stretch>
                  <a:fillRect b="-1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313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STŘEDY KŘIVOSTI OPTICKÝCH PLOCH 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se šipkou 20"/>
          <p:cNvCxnSpPr/>
          <p:nvPr/>
        </p:nvCxnSpPr>
        <p:spPr>
          <a:xfrm flipH="1" flipV="1">
            <a:off x="2339752" y="4930375"/>
            <a:ext cx="590978" cy="101656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20" idx="2"/>
          </p:cNvCxnSpPr>
          <p:nvPr/>
        </p:nvCxnSpPr>
        <p:spPr>
          <a:xfrm flipV="1">
            <a:off x="5558650" y="4907286"/>
            <a:ext cx="435639" cy="942602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76056" y="373038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5856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30730" y="3145613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35241" y="2564904"/>
            <a:ext cx="544215" cy="580709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4641" y="1378223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77543" y="3188384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344734" y="2751691"/>
            <a:ext cx="290998" cy="43669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733531" y="1489361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3768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VRCHOLY OPTICKÝCH PLOCH 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5076056" y="373038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5856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30730" y="3145613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35241" y="2564904"/>
            <a:ext cx="544215" cy="580709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4641" y="1378223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77543" y="3188384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344734" y="2751691"/>
            <a:ext cx="290998" cy="43669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733531" y="1489361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923928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vál 32"/>
          <p:cNvSpPr/>
          <p:nvPr/>
        </p:nvSpPr>
        <p:spPr>
          <a:xfrm>
            <a:off x="4461588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se šipkou 34"/>
          <p:cNvCxnSpPr/>
          <p:nvPr/>
        </p:nvCxnSpPr>
        <p:spPr>
          <a:xfrm flipV="1">
            <a:off x="3707904" y="4727812"/>
            <a:ext cx="0" cy="112207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4790632" y="4707132"/>
            <a:ext cx="9770" cy="1142756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07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OPTICKÝ STŘED ČOČKY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5076056" y="373038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5856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30730" y="3145613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35241" y="2564904"/>
            <a:ext cx="544215" cy="580709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4641" y="1378223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77543" y="3188384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344734" y="2751691"/>
            <a:ext cx="290998" cy="43669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733531" y="1489361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923928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vál 32"/>
          <p:cNvSpPr/>
          <p:nvPr/>
        </p:nvSpPr>
        <p:spPr>
          <a:xfrm>
            <a:off x="4461588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se šipkou 34"/>
          <p:cNvCxnSpPr/>
          <p:nvPr/>
        </p:nvCxnSpPr>
        <p:spPr>
          <a:xfrm flipV="1">
            <a:off x="4217386" y="4261240"/>
            <a:ext cx="28361" cy="1588648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4159563" y="397582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026832" y="3282699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98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5076056" y="373038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5856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30730" y="3145613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2635241" y="2564904"/>
            <a:ext cx="544215" cy="580709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54641" y="1378223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OBRAZOVÉ OHNISKO 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77543" y="3188384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9" name="Přímá spojnice se šipkou 28"/>
          <p:cNvCxnSpPr/>
          <p:nvPr/>
        </p:nvCxnSpPr>
        <p:spPr>
          <a:xfrm flipH="1">
            <a:off x="5344734" y="2751691"/>
            <a:ext cx="290998" cy="436693"/>
          </a:xfrm>
          <a:prstGeom prst="straightConnector1">
            <a:avLst/>
          </a:prstGeom>
          <a:ln w="412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733531" y="1489361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PŘEDMĚTOVÉ OHNISKO 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923928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vál 32"/>
          <p:cNvSpPr/>
          <p:nvPr/>
        </p:nvSpPr>
        <p:spPr>
          <a:xfrm>
            <a:off x="4461588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vál 36"/>
          <p:cNvSpPr/>
          <p:nvPr/>
        </p:nvSpPr>
        <p:spPr>
          <a:xfrm>
            <a:off x="4159563" y="397582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026832" y="3282699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2374307" y="4077072"/>
            <a:ext cx="1050991" cy="1152128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037522" y="487872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7522" y="4878726"/>
                <a:ext cx="1008112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se šipkou 39"/>
          <p:cNvCxnSpPr/>
          <p:nvPr/>
        </p:nvCxnSpPr>
        <p:spPr>
          <a:xfrm flipH="1">
            <a:off x="5076056" y="4019934"/>
            <a:ext cx="761608" cy="1209266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456860" y="5004465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860" y="5004465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865780" y="6034554"/>
                <a:ext cx="7485203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800" b="1" i="1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800" b="1" i="1">
                        <a:solidFill>
                          <a:srgbClr val="7030A0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</a:rPr>
                  <a:t> POLOMĚRY KŘIVOSTI OPTICKÝCH PLOCH</a:t>
                </a:r>
                <a:endParaRPr lang="cs-CZ" sz="28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5780" y="6034554"/>
                <a:ext cx="7485203" cy="523220"/>
              </a:xfrm>
              <a:prstGeom prst="rect">
                <a:avLst/>
              </a:prstGeom>
              <a:blipFill rotWithShape="1">
                <a:blip r:embed="rId8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3010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41" grpId="0"/>
      <p:bldP spid="1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ROZPTYLKA (NAPŘ. DVOJDUTÁ)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400600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𝑪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/>
                  <a:t> STŘEDY KŘIVOSTI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 	 POLOMĚRY KŘIVOSTI</a:t>
                </a:r>
                <a:endParaRPr lang="cs-CZ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𝑽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 VRCHOLY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C000"/>
                    </a:solidFill>
                  </a:rPr>
                  <a:t>O 	 OPTICKÝ STŘED</a:t>
                </a:r>
                <a:endParaRPr lang="cs-CZ" b="1" dirty="0">
                  <a:solidFill>
                    <a:srgbClr val="FFC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F</a:t>
                </a:r>
                <a:r>
                  <a:rPr lang="cs-CZ" dirty="0" smtClean="0"/>
                  <a:t>, </a:t>
                </a:r>
                <a:r>
                  <a:rPr lang="cs-CZ" b="1" dirty="0" smtClean="0">
                    <a:solidFill>
                      <a:srgbClr val="00B050"/>
                    </a:solidFill>
                  </a:rPr>
                  <a:t>F´	 </a:t>
                </a:r>
                <a:r>
                  <a:rPr lang="cs-CZ" b="1" dirty="0" smtClean="0"/>
                  <a:t>OHNISKA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		</a:t>
                </a:r>
                <a:r>
                  <a:rPr lang="cs-CZ" dirty="0"/>
                  <a:t>	</a:t>
                </a:r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400600"/>
              </a:xfrm>
              <a:blipFill rotWithShape="1">
                <a:blip r:embed="rId2"/>
                <a:stretch>
                  <a:fillRect l="-1185" t="-203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02022" y="445295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OPTICKÁ OSA</a:t>
            </a:r>
            <a:endParaRPr lang="cs-CZ" dirty="0"/>
          </a:p>
        </p:txBody>
      </p:sp>
      <p:sp>
        <p:nvSpPr>
          <p:cNvPr id="13" name="Oblouk 12"/>
          <p:cNvSpPr/>
          <p:nvPr/>
        </p:nvSpPr>
        <p:spPr>
          <a:xfrm rot="10800000">
            <a:off x="4500702" y="1916832"/>
            <a:ext cx="3747426" cy="3933056"/>
          </a:xfrm>
          <a:prstGeom prst="arc">
            <a:avLst>
              <a:gd name="adj1" fmla="val 17773241"/>
              <a:gd name="adj2" fmla="val 3220319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>
            <a:off x="251520" y="1916832"/>
            <a:ext cx="3744416" cy="3933056"/>
          </a:xfrm>
          <a:prstGeom prst="arc">
            <a:avLst>
              <a:gd name="adj1" fmla="val 18357405"/>
              <a:gd name="adj2" fmla="val 3725226"/>
            </a:avLst>
          </a:prstGeom>
          <a:ln w="381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>
            <a:off x="3204843" y="2348880"/>
            <a:ext cx="2025087" cy="0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983392" y="5589240"/>
            <a:ext cx="2524712" cy="49669"/>
          </a:xfrm>
          <a:prstGeom prst="line">
            <a:avLst/>
          </a:prstGeom>
          <a:ln w="412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9" name="Přímá spojnice 18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0233" y="4322511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5076056" y="373038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275856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30730" y="3145613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77543" y="3188384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3923928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25298" y="4143037"/>
                <a:ext cx="7920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Ovál 32"/>
          <p:cNvSpPr/>
          <p:nvPr/>
        </p:nvSpPr>
        <p:spPr>
          <a:xfrm>
            <a:off x="4461588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4198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Ovál 36"/>
          <p:cNvSpPr/>
          <p:nvPr/>
        </p:nvSpPr>
        <p:spPr>
          <a:xfrm>
            <a:off x="4159563" y="397582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4026832" y="3282699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>
            <a:off x="2374307" y="4077072"/>
            <a:ext cx="1050991" cy="1152128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2037522" y="4878726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7522" y="4878726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se šipkou 39"/>
          <p:cNvCxnSpPr/>
          <p:nvPr/>
        </p:nvCxnSpPr>
        <p:spPr>
          <a:xfrm flipH="1">
            <a:off x="5076056" y="4019934"/>
            <a:ext cx="761608" cy="1209266"/>
          </a:xfrm>
          <a:prstGeom prst="straightConnector1">
            <a:avLst/>
          </a:prstGeom>
          <a:ln w="41275">
            <a:solidFill>
              <a:srgbClr val="7030A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5456860" y="5004465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860" y="5004465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5314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ROZPTYLKA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BODY </a:t>
                </a:r>
                <a:r>
                  <a:rPr lang="cs-CZ" dirty="0" smtClean="0">
                    <a:solidFill>
                      <a:srgbClr val="FFC000"/>
                    </a:solidFill>
                  </a:rPr>
                  <a:t>O</a:t>
                </a:r>
                <a:r>
                  <a:rPr lang="cs-CZ" dirty="0" smtClean="0"/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SPLYNOU V JEDINÝ BOD </a:t>
                </a:r>
                <a:r>
                  <a:rPr lang="cs-CZ" b="1" dirty="0" smtClean="0">
                    <a:solidFill>
                      <a:srgbClr val="FFC000"/>
                    </a:solidFill>
                  </a:rPr>
                  <a:t>O</a:t>
                </a:r>
                <a:endParaRPr lang="cs-CZ" b="1" dirty="0">
                  <a:solidFill>
                    <a:srgbClr val="FFC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2"/>
                <a:stretch>
                  <a:fillRect l="-1852" t="-1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5226676" y="3745258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40019" y="3766392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6676" y="311102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69984" y="3256904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420874" y="234184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874" y="2341849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447917" y="5080828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917" y="5080828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stenec 6"/>
          <p:cNvSpPr/>
          <p:nvPr/>
        </p:nvSpPr>
        <p:spPr>
          <a:xfrm>
            <a:off x="3120429" y="2926624"/>
            <a:ext cx="2056370" cy="2372904"/>
          </a:xfrm>
          <a:prstGeom prst="donut">
            <a:avLst>
              <a:gd name="adj" fmla="val 864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2374307" y="1052736"/>
            <a:ext cx="469501" cy="50405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067943" y="2415536"/>
            <a:ext cx="0" cy="325006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779911" y="2127504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997" y="5665603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073330" y="212352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785298" y="565764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26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1411" y="4041068"/>
                <a:ext cx="792088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4067943" y="2415536"/>
            <a:ext cx="0" cy="325006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ROZPTYLKA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BODY </a:t>
                </a:r>
                <a:r>
                  <a:rPr lang="cs-CZ" dirty="0" smtClean="0">
                    <a:solidFill>
                      <a:srgbClr val="FFC000"/>
                    </a:solidFill>
                  </a:rPr>
                  <a:t>O</a:t>
                </a:r>
                <a:r>
                  <a:rPr lang="cs-CZ" dirty="0" smtClean="0"/>
                  <a:t>,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dirty="0" smtClean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𝑉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dirty="0" smtClean="0"/>
                  <a:t> SPLYNOU V JEDINÝ BOD </a:t>
                </a:r>
                <a:r>
                  <a:rPr lang="cs-CZ" b="1" dirty="0" smtClean="0">
                    <a:solidFill>
                      <a:srgbClr val="FFC000"/>
                    </a:solidFill>
                  </a:rPr>
                  <a:t>O</a:t>
                </a:r>
                <a:endParaRPr lang="cs-CZ" b="1" dirty="0">
                  <a:solidFill>
                    <a:srgbClr val="FFC000"/>
                  </a:solidFill>
                </a:endParaRP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	</a:t>
                </a:r>
                <a:r>
                  <a:rPr lang="cs-CZ" b="1" dirty="0"/>
                  <a:t>	</a:t>
                </a:r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069160"/>
              </a:xfrm>
              <a:blipFill rotWithShape="1">
                <a:blip r:embed="rId3"/>
                <a:stretch>
                  <a:fillRect l="-1852" t="-14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5226676" y="3784103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41553" y="3784103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6676" y="317941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92827" y="3123270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445552" y="3969060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605604" y="3947926"/>
            <a:ext cx="144016" cy="144016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4029" y="4165885"/>
                <a:ext cx="692409" cy="58477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 flipH="1">
            <a:off x="2374307" y="1052736"/>
            <a:ext cx="469501" cy="504056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779911" y="2127504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997" y="5665603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073330" y="212352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785298" y="565764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6655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6" grpId="1"/>
      <p:bldP spid="4" grpId="0" animBg="1"/>
      <p:bldP spid="25" grpId="0" animBg="1"/>
      <p:bldP spid="27" grpId="0"/>
      <p:bldP spid="28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9"/>
          <p:cNvCxnSpPr/>
          <p:nvPr/>
        </p:nvCxnSpPr>
        <p:spPr>
          <a:xfrm>
            <a:off x="4067943" y="2415536"/>
            <a:ext cx="0" cy="325006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ROZPTYLKA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-VZDÁLENOSTI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5076056" y="3773159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78644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6676" y="317941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92827" y="3123270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3779911" y="2127504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997" y="5665603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073330" y="212352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785298" y="565764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088504" y="4047835"/>
            <a:ext cx="1021119" cy="814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432807" y="4327438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1268" y="1340768"/>
            <a:ext cx="76851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f	 </a:t>
            </a:r>
            <a:r>
              <a:rPr lang="cs-CZ" sz="2800" b="1" dirty="0" smtClean="0">
                <a:solidFill>
                  <a:srgbClr val="FF0000"/>
                </a:solidFill>
              </a:rPr>
              <a:t>předmětová ohnisková vzdálenost 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r>
              <a:rPr lang="cs-CZ" sz="2800" b="1" dirty="0" smtClean="0">
                <a:solidFill>
                  <a:srgbClr val="FFC000"/>
                </a:solidFill>
              </a:rPr>
              <a:t>O</a:t>
            </a:r>
            <a:r>
              <a:rPr lang="cs-CZ" sz="2800" dirty="0" smtClean="0">
                <a:solidFill>
                  <a:srgbClr val="FF0000"/>
                </a:solidFill>
              </a:rPr>
              <a:t>I=</a:t>
            </a:r>
            <a:r>
              <a:rPr lang="cs-CZ" sz="2800" b="1" i="1" dirty="0" smtClean="0">
                <a:solidFill>
                  <a:srgbClr val="FF0000"/>
                </a:solidFill>
              </a:rPr>
              <a:t> f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164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9"/>
          <p:cNvCxnSpPr/>
          <p:nvPr/>
        </p:nvCxnSpPr>
        <p:spPr>
          <a:xfrm>
            <a:off x="4067943" y="2415536"/>
            <a:ext cx="0" cy="325006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ROZPTYLKA</a:t>
            </a:r>
            <a:r>
              <a:rPr lang="cs-CZ" dirty="0" smtClean="0"/>
              <a:t> -</a:t>
            </a:r>
            <a:r>
              <a:rPr lang="cs-CZ" b="1" dirty="0" smtClean="0">
                <a:solidFill>
                  <a:srgbClr val="00B050"/>
                </a:solidFill>
              </a:rPr>
              <a:t>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039" y="1601039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5076056" y="3773159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78644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6676" y="317941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92827" y="3123270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3779911" y="2127504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997" y="5665603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073330" y="212352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785298" y="565764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432807" y="4327438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1268" y="1340768"/>
            <a:ext cx="76851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00B050"/>
                </a:solidFill>
              </a:rPr>
              <a:t>f´	 </a:t>
            </a:r>
            <a:r>
              <a:rPr lang="cs-CZ" sz="2800" b="1" dirty="0" smtClean="0">
                <a:solidFill>
                  <a:srgbClr val="00B050"/>
                </a:solidFill>
              </a:rPr>
              <a:t>obrazová ohnisková vzdálenost </a:t>
            </a:r>
            <a:r>
              <a:rPr lang="cs-CZ" sz="2800" dirty="0" smtClean="0">
                <a:solidFill>
                  <a:srgbClr val="00B050"/>
                </a:solidFill>
              </a:rPr>
              <a:t>I</a:t>
            </a:r>
            <a:r>
              <a:rPr lang="cs-CZ" sz="2800" b="1" dirty="0" smtClean="0">
                <a:solidFill>
                  <a:srgbClr val="00B050"/>
                </a:solidFill>
              </a:rPr>
              <a:t>F´</a:t>
            </a:r>
            <a:r>
              <a:rPr lang="cs-CZ" sz="2800" b="1" dirty="0" smtClean="0">
                <a:solidFill>
                  <a:srgbClr val="FFC000"/>
                </a:solidFill>
              </a:rPr>
              <a:t>O</a:t>
            </a:r>
            <a:r>
              <a:rPr lang="cs-CZ" sz="2800" dirty="0" smtClean="0">
                <a:solidFill>
                  <a:srgbClr val="00B050"/>
                </a:solidFill>
              </a:rPr>
              <a:t>I=</a:t>
            </a:r>
            <a:r>
              <a:rPr lang="cs-CZ" sz="2800" b="1" i="1" dirty="0" smtClean="0">
                <a:solidFill>
                  <a:srgbClr val="00B050"/>
                </a:solidFill>
              </a:rPr>
              <a:t> f´</a:t>
            </a:r>
            <a:endParaRPr lang="cs-CZ" sz="2800" dirty="0" smtClean="0">
              <a:solidFill>
                <a:srgbClr val="00B05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041553" y="4077073"/>
            <a:ext cx="1021119" cy="814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278375" y="4309261"/>
            <a:ext cx="540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00B050"/>
                </a:solidFill>
              </a:rPr>
              <a:t>f</a:t>
            </a:r>
            <a:r>
              <a:rPr lang="cs-CZ" sz="3200" b="1" i="1" dirty="0" smtClean="0">
                <a:solidFill>
                  <a:srgbClr val="00B050"/>
                </a:solidFill>
              </a:rPr>
              <a:t>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9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nice 9"/>
          <p:cNvCxnSpPr/>
          <p:nvPr/>
        </p:nvCxnSpPr>
        <p:spPr>
          <a:xfrm>
            <a:off x="4067943" y="2415536"/>
            <a:ext cx="0" cy="3250067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TENKÁ</a:t>
            </a:r>
            <a:r>
              <a:rPr lang="cs-CZ" dirty="0" smtClean="0"/>
              <a:t> </a:t>
            </a:r>
            <a:r>
              <a:rPr lang="cs-CZ" b="1" dirty="0" smtClean="0"/>
              <a:t>ROZPTYLKA </a:t>
            </a:r>
            <a:r>
              <a:rPr lang="cs-CZ" dirty="0" smtClean="0"/>
              <a:t>-</a:t>
            </a:r>
            <a:r>
              <a:rPr lang="cs-CZ" b="1" dirty="0" smtClean="0">
                <a:solidFill>
                  <a:srgbClr val="00B050"/>
                </a:solidFill>
              </a:rPr>
              <a:t>VZDÁLENOSTI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039" y="1601039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/>
              <a:t>	</a:t>
            </a: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11560" y="4005064"/>
            <a:ext cx="7920880" cy="72008"/>
          </a:xfrm>
          <a:prstGeom prst="line">
            <a:avLst/>
          </a:prstGeom>
          <a:ln w="158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316416" y="404106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2374307" y="3802395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37664" y="3773159"/>
            <a:ext cx="0" cy="54935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4252269"/>
                <a:ext cx="1008112" cy="58477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𝐶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07783" y="4322511"/>
                <a:ext cx="1008112" cy="58477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Přímá spojnice 13"/>
          <p:cNvCxnSpPr/>
          <p:nvPr/>
        </p:nvCxnSpPr>
        <p:spPr>
          <a:xfrm>
            <a:off x="5076056" y="3773159"/>
            <a:ext cx="0" cy="5493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078644" y="3773159"/>
            <a:ext cx="0" cy="549352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5226676" y="3179412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792827" y="3123270"/>
            <a:ext cx="49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50"/>
                </a:solidFill>
              </a:rPr>
              <a:t>F´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981759" y="3933057"/>
            <a:ext cx="172369" cy="14401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877390" y="3219683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</a:t>
            </a:r>
            <a:endParaRPr lang="cs-CZ" sz="3200" b="1" dirty="0">
              <a:solidFill>
                <a:srgbClr val="FFC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7044" y="2389792"/>
                <a:ext cx="1008112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7589" y="5047429"/>
                <a:ext cx="1008112" cy="58477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1" name="Přímá spojnice 30"/>
          <p:cNvCxnSpPr/>
          <p:nvPr/>
        </p:nvCxnSpPr>
        <p:spPr>
          <a:xfrm>
            <a:off x="3779911" y="2127504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95997" y="5665603"/>
            <a:ext cx="288032" cy="288032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4073330" y="212352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785298" y="5657644"/>
            <a:ext cx="288032" cy="295991"/>
          </a:xfrm>
          <a:prstGeom prst="line">
            <a:avLst/>
          </a:prstGeom>
          <a:ln w="539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432807" y="4327438"/>
            <a:ext cx="3811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f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041553" y="4077073"/>
            <a:ext cx="1021119" cy="8147"/>
          </a:xfrm>
          <a:prstGeom prst="straightConnector1">
            <a:avLst/>
          </a:prstGeom>
          <a:ln w="381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278375" y="4309261"/>
            <a:ext cx="5408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>
                <a:solidFill>
                  <a:srgbClr val="00B050"/>
                </a:solidFill>
              </a:rPr>
              <a:t>f</a:t>
            </a:r>
            <a:r>
              <a:rPr lang="cs-CZ" sz="3200" b="1" i="1" dirty="0" smtClean="0">
                <a:solidFill>
                  <a:srgbClr val="00B050"/>
                </a:solidFill>
              </a:rPr>
              <a:t>´</a:t>
            </a:r>
            <a:endParaRPr lang="cs-CZ" sz="3200" b="1" i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0278" y="1338949"/>
            <a:ext cx="692296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f</a:t>
            </a:r>
            <a:r>
              <a:rPr lang="cs-CZ" sz="2800" b="1" i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smtClean="0"/>
              <a:t>a</a:t>
            </a:r>
            <a:r>
              <a:rPr lang="cs-CZ" sz="2800" b="1" i="1" dirty="0" smtClean="0">
                <a:solidFill>
                  <a:srgbClr val="00B050"/>
                </a:solidFill>
              </a:rPr>
              <a:t> f´	 </a:t>
            </a:r>
            <a:r>
              <a:rPr lang="cs-CZ" sz="2800" b="1" dirty="0" smtClean="0"/>
              <a:t>jsou u </a:t>
            </a:r>
            <a:r>
              <a:rPr lang="cs-CZ" sz="2800" b="1" u="sng" dirty="0" smtClean="0">
                <a:solidFill>
                  <a:srgbClr val="FF0000"/>
                </a:solidFill>
              </a:rPr>
              <a:t>tenké</a:t>
            </a:r>
            <a:r>
              <a:rPr lang="cs-CZ" sz="2800" b="1" dirty="0" smtClean="0"/>
              <a:t> spojky </a:t>
            </a:r>
            <a:r>
              <a:rPr lang="cs-CZ" sz="2800" b="1" u="sng" dirty="0" smtClean="0"/>
              <a:t>stejné</a:t>
            </a:r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4088504" y="4047835"/>
            <a:ext cx="1021119" cy="8147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20278" y="2018641"/>
            <a:ext cx="11079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f</a:t>
            </a:r>
            <a:r>
              <a:rPr lang="cs-CZ" sz="2800" b="1" i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smtClean="0"/>
              <a:t>=</a:t>
            </a:r>
            <a:r>
              <a:rPr lang="cs-CZ" sz="2800" b="1" i="1" dirty="0" smtClean="0">
                <a:solidFill>
                  <a:srgbClr val="00B050"/>
                </a:solidFill>
              </a:rPr>
              <a:t> f´</a:t>
            </a:r>
            <a:r>
              <a:rPr lang="cs-CZ" b="1" i="1" dirty="0" smtClean="0">
                <a:solidFill>
                  <a:srgbClr val="00B050"/>
                </a:solidFill>
              </a:rPr>
              <a:t>	</a:t>
            </a:r>
            <a:endParaRPr lang="cs-CZ" dirty="0" smtClean="0"/>
          </a:p>
        </p:txBody>
      </p:sp>
      <p:sp>
        <p:nvSpPr>
          <p:cNvPr id="17" name="Obdélník 16"/>
          <p:cNvSpPr/>
          <p:nvPr/>
        </p:nvSpPr>
        <p:spPr>
          <a:xfrm>
            <a:off x="845228" y="5950510"/>
            <a:ext cx="7471187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dirty="0" smtClean="0"/>
              <a:t>společné označení: 	    </a:t>
            </a:r>
            <a:r>
              <a:rPr lang="cs-CZ" sz="2600" b="1" i="1" dirty="0" smtClean="0"/>
              <a:t>f … </a:t>
            </a:r>
            <a:r>
              <a:rPr lang="cs-CZ" sz="2600" b="1" dirty="0" smtClean="0"/>
              <a:t>ohnisková vzdálenost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82430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ČOČKY – </a:t>
            </a:r>
            <a:r>
              <a:rPr lang="cs-CZ" b="1" dirty="0" smtClean="0">
                <a:solidFill>
                  <a:srgbClr val="0070C0"/>
                </a:solidFill>
              </a:rPr>
              <a:t>ZNAMÉNKOVÁ KONVENCE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VYPUKL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en-US" dirty="0" smtClean="0"/>
              <a:t> OPTICK</a:t>
            </a:r>
            <a:r>
              <a:rPr lang="cs-CZ" dirty="0" smtClean="0"/>
              <a:t>É</a:t>
            </a:r>
            <a:r>
              <a:rPr lang="en-US" dirty="0" smtClean="0"/>
              <a:t> PLOCHY</a:t>
            </a:r>
            <a:r>
              <a:rPr lang="cs-CZ" dirty="0" smtClean="0"/>
              <a:t> MAJÍ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en-US" b="1" dirty="0" smtClean="0">
                <a:solidFill>
                  <a:srgbClr val="FF0000"/>
                </a:solidFill>
              </a:rPr>
              <a:t> &gt; 0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0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ČOČKY – </a:t>
            </a:r>
            <a:r>
              <a:rPr lang="cs-CZ" b="1" dirty="0" smtClean="0">
                <a:solidFill>
                  <a:srgbClr val="0070C0"/>
                </a:solidFill>
              </a:rPr>
              <a:t>ZNAMÉNKOVÁ KONVENCE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VYPUKL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en-US" dirty="0" smtClean="0"/>
              <a:t> OPTICK</a:t>
            </a:r>
            <a:r>
              <a:rPr lang="cs-CZ" dirty="0" smtClean="0"/>
              <a:t>É</a:t>
            </a:r>
            <a:r>
              <a:rPr lang="en-US" dirty="0" smtClean="0"/>
              <a:t> PLOCHY</a:t>
            </a:r>
            <a:r>
              <a:rPr lang="cs-CZ" dirty="0" smtClean="0"/>
              <a:t> MAJÍ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en-US" b="1" dirty="0" smtClean="0">
                <a:solidFill>
                  <a:srgbClr val="FF0000"/>
                </a:solidFill>
              </a:rPr>
              <a:t> &gt; 0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DUT</a:t>
            </a:r>
            <a:r>
              <a:rPr lang="cs-CZ" b="1" dirty="0" smtClean="0">
                <a:solidFill>
                  <a:srgbClr val="0070C0"/>
                </a:solidFill>
              </a:rPr>
              <a:t>É </a:t>
            </a:r>
            <a:r>
              <a:rPr lang="en-US" dirty="0" smtClean="0"/>
              <a:t>OPTICK</a:t>
            </a:r>
            <a:r>
              <a:rPr lang="cs-CZ" dirty="0" smtClean="0"/>
              <a:t>É</a:t>
            </a:r>
            <a:r>
              <a:rPr lang="en-US" dirty="0" smtClean="0"/>
              <a:t> PLOCHY</a:t>
            </a:r>
            <a:r>
              <a:rPr lang="cs-CZ" dirty="0" smtClean="0"/>
              <a:t> MAJÍ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r</a:t>
            </a:r>
            <a:r>
              <a:rPr lang="en-US" b="1" dirty="0" smtClean="0">
                <a:solidFill>
                  <a:srgbClr val="0070C0"/>
                </a:solidFill>
              </a:rPr>
              <a:t> &lt; 0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3967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ČOČKY – </a:t>
            </a:r>
            <a:r>
              <a:rPr lang="cs-CZ" b="1" dirty="0" smtClean="0">
                <a:solidFill>
                  <a:srgbClr val="0070C0"/>
                </a:solidFill>
              </a:rPr>
              <a:t>ZNAMÉNKOVÁ KONVENCE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</a:rPr>
              <a:t>VYPUKL</a:t>
            </a:r>
            <a:r>
              <a:rPr lang="cs-CZ" b="1" dirty="0" smtClean="0">
                <a:solidFill>
                  <a:srgbClr val="FF0000"/>
                </a:solidFill>
              </a:rPr>
              <a:t>É</a:t>
            </a:r>
            <a:r>
              <a:rPr lang="en-US" dirty="0" smtClean="0"/>
              <a:t> OPTICK</a:t>
            </a:r>
            <a:r>
              <a:rPr lang="cs-CZ" dirty="0" smtClean="0"/>
              <a:t>É</a:t>
            </a:r>
            <a:r>
              <a:rPr lang="en-US" dirty="0" smtClean="0"/>
              <a:t> PLOCHY</a:t>
            </a:r>
            <a:r>
              <a:rPr lang="cs-CZ" dirty="0" smtClean="0"/>
              <a:t> MAJÍ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en-US" b="1" dirty="0" smtClean="0">
                <a:solidFill>
                  <a:srgbClr val="FF0000"/>
                </a:solidFill>
              </a:rPr>
              <a:t> &gt; 0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DUT</a:t>
            </a:r>
            <a:r>
              <a:rPr lang="cs-CZ" b="1" dirty="0" smtClean="0">
                <a:solidFill>
                  <a:srgbClr val="0070C0"/>
                </a:solidFill>
              </a:rPr>
              <a:t>É </a:t>
            </a:r>
            <a:r>
              <a:rPr lang="en-US" dirty="0" smtClean="0"/>
              <a:t>OPTICK</a:t>
            </a:r>
            <a:r>
              <a:rPr lang="cs-CZ" dirty="0" smtClean="0"/>
              <a:t>É</a:t>
            </a:r>
            <a:r>
              <a:rPr lang="en-US" dirty="0" smtClean="0"/>
              <a:t> PLOCHY</a:t>
            </a:r>
            <a:r>
              <a:rPr lang="cs-CZ" dirty="0" smtClean="0"/>
              <a:t> MAJÍ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0070C0"/>
                </a:solidFill>
              </a:rPr>
              <a:t>r</a:t>
            </a:r>
            <a:r>
              <a:rPr lang="en-US" b="1" dirty="0" smtClean="0">
                <a:solidFill>
                  <a:srgbClr val="0070C0"/>
                </a:solidFill>
              </a:rPr>
              <a:t> &lt; 0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Z toho plyne:</a:t>
            </a:r>
          </a:p>
          <a:p>
            <a:pPr marL="0" indent="0">
              <a:buNone/>
            </a:pPr>
            <a:r>
              <a:rPr lang="en-US" b="1" dirty="0" smtClean="0">
                <a:solidFill>
                  <a:srgbClr val="FF0000"/>
                </a:solidFill>
              </a:rPr>
              <a:t>SPOJKY MAJ</a:t>
            </a:r>
            <a:r>
              <a:rPr lang="cs-CZ" b="1" dirty="0" smtClean="0">
                <a:solidFill>
                  <a:srgbClr val="FF0000"/>
                </a:solidFill>
              </a:rPr>
              <a:t>Í 	</a:t>
            </a:r>
            <a:r>
              <a:rPr lang="cs-CZ" b="1" i="1" dirty="0" smtClean="0">
                <a:solidFill>
                  <a:srgbClr val="FF0000"/>
                </a:solidFill>
              </a:rPr>
              <a:t>f </a:t>
            </a:r>
            <a:r>
              <a:rPr lang="en-US" b="1" dirty="0" smtClean="0">
                <a:solidFill>
                  <a:srgbClr val="FF0000"/>
                </a:solidFill>
              </a:rPr>
              <a:t>&gt; 0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ROZPTYLKY </a:t>
            </a:r>
            <a:r>
              <a:rPr lang="en-US" b="1" dirty="0" smtClean="0">
                <a:solidFill>
                  <a:schemeClr val="accent3">
                    <a:lumMod val="50000"/>
                  </a:schemeClr>
                </a:solidFill>
              </a:rPr>
              <a:t>MAJ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Í 	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f </a:t>
            </a:r>
            <a:r>
              <a:rPr lang="en-US" b="1" dirty="0" smtClean="0">
                <a:solidFill>
                  <a:schemeClr val="accent3">
                    <a:lumMod val="50000"/>
                  </a:schemeClr>
                </a:solidFill>
              </a:rPr>
              <a:t>&lt; 0</a:t>
            </a: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167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SHRNUTÍ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rgbClr val="FF0000">
              <a:alpha val="36000"/>
            </a:srgbClr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SPOJKY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f </a:t>
            </a:r>
            <a:r>
              <a:rPr lang="en-US" b="1" dirty="0" smtClean="0">
                <a:solidFill>
                  <a:srgbClr val="FF0000"/>
                </a:solidFill>
              </a:rPr>
              <a:t>&gt; 0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Předmětové</a:t>
            </a:r>
            <a:r>
              <a:rPr lang="cs-CZ" b="1" dirty="0" smtClean="0">
                <a:solidFill>
                  <a:srgbClr val="FF0000"/>
                </a:solidFill>
              </a:rPr>
              <a:t> ohnisko  F </a:t>
            </a:r>
            <a:r>
              <a:rPr lang="cs-CZ" b="1" dirty="0" smtClean="0"/>
              <a:t>je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skutečné</a:t>
            </a:r>
            <a:r>
              <a:rPr lang="cs-CZ" b="1" dirty="0" smtClean="0">
                <a:solidFill>
                  <a:srgbClr val="FF0000"/>
                </a:solidFill>
              </a:rPr>
              <a:t> – </a:t>
            </a:r>
            <a:r>
              <a:rPr lang="cs-CZ" b="1" dirty="0" smtClean="0"/>
              <a:t>leží v </a:t>
            </a:r>
            <a:r>
              <a:rPr lang="cs-CZ" b="1" u="sng" dirty="0" smtClean="0">
                <a:solidFill>
                  <a:srgbClr val="FF0000"/>
                </a:solidFill>
              </a:rPr>
              <a:t>předmětovém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prostoru</a:t>
            </a:r>
          </a:p>
          <a:p>
            <a:r>
              <a:rPr lang="cs-CZ" b="1" u="sng" dirty="0" smtClean="0">
                <a:solidFill>
                  <a:srgbClr val="00B050"/>
                </a:solidFill>
              </a:rPr>
              <a:t>Obrazové</a:t>
            </a:r>
            <a:r>
              <a:rPr lang="cs-CZ" b="1" dirty="0" smtClean="0">
                <a:solidFill>
                  <a:srgbClr val="00B050"/>
                </a:solidFill>
              </a:rPr>
              <a:t> ohnisko  F´ </a:t>
            </a:r>
            <a:r>
              <a:rPr lang="cs-CZ" b="1" dirty="0" smtClean="0"/>
              <a:t>je </a:t>
            </a:r>
            <a:r>
              <a:rPr lang="cs-CZ" b="1" u="sng" dirty="0" smtClean="0">
                <a:solidFill>
                  <a:srgbClr val="00B050"/>
                </a:solidFill>
              </a:rPr>
              <a:t>skutečné</a:t>
            </a:r>
            <a:r>
              <a:rPr lang="cs-CZ" b="1" dirty="0" smtClean="0">
                <a:solidFill>
                  <a:srgbClr val="00B050"/>
                </a:solidFill>
              </a:rPr>
              <a:t> - </a:t>
            </a:r>
            <a:r>
              <a:rPr lang="cs-CZ" b="1" dirty="0">
                <a:solidFill>
                  <a:srgbClr val="00B05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eží v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     </a:t>
            </a:r>
            <a:r>
              <a:rPr lang="cs-CZ" b="1" u="sng" dirty="0" smtClean="0">
                <a:solidFill>
                  <a:srgbClr val="00B050"/>
                </a:solidFill>
              </a:rPr>
              <a:t>obrazovém </a:t>
            </a:r>
            <a:r>
              <a:rPr lang="cs-CZ" b="1" dirty="0" smtClean="0"/>
              <a:t>prostoru</a:t>
            </a:r>
            <a:endParaRPr lang="cs-CZ" b="1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rgbClr val="92D050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ROZPTYLKY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B050"/>
                </a:solidFill>
              </a:rPr>
              <a:t>f </a:t>
            </a:r>
            <a:r>
              <a:rPr lang="en-US" b="1" dirty="0" smtClean="0">
                <a:solidFill>
                  <a:srgbClr val="00B050"/>
                </a:solidFill>
              </a:rPr>
              <a:t>&lt; 0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u="sng" dirty="0" smtClean="0">
                <a:solidFill>
                  <a:srgbClr val="FF0000"/>
                </a:solidFill>
              </a:rPr>
              <a:t>Předmětové</a:t>
            </a:r>
            <a:r>
              <a:rPr lang="cs-CZ" b="1" dirty="0" smtClean="0">
                <a:solidFill>
                  <a:srgbClr val="FF0000"/>
                </a:solidFill>
              </a:rPr>
              <a:t> ohnisko  F </a:t>
            </a:r>
            <a:r>
              <a:rPr lang="cs-CZ" b="1" dirty="0" smtClean="0"/>
              <a:t>je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u="sng" dirty="0" smtClean="0">
                <a:solidFill>
                  <a:srgbClr val="FF0000"/>
                </a:solidFill>
              </a:rPr>
              <a:t>zdánlivé</a:t>
            </a:r>
            <a:r>
              <a:rPr lang="cs-CZ" b="1" dirty="0" smtClean="0">
                <a:solidFill>
                  <a:srgbClr val="FF0000"/>
                </a:solidFill>
              </a:rPr>
              <a:t> – </a:t>
            </a:r>
            <a:r>
              <a:rPr lang="cs-CZ" b="1" dirty="0" smtClean="0"/>
              <a:t>leží v   </a:t>
            </a:r>
            <a:r>
              <a:rPr lang="cs-CZ" b="1" u="sng" dirty="0" smtClean="0">
                <a:solidFill>
                  <a:srgbClr val="FF0000"/>
                </a:solidFill>
              </a:rPr>
              <a:t>obrazovém </a:t>
            </a:r>
            <a:r>
              <a:rPr lang="cs-CZ" b="1" dirty="0" smtClean="0"/>
              <a:t>prostoru</a:t>
            </a:r>
          </a:p>
          <a:p>
            <a:r>
              <a:rPr lang="cs-CZ" b="1" u="sng" dirty="0" smtClean="0">
                <a:solidFill>
                  <a:srgbClr val="00B050"/>
                </a:solidFill>
              </a:rPr>
              <a:t>Obrazové</a:t>
            </a:r>
            <a:r>
              <a:rPr lang="cs-CZ" b="1" dirty="0" smtClean="0">
                <a:solidFill>
                  <a:srgbClr val="00B050"/>
                </a:solidFill>
              </a:rPr>
              <a:t> ohnisko  F´ </a:t>
            </a:r>
            <a:r>
              <a:rPr lang="cs-CZ" b="1" dirty="0" smtClean="0"/>
              <a:t>je </a:t>
            </a:r>
            <a:r>
              <a:rPr lang="cs-CZ" b="1" u="sng" dirty="0" smtClean="0">
                <a:solidFill>
                  <a:srgbClr val="00B050"/>
                </a:solidFill>
              </a:rPr>
              <a:t>zdánlivé</a:t>
            </a:r>
            <a:r>
              <a:rPr lang="cs-CZ" b="1" dirty="0" smtClean="0">
                <a:solidFill>
                  <a:srgbClr val="00B050"/>
                </a:solidFill>
              </a:rPr>
              <a:t> - leží </a:t>
            </a:r>
            <a:r>
              <a:rPr lang="cs-CZ" b="1" u="sng" dirty="0" smtClean="0">
                <a:solidFill>
                  <a:srgbClr val="00B050"/>
                </a:solidFill>
              </a:rPr>
              <a:t>předmětovém </a:t>
            </a:r>
            <a:r>
              <a:rPr lang="cs-CZ" b="1" dirty="0" smtClean="0"/>
              <a:t>prostoru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55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OHNISKOVÉ VZDÁLENOSTI </a:t>
            </a:r>
            <a:r>
              <a:rPr lang="cs-CZ" b="1" i="1" dirty="0" smtClean="0">
                <a:solidFill>
                  <a:srgbClr val="7030A0"/>
                </a:solidFill>
              </a:rPr>
              <a:t>f</a:t>
            </a:r>
            <a:br>
              <a:rPr lang="cs-CZ" b="1" i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A OPTICKÉ MOHUTNOSTI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46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OHNISKOVÉ VZDÁLENOSTI </a:t>
            </a:r>
            <a:r>
              <a:rPr lang="cs-CZ" b="1" i="1" dirty="0" smtClean="0">
                <a:solidFill>
                  <a:srgbClr val="7030A0"/>
                </a:solidFill>
              </a:rPr>
              <a:t>f</a:t>
            </a:r>
            <a:br>
              <a:rPr lang="cs-CZ" b="1" i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A OPTICKÉ MOHUTNOSTI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579296" cy="4525963"/>
              </a:xfrm>
            </p:spPr>
            <p:txBody>
              <a:bodyPr/>
              <a:lstStyle/>
              <a:p>
                <a:r>
                  <a:rPr lang="cs-CZ" dirty="0" smtClean="0"/>
                  <a:t>VZTAH, Z NĚHOŽ LZE URČIT OHNISKOVOU VZDÁLENOST ČOČKY </a:t>
                </a:r>
                <a:r>
                  <a:rPr lang="cs-CZ" b="1" i="1" dirty="0" smtClean="0">
                    <a:solidFill>
                      <a:srgbClr val="7030A0"/>
                    </a:solidFill>
                  </a:rPr>
                  <a:t>f: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 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 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b="1" i="1" smtClean="0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b="1" i="1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… index lomu materiálu čočky (sklo, plast)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𝒏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… index lomu </a:t>
                </a:r>
                <a:r>
                  <a:rPr lang="cs-CZ" dirty="0" smtClean="0"/>
                  <a:t>okolního prostředí (vzduch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𝒏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dirty="0" smtClean="0"/>
                  <a:t>=1)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solidFill>
                          <a:srgbClr val="00B050"/>
                        </a:solidFill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b="1" i="1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… </a:t>
                </a:r>
                <a:r>
                  <a:rPr lang="cs-CZ" dirty="0" smtClean="0"/>
                  <a:t>poloměry křivosti optických ploch (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včetně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	     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znamének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dle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b="1" u="sng" dirty="0" smtClean="0">
                    <a:solidFill>
                      <a:srgbClr val="FF0000"/>
                    </a:solidFill>
                  </a:rPr>
                  <a:t>konvence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!!!!</a:t>
                </a:r>
                <a:r>
                  <a:rPr lang="cs-CZ" dirty="0" smtClean="0"/>
                  <a:t>)</a:t>
                </a: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579296" cy="4525963"/>
              </a:xfrm>
              <a:blipFill rotWithShape="1">
                <a:blip r:embed="rId2"/>
                <a:stretch>
                  <a:fillRect l="-1564" t="-1752" r="-2061" b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31710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OHNISKOVÉ VZDÁLENOSTI </a:t>
            </a:r>
            <a:r>
              <a:rPr lang="cs-CZ" b="1" i="1" dirty="0" smtClean="0">
                <a:solidFill>
                  <a:srgbClr val="7030A0"/>
                </a:solidFill>
              </a:rPr>
              <a:t>f</a:t>
            </a:r>
            <a:br>
              <a:rPr lang="cs-CZ" b="1" i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A OPTICKÉ MOHUTNOSTI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0" y="1600200"/>
                <a:ext cx="9144000" cy="4525963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cs-CZ" dirty="0" smtClean="0"/>
                  <a:t>VZTAH, PRO VÝPOČET </a:t>
                </a:r>
                <a:r>
                  <a:rPr lang="cs-CZ" b="1" dirty="0" smtClean="0">
                    <a:solidFill>
                      <a:srgbClr val="7030A0"/>
                    </a:solidFill>
                  </a:rPr>
                  <a:t>OPTICKÉ MOHUTNOSTI </a:t>
                </a:r>
                <a:r>
                  <a:rPr lang="el-GR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b="1" i="1" dirty="0" smtClean="0">
                    <a:solidFill>
                      <a:srgbClr val="7030A0"/>
                    </a:solidFill>
                  </a:rPr>
                  <a:t>: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l-GR" b="1" dirty="0">
                          <a:solidFill>
                            <a:srgbClr val="7030A0"/>
                          </a:solidFill>
                          <a:latin typeface="Arial"/>
                          <a:cs typeface="Arial"/>
                        </a:rPr>
                        <m:t>φ</m:t>
                      </m:r>
                      <m:r>
                        <a:rPr lang="cs-CZ" b="1" i="1" dirty="0" smtClean="0">
                          <a:solidFill>
                            <a:srgbClr val="7030A0"/>
                          </a:solidFill>
                          <a:latin typeface="Cambria Math"/>
                          <a:cs typeface="Arial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1" i="1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1">
                        <a:solidFill>
                          <a:srgbClr val="7030A0"/>
                        </a:solidFill>
                        <a:latin typeface="Cambria Math"/>
                      </a:rPr>
                      <m:t>𝒇</m:t>
                    </m:r>
                  </m:oMath>
                </a14:m>
                <a:r>
                  <a:rPr lang="cs-CZ" b="1" i="1" dirty="0" smtClean="0">
                    <a:solidFill>
                      <a:srgbClr val="7030A0"/>
                    </a:solidFill>
                  </a:rPr>
                  <a:t>  </a:t>
                </a:r>
                <a:r>
                  <a:rPr lang="cs-CZ" dirty="0" smtClean="0"/>
                  <a:t>… OHNISKOVÁ VZDÁLENOST V </a:t>
                </a:r>
                <a:r>
                  <a:rPr lang="cs-CZ" b="1" u="sng" dirty="0" smtClean="0"/>
                  <a:t>METRECH </a:t>
                </a:r>
                <a:r>
                  <a:rPr lang="cs-CZ" u="sng" dirty="0" smtClean="0"/>
                  <a:t>(</a:t>
                </a:r>
                <a:r>
                  <a:rPr lang="cs-CZ" dirty="0" smtClean="0"/>
                  <a:t>VČETNĚ 	ZNAMÉNKA)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b="1" dirty="0" smtClean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φ</m:t>
                    </m:r>
                  </m:oMath>
                </a14:m>
                <a:r>
                  <a:rPr lang="cs-CZ" dirty="0" smtClean="0"/>
                  <a:t> … </a:t>
                </a:r>
                <a:r>
                  <a:rPr lang="cs-CZ" b="1" dirty="0" smtClean="0">
                    <a:solidFill>
                      <a:srgbClr val="7030A0"/>
                    </a:solidFill>
                  </a:rPr>
                  <a:t>OPTICKÁ MOHUTNOST</a:t>
                </a:r>
                <a:r>
                  <a:rPr lang="cs-CZ" dirty="0" smtClean="0"/>
                  <a:t>, JEDNOTKOU JE </a:t>
                </a:r>
                <a:r>
                  <a:rPr lang="cs-CZ" b="1" u="sng" dirty="0" smtClean="0">
                    <a:solidFill>
                      <a:srgbClr val="7030A0"/>
                    </a:solidFill>
                  </a:rPr>
                  <a:t>DIOPTRIE</a:t>
                </a:r>
                <a:r>
                  <a:rPr lang="cs-CZ" b="1" dirty="0" smtClean="0">
                    <a:solidFill>
                      <a:srgbClr val="7030A0"/>
                    </a:solidFill>
                  </a:rPr>
                  <a:t>, 	</a:t>
                </a:r>
                <a:r>
                  <a:rPr lang="cs-CZ" dirty="0" smtClean="0"/>
                  <a:t>NAPŘÍKLAD: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7030A0"/>
                    </a:solidFill>
                    <a:cs typeface="Arial"/>
                  </a:rPr>
                  <a:t>	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b="1" dirty="0">
                        <a:solidFill>
                          <a:srgbClr val="7030A0"/>
                        </a:solidFill>
                        <a:cs typeface="Arial"/>
                      </a:rPr>
                      <m:t>φ</m:t>
                    </m:r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 = + 4D … SPOJKA	 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b="1" dirty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φ</m:t>
                    </m:r>
                    <m:r>
                      <m:rPr>
                        <m:nor/>
                      </m:rPr>
                      <a:rPr lang="cs-CZ" b="1" i="0" dirty="0" smtClean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 = −1,5</m:t>
                    </m:r>
                    <m:r>
                      <m:rPr>
                        <m:nor/>
                      </m:rPr>
                      <a:rPr lang="cs-CZ" b="1" i="0" dirty="0" smtClean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D</m:t>
                    </m:r>
                  </m:oMath>
                </a14:m>
                <a:r>
                  <a:rPr lang="cs-CZ" b="1" dirty="0" smtClean="0">
                    <a:solidFill>
                      <a:srgbClr val="7030A0"/>
                    </a:solidFill>
                  </a:rPr>
                  <a:t> … ROZPTYLKA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600200"/>
                <a:ext cx="9144000" cy="4525963"/>
              </a:xfrm>
              <a:blipFill rotWithShape="1">
                <a:blip r:embed="rId2"/>
                <a:stretch>
                  <a:fillRect l="-1333" t="-31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9779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- PŘÍKLADY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826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–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ohniskovou vzdálenost a optickou mohutnost tenké dvojvypuklé čočky s poloměry křivosti 25 cm a 10 cm. Čočka je zhotovena za skla o indexu lomu 1,5 a nachází se ve vzduchu.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60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cs-CZ" b="1" dirty="0">
                <a:solidFill>
                  <a:srgbClr val="7030A0"/>
                </a:solidFill>
                <a:latin typeface="Arial"/>
                <a:cs typeface="Arial"/>
              </a:rPr>
              <a:t>-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sz="2800" dirty="0" smtClean="0"/>
                  <a:t>Urči ohniskovou vzdálenost a optickou mohutnost tenké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dvojvypuklé</a:t>
                </a:r>
                <a:r>
                  <a:rPr lang="cs-CZ" sz="2800" dirty="0" smtClean="0"/>
                  <a:t> čočky s poloměry křivosti 25 cm a 10 cm. Čočka je zhotovena za skla o indexu lomu 1,5 a nachází se ve vzduchu.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2</m:t>
                    </m:r>
                    <m:r>
                      <a:rPr lang="cs-CZ" i="1">
                        <a:latin typeface="Cambria Math"/>
                      </a:rPr>
                      <m:t>5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cm</m:t>
                    </m:r>
                  </m:oMath>
                </a14:m>
                <a:r>
                  <a:rPr lang="cs-CZ" dirty="0" smtClean="0"/>
                  <a:t> = + 0,25 m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0"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cm</m:t>
                    </m:r>
                  </m:oMath>
                </a14:m>
                <a:r>
                  <a:rPr lang="cs-CZ" dirty="0" smtClean="0"/>
                  <a:t> = + 0,1 m</a:t>
                </a:r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259" t="-1213" r="-1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se šipkou 3"/>
          <p:cNvCxnSpPr/>
          <p:nvPr/>
        </p:nvCxnSpPr>
        <p:spPr>
          <a:xfrm flipH="1">
            <a:off x="2051720" y="2348880"/>
            <a:ext cx="1008112" cy="230425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618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cs-CZ" b="1" dirty="0">
                <a:solidFill>
                  <a:srgbClr val="7030A0"/>
                </a:solidFill>
                <a:latin typeface="Arial"/>
                <a:cs typeface="Arial"/>
              </a:rPr>
              <a:t>-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0,2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5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0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+0,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m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733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cs-CZ" b="1" dirty="0">
                <a:solidFill>
                  <a:srgbClr val="7030A0"/>
                </a:solidFill>
                <a:latin typeface="Arial"/>
                <a:cs typeface="Arial"/>
              </a:rPr>
              <a:t>-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0,2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5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0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+0,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m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68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cs-CZ" b="1" dirty="0">
                <a:solidFill>
                  <a:srgbClr val="7030A0"/>
                </a:solidFill>
                <a:latin typeface="Arial"/>
                <a:cs typeface="Arial"/>
              </a:rPr>
              <a:t>-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0,2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5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0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+0,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m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860304" y="4418798"/>
                <a:ext cx="1719808" cy="7698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u="sng" dirty="0" smtClean="0"/>
                  <a:t>+ 7 D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304" y="4418798"/>
                <a:ext cx="1719808" cy="769891"/>
              </a:xfrm>
              <a:prstGeom prst="rect">
                <a:avLst/>
              </a:prstGeom>
              <a:blipFill rotWithShape="1">
                <a:blip r:embed="rId5"/>
                <a:stretch>
                  <a:fillRect b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68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VÝPOČET </a:t>
            </a:r>
            <a:r>
              <a:rPr lang="cs-CZ" b="1" i="1" dirty="0" smtClean="0">
                <a:solidFill>
                  <a:srgbClr val="7030A0"/>
                </a:solidFill>
              </a:rPr>
              <a:t>f </a:t>
            </a:r>
            <a:r>
              <a:rPr lang="cs-CZ" b="1" dirty="0" smtClean="0">
                <a:solidFill>
                  <a:srgbClr val="7030A0"/>
                </a:solidFill>
              </a:rPr>
              <a:t>A </a:t>
            </a:r>
            <a:r>
              <a:rPr lang="el-GR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cs-CZ" b="1" dirty="0">
                <a:solidFill>
                  <a:srgbClr val="7030A0"/>
                </a:solidFill>
                <a:latin typeface="Arial"/>
                <a:cs typeface="Arial"/>
              </a:rPr>
              <a:t>-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7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=1,5</m:t>
                    </m:r>
                  </m:oMath>
                </a14:m>
                <a:endParaRPr lang="cs-CZ" b="0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=1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b="0" i="1" smtClean="0">
                        <a:solidFill>
                          <a:schemeClr val="tx1"/>
                        </a:solidFill>
                        <a:latin typeface="Cambria Math"/>
                      </a:rPr>
                      <m:t>0,2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5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</m:t>
                    </m:r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𝑟</m:t>
                        </m:r>
                      </m:e>
                      <m:sub>
                        <m:r>
                          <a:rPr lang="cs-CZ" b="0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i="0">
                        <a:latin typeface="Cambria Math"/>
                      </a:rPr>
                      <m:t>=</m:t>
                    </m:r>
                    <m:r>
                      <a:rPr lang="cs-CZ" b="0" i="0" smtClean="0">
                        <a:solidFill>
                          <a:schemeClr val="tx1"/>
                        </a:solidFill>
                        <a:latin typeface="Cambria Math"/>
                      </a:rPr>
                      <m:t>+0,</m:t>
                    </m:r>
                    <m:r>
                      <a:rPr lang="cs-CZ" b="0" i="0" smtClean="0">
                        <a:latin typeface="Cambria Math"/>
                      </a:rPr>
                      <m:t>10</m:t>
                    </m:r>
                    <m:r>
                      <a:rPr lang="cs-CZ" i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m</m:t>
                    </m:r>
                  </m:oMath>
                </a14:m>
                <a:endParaRPr lang="cs-CZ" dirty="0"/>
              </a:p>
              <a:p>
                <a:endParaRPr lang="cs-CZ" dirty="0"/>
              </a:p>
              <a:p>
                <a:endParaRPr lang="cs-CZ" dirty="0"/>
              </a:p>
              <a:p>
                <a:endParaRPr lang="cs-CZ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8" name="Zástupný symbol pro obsah 7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148478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𝟎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07904" y="3284984"/>
                <a:ext cx="4752528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860304" y="4418798"/>
                <a:ext cx="1719808" cy="76989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7030A0"/>
                            </a:solidFill>
                            <a:latin typeface="Cambria Math"/>
                          </a:rPr>
                          <m:t>𝒇</m:t>
                        </m:r>
                      </m:den>
                    </m:f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u="sng" dirty="0" smtClean="0"/>
                  <a:t>+ 7 D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304" y="4418798"/>
                <a:ext cx="1719808" cy="769891"/>
              </a:xfrm>
              <a:prstGeom prst="rect">
                <a:avLst/>
              </a:prstGeom>
              <a:blipFill rotWithShape="1">
                <a:blip r:embed="rId5"/>
                <a:stretch>
                  <a:fillRect b="-3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11560" y="5589240"/>
                <a:ext cx="1719808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sz="2800" b="1" dirty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φ</m:t>
                    </m:r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u="sng" dirty="0" smtClean="0"/>
                  <a:t>+ 7 D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589240"/>
                <a:ext cx="1719808" cy="523220"/>
              </a:xfrm>
              <a:prstGeom prst="rect">
                <a:avLst/>
              </a:prstGeom>
              <a:blipFill rotWithShape="1">
                <a:blip r:embed="rId6"/>
                <a:stretch>
                  <a:fillRect t="-10465" r="-2128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3000400" y="5470663"/>
                <a:ext cx="4739952" cy="713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i="1" dirty="0" smtClean="0">
                        <a:solidFill>
                          <a:srgbClr val="7030A0"/>
                        </a:solidFill>
                        <a:latin typeface="Cambria Math"/>
                        <a:cs typeface="Arial"/>
                      </a:rPr>
                      <m:t>f</m:t>
                    </m:r>
                    <m:r>
                      <a:rPr lang="cs-CZ" sz="2800" b="1" i="1" dirty="0" smtClean="0">
                        <a:solidFill>
                          <a:srgbClr val="7030A0"/>
                        </a:solidFill>
                        <a:latin typeface="Cambria Math"/>
                        <a:cs typeface="Arial"/>
                      </a:rPr>
                      <m:t> </m:t>
                    </m:r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dirty="0" smtClean="0"/>
                  <a:t>+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𝟏𝟒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𝐜𝐦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0400" y="5470663"/>
                <a:ext cx="4739952" cy="713016"/>
              </a:xfrm>
              <a:prstGeom prst="rect">
                <a:avLst/>
              </a:prstGeom>
              <a:blipFill rotWithShape="1">
                <a:blip r:embed="rId7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968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SHRNUTÍ</a:t>
            </a:r>
            <a:r>
              <a:rPr lang="cs-CZ" b="1" dirty="0" smtClean="0">
                <a:solidFill>
                  <a:srgbClr val="7030A0"/>
                </a:solidFill>
                <a:latin typeface="Arial"/>
                <a:cs typeface="Arial"/>
              </a:rPr>
              <a:t> – PŘÍKLAD č.1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 ohniskovou vzdálenost a optickou mohutnost tenké dvojvypuklé čočky s poloměry křivosti 25 cm a 10 cm. Čočka je zhotovena za skla o indexu lomu 1,5 a nachází se ve vzduchu.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827584" y="4365104"/>
                <a:ext cx="1719808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sz="2800" b="1" dirty="0">
                        <a:solidFill>
                          <a:srgbClr val="7030A0"/>
                        </a:solidFill>
                        <a:latin typeface="Arial"/>
                        <a:cs typeface="Arial"/>
                      </a:rPr>
                      <m:t>φ</m:t>
                    </m:r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u="sng" dirty="0" smtClean="0"/>
                  <a:t>+ 7 D</a:t>
                </a:r>
                <a:endParaRPr lang="cs-CZ" sz="2800" b="1" u="sng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4365104"/>
                <a:ext cx="1719808" cy="523220"/>
              </a:xfrm>
              <a:prstGeom prst="rect">
                <a:avLst/>
              </a:prstGeom>
              <a:blipFill rotWithShape="1">
                <a:blip r:embed="rId2"/>
                <a:stretch>
                  <a:fillRect t="-10465" r="-1773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827584" y="5301208"/>
                <a:ext cx="4739952" cy="713016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cs-CZ" sz="2800" b="1" i="1" dirty="0" smtClean="0">
                        <a:solidFill>
                          <a:srgbClr val="7030A0"/>
                        </a:solidFill>
                        <a:latin typeface="Cambria Math"/>
                        <a:cs typeface="Arial"/>
                      </a:rPr>
                      <m:t>f</m:t>
                    </m:r>
                    <m:r>
                      <a:rPr lang="cs-CZ" sz="2800" b="1" i="1" dirty="0" smtClean="0">
                        <a:solidFill>
                          <a:srgbClr val="7030A0"/>
                        </a:solidFill>
                        <a:latin typeface="Cambria Math"/>
                        <a:cs typeface="Arial"/>
                      </a:rPr>
                      <m:t> </m:t>
                    </m:r>
                    <m:r>
                      <a:rPr lang="cs-CZ" sz="28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800" dirty="0" smtClean="0"/>
                  <a:t> </a:t>
                </a:r>
                <a:r>
                  <a:rPr lang="cs-CZ" sz="2800" b="1" dirty="0" smtClean="0"/>
                  <a:t>+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</m:t>
                        </m:r>
                      </m:den>
                    </m:f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𝟏𝟒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𝐜𝐦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sz="2800" b="1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301208"/>
                <a:ext cx="4739952" cy="713016"/>
              </a:xfrm>
              <a:prstGeom prst="rect">
                <a:avLst/>
              </a:prstGeom>
              <a:blipFill rotWithShape="1">
                <a:blip r:embed="rId3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2770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Ploskovypuklá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081046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Ploskovypuklá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3130845"/>
                <a:ext cx="4572000" cy="83099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30845"/>
                <a:ext cx="4572000" cy="830997"/>
              </a:xfrm>
              <a:prstGeom prst="rect">
                <a:avLst/>
              </a:prstGeom>
              <a:blipFill rotWithShape="1">
                <a:blip r:embed="rId2"/>
                <a:stretch>
                  <a:fillRect b="-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3089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Ploskovypuklá</a:t>
            </a:r>
            <a:r>
              <a:rPr lang="cs-CZ" dirty="0" smtClean="0"/>
              <a:t>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3130845"/>
                <a:ext cx="4572000" cy="830997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30845"/>
                <a:ext cx="4572000" cy="830997"/>
              </a:xfrm>
              <a:prstGeom prst="rect">
                <a:avLst/>
              </a:prstGeom>
              <a:blipFill rotWithShape="1">
                <a:blip r:embed="rId2"/>
                <a:stretch>
                  <a:fillRect b="-7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555776" y="2060848"/>
            <a:ext cx="1512168" cy="230425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355976" y="4509120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JEDNÁ SE O SPOJKU, </a:t>
            </a:r>
            <a:r>
              <a:rPr lang="el-GR" sz="2400" b="1" dirty="0" smtClean="0">
                <a:solidFill>
                  <a:srgbClr val="7030A0"/>
                </a:solidFill>
                <a:latin typeface="Arial"/>
                <a:cs typeface="Arial"/>
              </a:rPr>
              <a:t>φ</a:t>
            </a:r>
            <a:r>
              <a:rPr lang="cs-CZ" sz="2400" b="1" dirty="0" smtClean="0">
                <a:solidFill>
                  <a:srgbClr val="7030A0"/>
                </a:solidFill>
                <a:latin typeface="Arial"/>
                <a:cs typeface="Arial"/>
              </a:rPr>
              <a:t> </a:t>
            </a:r>
            <a:r>
              <a:rPr lang="en-US" sz="2400" b="1" dirty="0" smtClean="0">
                <a:solidFill>
                  <a:srgbClr val="7030A0"/>
                </a:solidFill>
                <a:latin typeface="Arial"/>
                <a:cs typeface="Arial"/>
              </a:rPr>
              <a:t>&gt; 0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58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Ploskovypuklá</a:t>
            </a:r>
            <a:r>
              <a:rPr lang="cs-CZ" dirty="0" smtClean="0"/>
              <a:t>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3130845"/>
                <a:ext cx="4572000" cy="1200329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>
                  <a:solidFill>
                    <a:srgbClr val="7030A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30845"/>
                <a:ext cx="4572000" cy="1200329"/>
              </a:xfrm>
              <a:prstGeom prst="rect">
                <a:avLst/>
              </a:prstGeom>
              <a:blipFill rotWithShape="1">
                <a:blip r:embed="rId2"/>
                <a:stretch>
                  <a:fillRect l="-2133" b="-10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36362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Ploskovypuklá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3130845"/>
                <a:ext cx="4572000" cy="2677656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400" b="1" dirty="0"/>
                        <m:t>?</m:t>
                      </m:r>
                    </m:oMath>
                  </m:oMathPara>
                </a14:m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30845"/>
                <a:ext cx="4572000" cy="2677656"/>
              </a:xfrm>
              <a:prstGeom prst="rect">
                <a:avLst/>
              </a:prstGeom>
              <a:blipFill rotWithShape="1">
                <a:blip r:embed="rId2"/>
                <a:stretch>
                  <a:fillRect l="-21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4064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Plosko</a:t>
            </a:r>
            <a:r>
              <a:rPr lang="cs-CZ" dirty="0" smtClean="0"/>
              <a:t>vypuklá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3130845"/>
                <a:ext cx="4572000" cy="2677656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m:rPr>
                          <m:nor/>
                        </m:rPr>
                        <a:rPr lang="cs-CZ" sz="2400" b="1" dirty="0"/>
                        <m:t>?</m:t>
                      </m:r>
                    </m:oMath>
                  </m:oMathPara>
                </a14:m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130845"/>
                <a:ext cx="4572000" cy="2677656"/>
              </a:xfrm>
              <a:prstGeom prst="rect">
                <a:avLst/>
              </a:prstGeom>
              <a:blipFill rotWithShape="1">
                <a:blip r:embed="rId2"/>
                <a:stretch>
                  <a:fillRect l="-21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louk 4"/>
          <p:cNvSpPr/>
          <p:nvPr/>
        </p:nvSpPr>
        <p:spPr>
          <a:xfrm>
            <a:off x="3779912" y="3284984"/>
            <a:ext cx="2016225" cy="3216497"/>
          </a:xfrm>
          <a:prstGeom prst="arc">
            <a:avLst>
              <a:gd name="adj1" fmla="val 18087617"/>
              <a:gd name="adj2" fmla="val 3513799"/>
            </a:avLst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5508104" y="3769951"/>
            <a:ext cx="662" cy="2246562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91680" y="2165417"/>
            <a:ext cx="3672408" cy="255972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ový popisek 10"/>
              <p:cNvSpPr/>
              <p:nvPr/>
            </p:nvSpPr>
            <p:spPr>
              <a:xfrm>
                <a:off x="1493048" y="4469673"/>
                <a:ext cx="3314517" cy="2276872"/>
              </a:xfrm>
              <a:prstGeom prst="wedgeRoundRectCallout">
                <a:avLst>
                  <a:gd name="adj1" fmla="val 69427"/>
                  <a:gd name="adj2" fmla="val -26664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32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3200" b="1" i="1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→</m:t>
                      </m:r>
                      <m:r>
                        <a:rPr lang="cs-CZ" sz="3200" b="0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320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∞</m:t>
                      </m:r>
                    </m:oMath>
                  </m:oMathPara>
                </a14:m>
                <a:endParaRPr lang="cs-CZ" sz="3200" b="0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limLow>
                          <m:limLow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limLowPr>
                          <m:e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𝐥𝐢𝐦</m:t>
                            </m:r>
                          </m:e>
                          <m:lim>
                            <m:sSub>
                              <m:sSubPr>
                                <m:ctrlP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→∞</m:t>
                            </m:r>
                          </m:lim>
                        </m:limLow>
                      </m:fName>
                      <m:e>
                        <m:f>
                          <m:f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num>
                          <m:den>
                            <m:sSub>
                              <m:sSubPr>
                                <m:ctrlP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sub>
                            </m:sSub>
                          </m:den>
                        </m:f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</m:e>
                    </m:func>
                  </m:oMath>
                </a14:m>
                <a:r>
                  <a:rPr lang="cs-CZ" sz="3200" b="1" dirty="0" smtClean="0">
                    <a:solidFill>
                      <a:schemeClr val="tx1"/>
                    </a:solidFill>
                  </a:rPr>
                  <a:t> 0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Zaoblený obdélníkový popise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3048" y="4469673"/>
                <a:ext cx="3314517" cy="2276872"/>
              </a:xfrm>
              <a:prstGeom prst="wedgeRoundRectCallout">
                <a:avLst>
                  <a:gd name="adj1" fmla="val 69427"/>
                  <a:gd name="adj2" fmla="val -26664"/>
                  <a:gd name="adj3" fmla="val 16667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7546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4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5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8171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aoblený obdélníkový popisek 10"/>
              <p:cNvSpPr/>
              <p:nvPr/>
            </p:nvSpPr>
            <p:spPr>
              <a:xfrm>
                <a:off x="1555054" y="4365104"/>
                <a:ext cx="3232970" cy="1772816"/>
              </a:xfrm>
              <a:prstGeom prst="wedgeRoundRectCallout">
                <a:avLst>
                  <a:gd name="adj1" fmla="val 115986"/>
                  <a:gd name="adj2" fmla="val -155215"/>
                  <a:gd name="adj3" fmla="val 16667"/>
                </a:avLst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unc>
                      <m:funcPr>
                        <m:ctrlP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limLow>
                          <m:limLow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limLowPr>
                          <m:e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𝐥𝐢𝐦</m:t>
                            </m:r>
                          </m:e>
                          <m:lim>
                            <m:sSub>
                              <m:sSubPr>
                                <m:ctrlP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sub>
                            </m:sSub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→∞</m:t>
                            </m:r>
                          </m:lim>
                        </m:limLow>
                      </m:fName>
                      <m:e>
                        <m:f>
                          <m:fPr>
                            <m:ctrlP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num>
                          <m:den>
                            <m:sSub>
                              <m:sSubPr>
                                <m:ctrlP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𝒓</m:t>
                                </m:r>
                              </m:e>
                              <m:sub>
                                <m:r>
                                  <a:rPr lang="cs-CZ" sz="3200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</m:t>
                                </m:r>
                              </m:sub>
                            </m:sSub>
                          </m:den>
                        </m:f>
                        <m:r>
                          <a:rPr lang="cs-CZ" sz="3200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=</m:t>
                        </m:r>
                      </m:e>
                    </m:func>
                  </m:oMath>
                </a14:m>
                <a:r>
                  <a:rPr lang="cs-CZ" sz="3200" b="1" dirty="0" smtClean="0">
                    <a:solidFill>
                      <a:schemeClr val="tx1"/>
                    </a:solidFill>
                  </a:rPr>
                  <a:t> 0</a:t>
                </a: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1" name="Zaoblený obdélníkový popise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5054" y="4365104"/>
                <a:ext cx="3232970" cy="1772816"/>
              </a:xfrm>
              <a:prstGeom prst="wedgeRoundRectCallout">
                <a:avLst>
                  <a:gd name="adj1" fmla="val 115986"/>
                  <a:gd name="adj2" fmla="val -155215"/>
                  <a:gd name="adj3" fmla="val 16667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5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6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2489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5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0081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l-GR" sz="2400" b="1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m:t>φ</m:t>
                      </m:r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6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7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7315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l-GR" sz="2400" b="1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m:t>φ</m:t>
                      </m:r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l-GR" sz="2400" b="1" dirty="0">
                              <a:solidFill>
                                <a:srgbClr val="FF0000"/>
                              </a:solidFill>
                              <a:latin typeface="Arial"/>
                              <a:cs typeface="Arial"/>
                            </a:rPr>
                            <m:t>φ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7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8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48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l-GR" sz="2400" b="1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m:t>φ</m:t>
                      </m:r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l-GR" sz="2400" b="1" dirty="0">
                              <a:solidFill>
                                <a:srgbClr val="FF0000"/>
                              </a:solidFill>
                              <a:latin typeface="Arial"/>
                              <a:cs typeface="Arial"/>
                            </a:rPr>
                            <m:t>φ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95536" y="3995881"/>
                <a:ext cx="3456384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b="1" i="0" dirty="0" smtClean="0">
                              <a:solidFill>
                                <a:srgbClr val="7030A0"/>
                              </a:solidFill>
                              <a:latin typeface="Arial"/>
                              <a:cs typeface="Arial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95881"/>
                <a:ext cx="3456384" cy="92217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8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9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7741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𝟓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en-US" sz="2400" b="1" dirty="0" smtClean="0">
                  <a:solidFill>
                    <a:srgbClr val="00B0F0"/>
                  </a:solidFill>
                </a:endParaRPr>
              </a:p>
              <a:p>
                <a:r>
                  <a:rPr lang="el-GR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φ</a:t>
                </a:r>
                <a:r>
                  <a:rPr lang="cs-CZ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en-US" sz="2400" b="1" dirty="0">
                    <a:solidFill>
                      <a:srgbClr val="7030A0"/>
                    </a:solidFill>
                    <a:latin typeface="Arial"/>
                    <a:cs typeface="Arial"/>
                  </a:rPr>
                  <a:t> </a:t>
                </a:r>
                <a:r>
                  <a:rPr lang="cs-CZ" sz="2400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=</a:t>
                </a:r>
                <a:r>
                  <a:rPr lang="en-US" sz="2400" b="1" dirty="0" smtClean="0">
                    <a:solidFill>
                      <a:srgbClr val="7030A0"/>
                    </a:solidFill>
                    <a:latin typeface="Arial"/>
                    <a:cs typeface="Arial"/>
                  </a:rPr>
                  <a:t> + 2 D</a:t>
                </a:r>
                <a:endParaRPr lang="cs-CZ" sz="2400" b="1" dirty="0" smtClean="0">
                  <a:solidFill>
                    <a:srgbClr val="7030A0"/>
                  </a:solidFill>
                  <a:latin typeface="Arial"/>
                  <a:cs typeface="Arial"/>
                </a:endParaRP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</m:oMath>
                </a14:m>
                <a:r>
                  <a:rPr lang="cs-CZ" sz="2400" b="1" dirty="0" smtClean="0"/>
                  <a:t> ?</a:t>
                </a:r>
                <a:endParaRPr lang="cs-CZ" sz="2400" b="1" dirty="0"/>
              </a:p>
              <a:p>
                <a:endParaRPr lang="en-US" sz="2400" b="1" dirty="0"/>
              </a:p>
              <a:p>
                <a:endParaRPr lang="cs-CZ" sz="2400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556792"/>
                <a:ext cx="3168352" cy="2308324"/>
              </a:xfrm>
              <a:prstGeom prst="rect">
                <a:avLst/>
              </a:prstGeom>
              <a:blipFill rotWithShape="1">
                <a:blip r:embed="rId2"/>
                <a:stretch>
                  <a:fillRect l="-30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3968" y="1675447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8690" y="2927919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l-GR" sz="2400" b="1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m:t>φ</m:t>
                      </m:r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sSub>
                            <m:sSubPr>
                              <m:ctrlP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400" b="1" i="1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3995881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l-GR" sz="2400" b="1" dirty="0">
                              <a:solidFill>
                                <a:srgbClr val="FF0000"/>
                              </a:solidFill>
                              <a:latin typeface="Arial"/>
                              <a:cs typeface="Arial"/>
                            </a:rPr>
                            <m:t>φ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7964" y="5143506"/>
                <a:ext cx="3456384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95536" y="3995881"/>
                <a:ext cx="3456384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𝒓</m:t>
                          </m:r>
                        </m:e>
                        <m:sub>
                          <m:r>
                            <a:rPr lang="cs-CZ" sz="24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2400" b="1" i="1" dirty="0" smtClean="0">
                          <a:solidFill>
                            <a:srgbClr val="FF0000"/>
                          </a:solidFill>
                          <a:latin typeface="Cambria Math"/>
                          <a:cs typeface="Arial"/>
                        </a:rPr>
                        <m:t>=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 smtClean="0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b="1" i="0" dirty="0" smtClean="0">
                              <a:solidFill>
                                <a:srgbClr val="7030A0"/>
                              </a:solidFill>
                              <a:latin typeface="Arial"/>
                              <a:cs typeface="Arial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95881"/>
                <a:ext cx="3456384" cy="92217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95536" y="4918057"/>
                <a:ext cx="3456384" cy="6240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rgbClr val="00B05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 dirty="0" smtClean="0">
                        <a:solidFill>
                          <a:srgbClr val="FF0000"/>
                        </a:solidFill>
                        <a:latin typeface="Cambria Math"/>
                        <a:cs typeface="Arial"/>
                      </a:rPr>
                      <m:t>=</m:t>
                    </m:r>
                    <m:r>
                      <a:rPr lang="cs-CZ" sz="2400" b="1" i="1"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m:rPr>
                            <m:nor/>
                          </m:rPr>
                          <a:rPr lang="cs-CZ" sz="2400" b="1" i="0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/>
                  <a:t> m = + </a:t>
                </a:r>
                <a:r>
                  <a:rPr lang="cs-CZ" sz="2400" u="sng" dirty="0" smtClean="0"/>
                  <a:t>25 cm</a:t>
                </a:r>
                <a:endParaRPr lang="cs-CZ" sz="2400" u="sng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918057"/>
                <a:ext cx="3456384" cy="624082"/>
              </a:xfrm>
              <a:prstGeom prst="rect">
                <a:avLst/>
              </a:prstGeom>
              <a:blipFill rotWithShape="1">
                <a:blip r:embed="rId8"/>
                <a:stretch>
                  <a:fillRect b="-98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14:m>
                  <m:oMath xmlns:m="http://schemas.openxmlformats.org/officeDocument/2006/math"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368152" cy="648072"/>
              </a:xfrm>
              <a:prstGeom prst="rect">
                <a:avLst/>
              </a:prstGeom>
              <a:blipFill rotWithShape="1">
                <a:blip r:embed="rId9"/>
                <a:stretch>
                  <a:fillRect r="-5677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210" y="3140968"/>
                <a:ext cx="1711526" cy="648072"/>
              </a:xfrm>
              <a:prstGeom prst="rect">
                <a:avLst/>
              </a:prstGeom>
              <a:blipFill rotWithShape="1">
                <a:blip r:embed="rId10"/>
                <a:stretch>
                  <a:fillRect r="-702" b="-4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419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SHRNUTÍ </a:t>
            </a:r>
            <a:r>
              <a:rPr lang="cs-CZ" b="1" dirty="0" smtClean="0">
                <a:solidFill>
                  <a:srgbClr val="FF0000"/>
                </a:solidFill>
                <a:latin typeface="Arial"/>
                <a:cs typeface="Arial"/>
              </a:rPr>
              <a:t>– PŘÍKLAD č.2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Ploskovypuklá čočka zhotovená ze skla s indexem lomu 1,5 má optickou mohutnost 2D. </a:t>
            </a:r>
            <a:r>
              <a:rPr lang="cs-CZ" u="sng" dirty="0" smtClean="0"/>
              <a:t>Urči poloměry křivosti optických ploch.</a:t>
            </a:r>
            <a:endParaRPr lang="cs-CZ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93108" y="4887115"/>
                <a:ext cx="203467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400" b="1" dirty="0">
                    <a:solidFill>
                      <a:schemeClr val="tx1"/>
                    </a:solidFill>
                  </a:rPr>
                  <a:t>=</a:t>
                </a:r>
                <a:r>
                  <a:rPr lang="cs-CZ" sz="2400" b="1" dirty="0" smtClean="0">
                    <a:solidFill>
                      <a:schemeClr val="tx1"/>
                    </a:solidFill>
                  </a:rPr>
                  <a:t> +</a:t>
                </a:r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𝟐𝟓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𝐜𝐦</m:t>
                    </m:r>
                  </m:oMath>
                </a14:m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108" y="4887115"/>
                <a:ext cx="2034676" cy="648072"/>
              </a:xfrm>
              <a:prstGeom prst="rect">
                <a:avLst/>
              </a:prstGeom>
              <a:blipFill rotWithShape="1">
                <a:blip r:embed="rId2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593108" y="3778845"/>
                <a:ext cx="1711526" cy="648072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𝒓</m:t>
                        </m:r>
                      </m:e>
                      <m:sub>
                        <m:r>
                          <a:rPr lang="cs-CZ" sz="24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400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  <m:r>
                      <a:rPr lang="cs-CZ" sz="2400" b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400" b="1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∞</m:t>
                    </m:r>
                  </m:oMath>
                </a14:m>
                <a:r>
                  <a:rPr lang="cs-CZ" sz="2400" b="1" i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 </a:t>
                </a:r>
                <a:r>
                  <a:rPr lang="cs-CZ" sz="2400" b="1" dirty="0" smtClean="0">
                    <a:solidFill>
                      <a:schemeClr val="tx1"/>
                    </a:solidFill>
                    <a:latin typeface="Cambria Math"/>
                    <a:ea typeface="Cambria Math"/>
                  </a:rPr>
                  <a:t>m</a:t>
                </a:r>
                <a:endParaRPr lang="cs-CZ" sz="2400" b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108" y="3778845"/>
                <a:ext cx="1711526" cy="648072"/>
              </a:xfrm>
              <a:prstGeom prst="rect">
                <a:avLst/>
              </a:prstGeom>
              <a:blipFill rotWithShape="1">
                <a:blip r:embed="rId3"/>
                <a:stretch>
                  <a:fillRect r="-702" b="-54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9739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skla o indexu lomu 1,5 je třeba vyrobit dutovypuklou čočku s ohniskovou vzdáleností f = 24 cm. Velikosti poloměrů křivosti optických ploch čočky musí být v poměru 1:2. Urči poloměry křivostí optických ploch čočky.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28209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skla o indexu lomu 1,5 je třeba vyrobit dutovypuklou čočku s ohniskovou vzdáleností f = 24 cm. Velikosti poloměrů křivosti optických ploch čočky musí být v poměru 1:2. Urči poloměry křivostí optických ploch čočky.</a:t>
            </a:r>
            <a:endParaRPr lang="cs-CZ" u="sng" dirty="0"/>
          </a:p>
        </p:txBody>
      </p:sp>
      <p:sp>
        <p:nvSpPr>
          <p:cNvPr id="2" name="Obdélník 1"/>
          <p:cNvSpPr/>
          <p:nvPr/>
        </p:nvSpPr>
        <p:spPr>
          <a:xfrm>
            <a:off x="1331640" y="4581128"/>
            <a:ext cx="6840760" cy="1800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CO ZE ZADÁNÍ VYPLÝVÁ?</a:t>
            </a:r>
            <a:endParaRPr lang="cs-CZ" sz="4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50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skla o indexu lomu 1,5 je třeba vyrobit dutovypuklou čočku s ohniskovou vzdáleností </a:t>
            </a:r>
            <a:r>
              <a:rPr lang="cs-CZ" b="1" dirty="0" smtClean="0">
                <a:solidFill>
                  <a:srgbClr val="FF0000"/>
                </a:solidFill>
              </a:rPr>
              <a:t>f = 24 cm</a:t>
            </a:r>
            <a:r>
              <a:rPr lang="cs-CZ" dirty="0" smtClean="0"/>
              <a:t>. Velikosti poloměrů křivosti optických ploch čočky musí být v poměru 1:2. Urči poloměry křivostí optických ploch čočky.</a:t>
            </a:r>
          </a:p>
          <a:p>
            <a:endParaRPr lang="cs-CZ" u="sng" dirty="0" smtClean="0"/>
          </a:p>
          <a:p>
            <a:endParaRPr lang="cs-CZ" u="sng" dirty="0"/>
          </a:p>
          <a:p>
            <a:r>
              <a:rPr lang="cs-CZ" b="1" dirty="0" smtClean="0">
                <a:solidFill>
                  <a:srgbClr val="FF0000"/>
                </a:solidFill>
              </a:rPr>
              <a:t>+</a:t>
            </a:r>
            <a:r>
              <a:rPr lang="cs-CZ" dirty="0" smtClean="0"/>
              <a:t> 24 cm – jedná se o </a:t>
            </a:r>
            <a:r>
              <a:rPr lang="cs-CZ" b="1" dirty="0" smtClean="0">
                <a:solidFill>
                  <a:srgbClr val="FF0000"/>
                </a:solidFill>
              </a:rPr>
              <a:t>spojnou</a:t>
            </a:r>
            <a:r>
              <a:rPr lang="cs-CZ" dirty="0" smtClean="0"/>
              <a:t> čočku - </a:t>
            </a:r>
            <a:r>
              <a:rPr lang="cs-CZ" b="1" dirty="0" smtClean="0">
                <a:solidFill>
                  <a:srgbClr val="FF0000"/>
                </a:solidFill>
              </a:rPr>
              <a:t>SPOJKU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1331640" y="3068960"/>
            <a:ext cx="504056" cy="20162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58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Ze skla o indexu lomu 1,5 je třeba vyrobit </a:t>
            </a:r>
            <a:r>
              <a:rPr lang="cs-CZ" b="1" dirty="0" smtClean="0">
                <a:solidFill>
                  <a:srgbClr val="FF0000"/>
                </a:solidFill>
              </a:rPr>
              <a:t>dutovypuklou</a:t>
            </a:r>
            <a:r>
              <a:rPr lang="cs-CZ" dirty="0" smtClean="0"/>
              <a:t> čočku s ohniskovou vzdáleností f = 24 cm. Velikosti poloměrů křivosti optických ploch čočky musí být v poměru 1:2. Urči poloměry křivostí optických ploch čočky.</a:t>
            </a:r>
          </a:p>
          <a:p>
            <a:endParaRPr lang="cs-CZ" u="sng" dirty="0" smtClean="0"/>
          </a:p>
          <a:p>
            <a:endParaRPr lang="cs-CZ" u="sng" dirty="0"/>
          </a:p>
          <a:p>
            <a:r>
              <a:rPr lang="cs-CZ" dirty="0" smtClean="0"/>
              <a:t>Poloměry křivostí budou mít </a:t>
            </a:r>
            <a:r>
              <a:rPr lang="cs-CZ" b="1" dirty="0" smtClean="0">
                <a:solidFill>
                  <a:srgbClr val="FF0000"/>
                </a:solidFill>
              </a:rPr>
              <a:t>opačná znaménka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339752" y="2492896"/>
            <a:ext cx="756084" cy="26642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940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Ze skla o indexu lomu 1,5 je třeba vyrobit </a:t>
            </a:r>
            <a:r>
              <a:rPr lang="cs-CZ" b="1" dirty="0" smtClean="0">
                <a:solidFill>
                  <a:srgbClr val="FF0000"/>
                </a:solidFill>
              </a:rPr>
              <a:t>dutovypuklou</a:t>
            </a:r>
            <a:r>
              <a:rPr lang="cs-CZ" dirty="0" smtClean="0"/>
              <a:t> čočku s ohniskovou vzdáleností f = 24 cm. Velikosti poloměrů křivosti optických ploch čočky musí být v poměru </a:t>
            </a:r>
            <a:r>
              <a:rPr lang="cs-CZ" b="1" dirty="0" smtClean="0">
                <a:solidFill>
                  <a:srgbClr val="FF0000"/>
                </a:solidFill>
              </a:rPr>
              <a:t>1:2. </a:t>
            </a:r>
            <a:r>
              <a:rPr lang="cs-CZ" dirty="0" smtClean="0"/>
              <a:t>Urči poloměry křivostí optických ploch čočky.</a:t>
            </a:r>
          </a:p>
          <a:p>
            <a:endParaRPr lang="cs-CZ" u="sng" dirty="0" smtClean="0"/>
          </a:p>
          <a:p>
            <a:r>
              <a:rPr lang="cs-CZ" dirty="0" smtClean="0"/>
              <a:t>Lze psát 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baseline="-25000" dirty="0" smtClean="0">
                <a:solidFill>
                  <a:srgbClr val="FF0000"/>
                </a:solidFill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 = - 2.r</a:t>
            </a:r>
            <a:r>
              <a:rPr lang="cs-CZ" b="1" baseline="-25000" dirty="0" smtClean="0">
                <a:solidFill>
                  <a:srgbClr val="FF0000"/>
                </a:solidFill>
              </a:rPr>
              <a:t>1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Poloměry křivostí budou mít </a:t>
            </a:r>
            <a:r>
              <a:rPr lang="cs-CZ" b="1" dirty="0" smtClean="0">
                <a:solidFill>
                  <a:srgbClr val="FF0000"/>
                </a:solidFill>
              </a:rPr>
              <a:t>opačná znaménka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923928" y="3361590"/>
            <a:ext cx="4032448" cy="13321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4076328" y="4846138"/>
            <a:ext cx="2223864" cy="2390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100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5289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9696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128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90242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3307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00B05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400" b="0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400" b="1" i="1">
                          <a:solidFill>
                            <a:srgbClr val="7030A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09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00B05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400" b="0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400" b="1" i="1">
                          <a:solidFill>
                            <a:srgbClr val="7030A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65263" y="5877015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,</m:t>
                              </m:r>
                              <m:r>
                                <a:rPr lang="cs-CZ" sz="2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F0"/>
                                  </a:solidFill>
                                  <a:latin typeface="Cambria Math"/>
                                </a:rPr>
                                <m:t>𝟏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400" b="0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𝟐𝟒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263" y="5877015"/>
                <a:ext cx="4248472" cy="92217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883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𝒓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5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4427" y="1214359"/>
                <a:ext cx="4248472" cy="9221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6827" y="2564904"/>
                <a:ext cx="4248472" cy="9221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4077072"/>
                <a:ext cx="4248472" cy="9221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7030A0"/>
                              </a:solidFill>
                              <a:latin typeface="Cambria Math"/>
                            </a:rPr>
                            <m:t>𝒇</m:t>
                          </m:r>
                        </m:den>
                      </m:f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𝒓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5458" y="5517232"/>
                <a:ext cx="4248472" cy="92217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>
                          <a:solidFill>
                            <a:srgbClr val="00B05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FF0000"/>
                                      </a:solidFill>
                                      <a:latin typeface="Cambria Math"/>
                                    </a:rPr>
                                    <m:t>𝟐</m:t>
                                  </m:r>
                                </m:sub>
                              </m:sSub>
                            </m:num>
                            <m:den>
                              <m:sSub>
                                <m:sSubPr>
                                  <m:ctrlP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𝒏</m:t>
                                  </m:r>
                                </m:e>
                                <m:sub>
                                  <m:r>
                                    <a:rPr lang="cs-CZ" sz="2400" b="1" i="1">
                                      <a:solidFill>
                                        <a:srgbClr val="00B0F0"/>
                                      </a:solidFill>
                                      <a:latin typeface="Cambria Math"/>
                                    </a:rPr>
                                    <m:t>𝟏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2400" b="1" i="1">
                              <a:latin typeface="Cambria Math"/>
                            </a:rPr>
                            <m:t> 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400" b="0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400" b="1" i="1">
                          <a:solidFill>
                            <a:srgbClr val="7030A0"/>
                          </a:solidFill>
                          <a:latin typeface="Cambria Math"/>
                        </a:rPr>
                        <m:t>𝒇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263" y="4761876"/>
                <a:ext cx="4248472" cy="92217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35676" y="5862947"/>
                <a:ext cx="4724356" cy="92217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sz="2400" b="1" i="1"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1" i="1" smtClean="0">
                              <a:latin typeface="Cambria Math"/>
                            </a:rPr>
                            <m:t>𝟎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,</m:t>
                          </m:r>
                          <m:r>
                            <a:rPr lang="cs-CZ" sz="2400" b="1" i="1" smtClean="0">
                              <a:latin typeface="Cambria Math"/>
                            </a:rPr>
                            <m:t>𝟓</m:t>
                          </m:r>
                        </m:e>
                      </m:d>
                      <m:r>
                        <a:rPr lang="cs-CZ" sz="2400" b="1" i="1">
                          <a:latin typeface="Cambria Math"/>
                        </a:rPr>
                        <m:t>. </m:t>
                      </m:r>
                      <m:d>
                        <m:d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2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400" b="1" i="1" smtClean="0">
                                  <a:latin typeface="Cambria Math"/>
                                </a:rPr>
                                <m:t>𝟏</m:t>
                              </m:r>
                            </m:num>
                            <m:den>
                              <m:r>
                                <a:rPr lang="cs-CZ" sz="2400" b="1" i="1" smtClean="0">
                                  <a:solidFill>
                                    <a:srgbClr val="00B050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  <m:r>
                        <a:rPr lang="cs-CZ" sz="2400" b="0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 .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𝟐𝟒</m:t>
                      </m:r>
                      <m:r>
                        <a:rPr lang="cs-CZ" sz="2400" b="1" i="1" smtClean="0">
                          <a:solidFill>
                            <a:srgbClr val="7030A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𝟎𝟔</m:t>
                      </m:r>
                      <m:r>
                        <a:rPr lang="cs-CZ" sz="24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400" b="1" i="0" smtClean="0">
                          <a:solidFill>
                            <a:srgbClr val="00B050"/>
                          </a:solidFill>
                          <a:latin typeface="Cambria Math"/>
                        </a:rPr>
                        <m:t>𝐦</m:t>
                      </m:r>
                    </m:oMath>
                  </m:oMathPara>
                </a14:m>
                <a:endParaRPr lang="cs-CZ" sz="2400" b="1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676" y="5862947"/>
                <a:ext cx="4724356" cy="92217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44381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baseline="-25000" dirty="0" smtClean="0">
                <a:solidFill>
                  <a:srgbClr val="FF0000"/>
                </a:solidFill>
              </a:rPr>
              <a:t>2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FF0000"/>
                </a:solidFill>
              </a:rPr>
              <a:t> 1,5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</a:t>
            </a:r>
            <a:r>
              <a:rPr lang="cs-CZ" b="1" baseline="-25000" dirty="0" smtClean="0">
                <a:solidFill>
                  <a:srgbClr val="00B0F0"/>
                </a:solidFill>
              </a:rPr>
              <a:t>1 </a:t>
            </a:r>
            <a:r>
              <a:rPr lang="cs-CZ" b="1" dirty="0"/>
              <a:t>= </a:t>
            </a:r>
            <a:r>
              <a:rPr lang="cs-CZ" b="1" dirty="0" smtClean="0">
                <a:solidFill>
                  <a:srgbClr val="00B0F0"/>
                </a:solidFill>
              </a:rPr>
              <a:t>1</a:t>
            </a:r>
            <a:endParaRPr lang="cs-CZ" b="1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f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+ 24 cm </a:t>
            </a:r>
            <a:r>
              <a:rPr lang="cs-CZ" b="1" dirty="0" smtClean="0"/>
              <a:t>=</a:t>
            </a:r>
            <a:r>
              <a:rPr lang="cs-CZ" b="1" dirty="0" smtClean="0">
                <a:solidFill>
                  <a:srgbClr val="7030A0"/>
                </a:solidFill>
              </a:rPr>
              <a:t> 0,24 m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1</a:t>
            </a:r>
            <a:r>
              <a:rPr lang="cs-CZ" dirty="0" smtClean="0"/>
              <a:t> = </a:t>
            </a:r>
            <a:r>
              <a:rPr lang="cs-CZ" b="1" dirty="0" smtClean="0">
                <a:solidFill>
                  <a:srgbClr val="00B050"/>
                </a:solidFill>
              </a:rPr>
              <a:t>r </a:t>
            </a:r>
            <a:r>
              <a:rPr lang="cs-CZ" b="1" dirty="0" smtClean="0"/>
              <a:t>= 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b="1" dirty="0" smtClean="0">
                <a:solidFill>
                  <a:srgbClr val="00B050"/>
                </a:solidFill>
              </a:rPr>
              <a:t>- 2. r</a:t>
            </a:r>
            <a:r>
              <a:rPr lang="cs-CZ" b="1" dirty="0"/>
              <a:t> = ?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222686" y="4797152"/>
                <a:ext cx="8597785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/>
                  <a:t>r </a:t>
                </a:r>
                <a:r>
                  <a:rPr lang="cs-CZ" sz="2800" b="1" baseline="-25000" dirty="0" smtClean="0"/>
                  <a:t>1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𝟎𝟔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= </a:t>
                </a:r>
                <a:r>
                  <a:rPr lang="cs-CZ" sz="2800" b="1" u="sng" dirty="0" smtClean="0">
                    <a:solidFill>
                      <a:schemeClr val="tx1"/>
                    </a:solidFill>
                  </a:rPr>
                  <a:t>6 cm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…….	vypuklá optická plocha</a:t>
                </a:r>
                <a:endParaRPr lang="cs-CZ" sz="28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86" y="4797152"/>
                <a:ext cx="859778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48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22687" y="5661248"/>
                <a:ext cx="8698626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/>
                  <a:t>r </a:t>
                </a:r>
                <a:r>
                  <a:rPr lang="cs-CZ" sz="2800" b="1" baseline="-25000" dirty="0"/>
                  <a:t>2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.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𝟏𝟐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= </a:t>
                </a:r>
                <a:r>
                  <a:rPr lang="cs-CZ" sz="2800" b="1" u="sng" dirty="0" smtClean="0">
                    <a:solidFill>
                      <a:schemeClr val="tx1"/>
                    </a:solidFill>
                  </a:rPr>
                  <a:t>- 12 cm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… dutá optická plocha</a:t>
                </a:r>
                <a:endParaRPr lang="cs-CZ" sz="28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87" y="5661248"/>
                <a:ext cx="869862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473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923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SHRNUTÍ - PŘÍKLAD č. 3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 skla o indexu lomu 1,5 je třeba vyrobit dutovypuklou čočku s ohniskovou vzdáleností f = 24 cm. Velikosti poloměrů křivosti optických ploch čočky musí být v poměru 1:2. Urči poloměry křivostí optických ploch čočky.</a:t>
            </a:r>
            <a:endParaRPr lang="cs-CZ" u="sng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222686" y="4797152"/>
                <a:ext cx="8597785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/>
                  <a:t>r </a:t>
                </a:r>
                <a:r>
                  <a:rPr lang="cs-CZ" sz="2800" b="1" baseline="-25000" dirty="0" smtClean="0"/>
                  <a:t>1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𝟎𝟔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1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= </a:t>
                </a:r>
                <a:r>
                  <a:rPr lang="cs-CZ" sz="2800" b="1" u="sng" dirty="0" smtClean="0">
                    <a:solidFill>
                      <a:schemeClr val="tx1"/>
                    </a:solidFill>
                  </a:rPr>
                  <a:t>6 cm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…….	vypuklá optická plocha</a:t>
                </a:r>
                <a:endParaRPr lang="cs-CZ" sz="28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86" y="4797152"/>
                <a:ext cx="8597785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1489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22687" y="5661248"/>
                <a:ext cx="8698626" cy="523220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/>
                  <a:t>r </a:t>
                </a:r>
                <a:r>
                  <a:rPr lang="cs-CZ" sz="2800" b="1" baseline="-25000" dirty="0"/>
                  <a:t>2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>
                        <a:solidFill>
                          <a:schemeClr val="tx1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.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𝐫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=−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𝟎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,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𝟏𝟐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𝐦</m:t>
                    </m:r>
                    <m:r>
                      <a:rPr lang="cs-CZ" sz="2800" b="1" i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= </a:t>
                </a:r>
                <a:r>
                  <a:rPr lang="cs-CZ" sz="2800" b="1" u="sng" dirty="0" smtClean="0">
                    <a:solidFill>
                      <a:schemeClr val="tx1"/>
                    </a:solidFill>
                  </a:rPr>
                  <a:t>- 12 cm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… dutá optická plocha</a:t>
                </a:r>
                <a:endParaRPr lang="cs-CZ" sz="28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687" y="5661248"/>
                <a:ext cx="8698626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473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257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154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633</TotalTime>
  <Words>4370</Words>
  <Application>Microsoft Office PowerPoint</Application>
  <PresentationFormat>Předvádění na obrazovce (4:3)</PresentationFormat>
  <Paragraphs>890</Paragraphs>
  <Slides>79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79</vt:i4>
      </vt:variant>
    </vt:vector>
  </HeadingPairs>
  <TitlesOfParts>
    <vt:vector size="80" baseType="lpstr">
      <vt:lpstr>Motiv systému Office</vt:lpstr>
      <vt:lpstr>Prezentace aplikace PowerPoint</vt:lpstr>
      <vt:lpstr>ČOČKY</vt:lpstr>
      <vt:lpstr>ČOČKY</vt:lpstr>
      <vt:lpstr>ČOČKY</vt:lpstr>
      <vt:lpstr>ČOČKY</vt:lpstr>
      <vt:lpstr>ČOČKY</vt:lpstr>
      <vt:lpstr>SPOJKA (NAPŘ. DVOJVYPUKLÁ)</vt:lpstr>
      <vt:lpstr>SPOJKA (NAPŘ. DVOJVYPUKLÁ)</vt:lpstr>
      <vt:lpstr>SPOJKA (NAPŘ. DVOJVYPUKLÁ)</vt:lpstr>
      <vt:lpstr>SPOJKA (NAPŘ. DVOJVYPUKLÁ)</vt:lpstr>
      <vt:lpstr>SPOJKA (NAPŘ. DVOJVYPUKLÁ)</vt:lpstr>
      <vt:lpstr>SPOJKA (NAPŘ. DVOJVYPUKLÁ)</vt:lpstr>
      <vt:lpstr>SPOJKA (NAPŘ. DVOJVYPUKLÁ)</vt:lpstr>
      <vt:lpstr>SPOJKA (NAPŘ. DVOJVYPUKLÁ)</vt:lpstr>
      <vt:lpstr>SPOJKA (NAPŘ. DVOJVYPUKLÁ)</vt:lpstr>
      <vt:lpstr>TENKÁ SPOJKA</vt:lpstr>
      <vt:lpstr>TENKÁ SPOJKA</vt:lpstr>
      <vt:lpstr>TENKÁ SPOJKA - VZDÁLENOSTI</vt:lpstr>
      <vt:lpstr>TENKÁ SPOJKA - VZDÁLENOSTI</vt:lpstr>
      <vt:lpstr>TENKÁ SPOJKA - VZDÁLENOSTI</vt:lpstr>
      <vt:lpstr>ROZPTYLKA (NAPŘ. DVOJDUTÁ)</vt:lpstr>
      <vt:lpstr>ROZPTYLKA (NAPŘ. DVOJDUTÁ)</vt:lpstr>
      <vt:lpstr>ROZPTYLKA (NAPŘ. DVOJDUTÁ)</vt:lpstr>
      <vt:lpstr>ROZPTYLKA (NAPŘ. DVOJDUTÁ)</vt:lpstr>
      <vt:lpstr>ROZPTYLKA (NAPŘ. DVOJDUTÁ)</vt:lpstr>
      <vt:lpstr>ROZPTYLKA (NAPŘ. DVOJDUTÁ)</vt:lpstr>
      <vt:lpstr>ROZPTYLKA (NAPŘ. DVOJDUTÁ)</vt:lpstr>
      <vt:lpstr>ROZPTYLKA (NAPŘ. DVOJDUTÁ)</vt:lpstr>
      <vt:lpstr>ROZPTYLKA (NAPŘ. DVOJDUTÁ)</vt:lpstr>
      <vt:lpstr>TENKÁ ROZPTYLKA</vt:lpstr>
      <vt:lpstr>TENKÁ ROZPTYLKA</vt:lpstr>
      <vt:lpstr>TENKÁ ROZPTYLKA -VZDÁLENOSTI</vt:lpstr>
      <vt:lpstr>TENKÁ ROZPTYLKA -VZDÁLENOSTI</vt:lpstr>
      <vt:lpstr>TENKÁ ROZPTYLKA -VZDÁLENOSTI</vt:lpstr>
      <vt:lpstr>ČOČKY – ZNAMÉNKOVÁ KONVENCE</vt:lpstr>
      <vt:lpstr>ČOČKY – ZNAMÉNKOVÁ KONVENCE</vt:lpstr>
      <vt:lpstr>ČOČKY – ZNAMÉNKOVÁ KONVENCE</vt:lpstr>
      <vt:lpstr>SHRNUTÍ:</vt:lpstr>
      <vt:lpstr>VÝPOČET OHNISKOVÉ VZDÁLENOSTI f A OPTICKÉ MOHUTNOSTI φ</vt:lpstr>
      <vt:lpstr>VÝPOČET OHNISKOVÉ VZDÁLENOSTI f A OPTICKÉ MOHUTNOSTI φ</vt:lpstr>
      <vt:lpstr>VÝPOČET OHNISKOVÉ VZDÁLENOSTI f A OPTICKÉ MOHUTNOSTI φ</vt:lpstr>
      <vt:lpstr>VÝPOČET f A φ - PŘÍKLADY</vt:lpstr>
      <vt:lpstr>VÝPOČET f A φ – PŘÍKLAD č.1</vt:lpstr>
      <vt:lpstr>VÝPOČET f A φ - PŘÍKLAD č.1</vt:lpstr>
      <vt:lpstr>VÝPOČET f A φ - PŘÍKLAD č.1</vt:lpstr>
      <vt:lpstr>VÝPOČET f A φ - PŘÍKLAD č.1</vt:lpstr>
      <vt:lpstr>VÝPOČET f A φ - PŘÍKLAD č.1</vt:lpstr>
      <vt:lpstr>VÝPOČET f A φ - PŘÍKLAD č.1</vt:lpstr>
      <vt:lpstr>SHRNUTÍ – PŘÍKLAD č.1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PŘÍKLAD č.2</vt:lpstr>
      <vt:lpstr>SHRNUTÍ – PŘÍKLAD č.2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PŘÍKLAD č. 3</vt:lpstr>
      <vt:lpstr>SHRNUTÍ - PŘÍKLAD č. 3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Herrmannová</dc:creator>
  <cp:lastModifiedBy>Iva Herrmannová</cp:lastModifiedBy>
  <cp:revision>86</cp:revision>
  <dcterms:created xsi:type="dcterms:W3CDTF">2013-11-12T11:16:07Z</dcterms:created>
  <dcterms:modified xsi:type="dcterms:W3CDTF">2013-11-19T14:15:33Z</dcterms:modified>
</cp:coreProperties>
</file>