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31168-E3BA-4CD0-8CE0-3B8FCA5674C5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8458A-A007-4B95-AC16-F8787B212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31168-E3BA-4CD0-8CE0-3B8FCA5674C5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8458A-A007-4B95-AC16-F8787B212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31168-E3BA-4CD0-8CE0-3B8FCA5674C5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8458A-A007-4B95-AC16-F8787B212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31168-E3BA-4CD0-8CE0-3B8FCA5674C5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8458A-A007-4B95-AC16-F8787B212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31168-E3BA-4CD0-8CE0-3B8FCA5674C5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8458A-A007-4B95-AC16-F8787B212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31168-E3BA-4CD0-8CE0-3B8FCA5674C5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8458A-A007-4B95-AC16-F8787B212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31168-E3BA-4CD0-8CE0-3B8FCA5674C5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8458A-A007-4B95-AC16-F8787B212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31168-E3BA-4CD0-8CE0-3B8FCA5674C5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8458A-A007-4B95-AC16-F8787B212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31168-E3BA-4CD0-8CE0-3B8FCA5674C5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8458A-A007-4B95-AC16-F8787B212A3D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31168-E3BA-4CD0-8CE0-3B8FCA5674C5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8458A-A007-4B95-AC16-F8787B212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31168-E3BA-4CD0-8CE0-3B8FCA5674C5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8458A-A007-4B95-AC16-F8787B212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231168-E3BA-4CD0-8CE0-3B8FCA5674C5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38458A-A007-4B95-AC16-F8787B212A3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8"/>
          <p:cNvSpPr txBox="1"/>
          <p:nvPr/>
        </p:nvSpPr>
        <p:spPr>
          <a:xfrm>
            <a:off x="791580" y="5503867"/>
            <a:ext cx="7704856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3" name="TextovéPole 10"/>
          <p:cNvSpPr txBox="1"/>
          <p:nvPr/>
        </p:nvSpPr>
        <p:spPr>
          <a:xfrm>
            <a:off x="1151620" y="5071819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719572" y="463307"/>
            <a:ext cx="777240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SŠ, ZŠ A MŠ, KARVINÁ, PŘÍSPĚVKOVÁ ORGANIZACE</a:t>
            </a:r>
            <a:endParaRPr lang="cs-CZ" sz="2800" dirty="0"/>
          </a:p>
        </p:txBody>
      </p:sp>
      <p:sp>
        <p:nvSpPr>
          <p:cNvPr id="5" name="TextovéPole 7"/>
          <p:cNvSpPr txBox="1"/>
          <p:nvPr/>
        </p:nvSpPr>
        <p:spPr>
          <a:xfrm>
            <a:off x="431540" y="1183387"/>
            <a:ext cx="828092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800" b="1" dirty="0" smtClean="0">
                <a:latin typeface="Calibri" pitchFamily="34" charset="0"/>
              </a:rPr>
              <a:t>Zimní sporty</a:t>
            </a:r>
            <a:br>
              <a:rPr lang="cs-CZ" sz="4800" b="1" dirty="0" smtClean="0">
                <a:latin typeface="Calibri" pitchFamily="34" charset="0"/>
              </a:rPr>
            </a:br>
            <a:r>
              <a:rPr lang="cs-CZ" sz="8800" b="1" dirty="0" smtClean="0">
                <a:latin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</a:rPr>
              <a:t>Ověřeno:  2. ročník, 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dirty="0" smtClean="0">
                <a:latin typeface="Calibri" pitchFamily="34" charset="0"/>
              </a:rPr>
              <a:t>   Cílová skupina: žák základní školy praktické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dirty="0" smtClean="0"/>
              <a:t>VY_32_INOVACE_26_Advent_Člověk a jeho </a:t>
            </a:r>
            <a:r>
              <a:rPr lang="cs-CZ" dirty="0" err="1" smtClean="0"/>
              <a:t>svět_LUKOVSKÁ</a:t>
            </a:r>
            <a:endParaRPr lang="cs-CZ" dirty="0"/>
          </a:p>
          <a:p>
            <a:pPr algn="ctr"/>
            <a:r>
              <a:rPr lang="cs-CZ" sz="3200" dirty="0" smtClean="0">
                <a:latin typeface="Calibri" pitchFamily="34" charset="0"/>
              </a:rPr>
              <a:t/>
            </a:r>
            <a:br>
              <a:rPr lang="cs-CZ" sz="3200" dirty="0" smtClean="0">
                <a:latin typeface="Calibri" pitchFamily="34" charset="0"/>
              </a:rPr>
            </a:br>
            <a:endParaRPr lang="cs-CZ" dirty="0"/>
          </a:p>
        </p:txBody>
      </p:sp>
      <p:sp>
        <p:nvSpPr>
          <p:cNvPr id="6" name="TextovéPole 8"/>
          <p:cNvSpPr txBox="1"/>
          <p:nvPr/>
        </p:nvSpPr>
        <p:spPr>
          <a:xfrm>
            <a:off x="791580" y="5503867"/>
            <a:ext cx="7704856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7" name="TextovéPole 10"/>
          <p:cNvSpPr txBox="1"/>
          <p:nvPr/>
        </p:nvSpPr>
        <p:spPr>
          <a:xfrm>
            <a:off x="1151620" y="5071819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8" name="Obrázek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827" y="5027423"/>
            <a:ext cx="6412386" cy="1367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316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Users\lukovska\AppData\Local\Microsoft\Windows\Temporary Internet Files\Content.IE5\FUF3B6OR\MP9004226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4033622" cy="2697485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916832"/>
            <a:ext cx="7117180" cy="1470025"/>
          </a:xfrm>
        </p:spPr>
        <p:txBody>
          <a:bodyPr/>
          <a:lstStyle/>
          <a:p>
            <a:pPr algn="ctr"/>
            <a:r>
              <a:rPr lang="cs-CZ" sz="9600" dirty="0" smtClean="0">
                <a:latin typeface="Algerian" panose="04020705040A02060702" pitchFamily="82" charset="0"/>
              </a:rPr>
              <a:t>ADVENT</a:t>
            </a:r>
            <a:endParaRPr lang="cs-CZ" sz="9600" dirty="0">
              <a:latin typeface="Algerian" panose="04020705040A02060702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C:\Users\lukovska\AppData\Local\Microsoft\Windows\Temporary Internet Files\Content.IE5\28RQ53GM\MP9004090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645024"/>
            <a:ext cx="1810644" cy="2722612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lukovska\AppData\Local\Microsoft\Windows\Temporary Internet Files\Content.IE5\IZXAJ8UY\MC9004351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12976"/>
            <a:ext cx="3904088" cy="393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5486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lukovska\AppData\Local\Microsoft\Windows\Temporary Internet Files\Content.IE5\JKDGU154\dglxasset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72816"/>
            <a:ext cx="2404636" cy="2404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Advent, co to znamená?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Advent = příchod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příchod Ježíše Krista (narození Ježíška)</a:t>
            </a:r>
          </a:p>
          <a:p>
            <a:pPr marL="0" indent="0" algn="just">
              <a:buNone/>
            </a:pPr>
            <a:endParaRPr lang="cs-CZ" dirty="0" smtClean="0"/>
          </a:p>
          <a:p>
            <a:r>
              <a:rPr lang="cs-CZ" dirty="0" smtClean="0"/>
              <a:t>trvá 4 týdny – 4 neděle</a:t>
            </a:r>
          </a:p>
          <a:p>
            <a:endParaRPr lang="cs-CZ" dirty="0"/>
          </a:p>
          <a:p>
            <a:r>
              <a:rPr lang="cs-CZ" dirty="0"/>
              <a:t>b</a:t>
            </a:r>
            <a:r>
              <a:rPr lang="cs-CZ" dirty="0" smtClean="0"/>
              <a:t>ěhem tohoto období se připravujeme na Vánoce (úklid, pečení, chystání betlémů, vánoční výzdoba) </a:t>
            </a:r>
          </a:p>
          <a:p>
            <a:endParaRPr lang="cs-CZ" dirty="0"/>
          </a:p>
          <a:p>
            <a:r>
              <a:rPr lang="cs-CZ" dirty="0"/>
              <a:t>o</a:t>
            </a:r>
            <a:r>
              <a:rPr lang="cs-CZ" dirty="0" smtClean="0"/>
              <a:t>bdobí půstu </a:t>
            </a:r>
          </a:p>
        </p:txBody>
      </p:sp>
    </p:spTree>
    <p:extLst>
      <p:ext uri="{BB962C8B-B14F-4D97-AF65-F5344CB8AC3E}">
        <p14:creationId xmlns:p14="http://schemas.microsoft.com/office/powerpoint/2010/main" val="3648989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atum první adventní neděle je pohyblivé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oslední - 4. adventní neděle může připadnout i na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Štědrý den 24. prosince, nikdy ne později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k</a:t>
            </a:r>
            <a:r>
              <a:rPr lang="cs-CZ" dirty="0" smtClean="0"/>
              <a:t>aždá neděle má své lidové označení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(1. železná, 2. bronzová, 3. stříbrná, 4. zlatá)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8988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Během adventu se dodržovaly  různé tradice a zvyky, některé se dodržují i dnes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Adventní věnec </a:t>
            </a:r>
          </a:p>
          <a:p>
            <a:pPr>
              <a:buFontTx/>
              <a:buChar char="-"/>
            </a:pPr>
            <a:r>
              <a:rPr lang="cs-CZ" dirty="0" smtClean="0"/>
              <a:t>Vznikl v Německu</a:t>
            </a:r>
          </a:p>
          <a:p>
            <a:pPr>
              <a:buFontTx/>
              <a:buChar char="-"/>
            </a:pPr>
            <a:r>
              <a:rPr lang="cs-CZ" dirty="0" smtClean="0"/>
              <a:t>Tvar kruhu je znak soudržnosti, vítězství a důstojnosti</a:t>
            </a:r>
          </a:p>
          <a:p>
            <a:pPr>
              <a:buFontTx/>
              <a:buChar char="-"/>
            </a:pPr>
            <a:r>
              <a:rPr lang="cs-CZ" dirty="0" smtClean="0"/>
              <a:t>V minulosti se věnce vyřezávaly ze dřeva, nyní jsou slaměné, proutěné nebo z větviček jehličnatých stromů</a:t>
            </a:r>
          </a:p>
          <a:p>
            <a:pPr>
              <a:buFontTx/>
              <a:buChar char="-"/>
            </a:pPr>
            <a:r>
              <a:rPr lang="cs-CZ" dirty="0" smtClean="0"/>
              <a:t>Na věnci jsou 4 svíčky</a:t>
            </a:r>
          </a:p>
          <a:p>
            <a:pPr>
              <a:buFontTx/>
              <a:buChar char="-"/>
            </a:pPr>
            <a:r>
              <a:rPr lang="cs-CZ" dirty="0" smtClean="0"/>
              <a:t>1 svíčka = 1 týden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42" name="Picture 2" descr="C:\Users\lukovska\AppData\Local\Microsoft\Windows\Temporary Internet Files\Content.IE5\IZXAJ8UY\MC9003009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221088"/>
            <a:ext cx="2445217" cy="2275019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063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lukovska\AppData\Local\Microsoft\Windows\Temporary Internet Files\Content.IE5\TKBO3EL9\MC9003704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6672"/>
            <a:ext cx="2520280" cy="2647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Neděle železná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</a:t>
            </a:r>
            <a:r>
              <a:rPr lang="cs-CZ" dirty="0"/>
              <a:t>. adventní neděle mezi 27. 11. – 3. 12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Na adventním věnci zapalujeme 1. svíčku</a:t>
            </a:r>
            <a:endParaRPr lang="cs-CZ" dirty="0"/>
          </a:p>
        </p:txBody>
      </p:sp>
      <p:pic>
        <p:nvPicPr>
          <p:cNvPr id="1028" name="Picture 4" descr="C:\Users\lukovska\AppData\Local\Microsoft\Windows\Temporary Internet Files\Content.IE5\FUF3B6OR\MC9003464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653136"/>
            <a:ext cx="2459391" cy="1856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1634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Neděle bronzová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adventním věnci budou hořet 2 svíčky</a:t>
            </a:r>
          </a:p>
          <a:p>
            <a:endParaRPr lang="cs-CZ" dirty="0"/>
          </a:p>
        </p:txBody>
      </p:sp>
      <p:pic>
        <p:nvPicPr>
          <p:cNvPr id="2050" name="Picture 2" descr="C:\Users\lukovska\AppData\Local\Microsoft\Windows\Temporary Internet Files\Content.IE5\4D3347LI\MC9003464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65206"/>
            <a:ext cx="2343452" cy="2002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9363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509120"/>
            <a:ext cx="2123848" cy="1854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Neděle stříbrná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Na adventním věnci budou hořet </a:t>
            </a:r>
            <a:r>
              <a:rPr lang="cs-CZ" dirty="0" smtClean="0"/>
              <a:t>3 </a:t>
            </a:r>
            <a:r>
              <a:rPr lang="cs-CZ" dirty="0"/>
              <a:t>svíčky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689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Neděle zlatá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Na adventním věnci budou hořet </a:t>
            </a:r>
            <a:r>
              <a:rPr lang="cs-CZ" dirty="0" smtClean="0"/>
              <a:t>4 </a:t>
            </a:r>
            <a:r>
              <a:rPr lang="cs-CZ" dirty="0"/>
              <a:t>svíčky</a:t>
            </a:r>
          </a:p>
          <a:p>
            <a:endParaRPr lang="cs-CZ" dirty="0"/>
          </a:p>
        </p:txBody>
      </p:sp>
      <p:pic>
        <p:nvPicPr>
          <p:cNvPr id="5122" name="Picture 2" descr="C:\Users\lukovska\AppData\Local\Microsoft\Windows\Temporary Internet Files\Content.IE5\JKDGU154\MC900346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149080"/>
            <a:ext cx="2388992" cy="2210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1399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Svatá Barborka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Svátek slaví 4. Prosince</a:t>
            </a:r>
          </a:p>
          <a:p>
            <a:pPr marL="0" indent="0">
              <a:buNone/>
            </a:pPr>
            <a:r>
              <a:rPr lang="cs-CZ" dirty="0" smtClean="0"/>
              <a:t>Patronka horníků</a:t>
            </a:r>
          </a:p>
          <a:p>
            <a:pPr marL="0" indent="0">
              <a:buNone/>
            </a:pPr>
            <a:r>
              <a:rPr lang="cs-CZ" dirty="0" smtClean="0"/>
              <a:t>V minulosti chodily večer před svátkem svaté Barborky po vesnici „Barborky“-ženy v bílém, chodily za dětmi – hodné děti obdarovaly něčím dobrým, na ty zlobivé měly metlu</a:t>
            </a:r>
          </a:p>
          <a:p>
            <a:pPr marL="0" indent="0">
              <a:buNone/>
            </a:pPr>
            <a:r>
              <a:rPr lang="cs-CZ" dirty="0" smtClean="0"/>
              <a:t>I dnes řežou děvčata větvičky třešně „barborky“ a pokud jim větvičky vykvetou do Štědrého dne, brzy se vdají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7" name="Picture 3" descr="C:\Users\lukovska\AppData\Local\Microsoft\Windows\Temporary Internet Files\Content.IE5\POM3JSS8\MP9004305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4664"/>
            <a:ext cx="2664296" cy="2664296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7957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Svatý Mikuláš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Svátek slaví 6. prosince</a:t>
            </a:r>
          </a:p>
          <a:p>
            <a:r>
              <a:rPr lang="cs-CZ" dirty="0" smtClean="0"/>
              <a:t>Patron dětí</a:t>
            </a:r>
          </a:p>
          <a:p>
            <a:r>
              <a:rPr lang="cs-CZ" dirty="0" smtClean="0"/>
              <a:t>Pocházel z bohaté rodiny, rodiče mu brzy umřeli </a:t>
            </a:r>
          </a:p>
          <a:p>
            <a:r>
              <a:rPr lang="cs-CZ" dirty="0" smtClean="0"/>
              <a:t>Stal se biskupem a svůj majetek rozdal chudým lidem</a:t>
            </a:r>
          </a:p>
          <a:p>
            <a:r>
              <a:rPr lang="cs-CZ" dirty="0" smtClean="0"/>
              <a:t>V podvečer 5. prosince obchází s andělem a čertem všechny děti, těm hodným naděluje sladkosti, zlobivým uhlí</a:t>
            </a:r>
          </a:p>
          <a:p>
            <a:endParaRPr lang="cs-CZ" dirty="0"/>
          </a:p>
        </p:txBody>
      </p:sp>
      <p:pic>
        <p:nvPicPr>
          <p:cNvPr id="7170" name="Picture 2" descr="C:\Users\lukovska\AppData\Local\Microsoft\Windows\Temporary Internet Files\Content.IE5\28RQ53GM\MC90040776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48680"/>
            <a:ext cx="2008255" cy="2420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lukovska\AppData\Local\Microsoft\Windows\Temporary Internet Files\Content.IE5\MRO2J18L\MC9003701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0464" y="4869160"/>
            <a:ext cx="1849831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lukovska\AppData\Local\Microsoft\Windows\Temporary Internet Files\Content.IE5\FUF3B6OR\MC9003891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865023"/>
            <a:ext cx="1308498" cy="1645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7199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Svatá Lucie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Svátek slaví 13. prosince</a:t>
            </a:r>
          </a:p>
          <a:p>
            <a:r>
              <a:rPr lang="cs-CZ" dirty="0" smtClean="0"/>
              <a:t>Patronka Nevidomých</a:t>
            </a:r>
          </a:p>
          <a:p>
            <a:r>
              <a:rPr lang="cs-CZ" dirty="0" smtClean="0"/>
              <a:t>Stejně jako Mikuláš pocházela z bohaté rodiny</a:t>
            </a:r>
          </a:p>
          <a:p>
            <a:r>
              <a:rPr lang="cs-CZ" dirty="0" smtClean="0"/>
              <a:t>Majetek rozdala chudým</a:t>
            </a:r>
          </a:p>
          <a:p>
            <a:r>
              <a:rPr lang="cs-CZ" dirty="0" smtClean="0"/>
              <a:t>V podvečer jejího svátku chodily „Lucky“ po vesnici a děti, které se neuměly modlit byli vyčiněny metlou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4062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03648" y="404664"/>
            <a:ext cx="6398714" cy="1152128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zdroj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11791" y="3246704"/>
            <a:ext cx="492836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Microsoft Office </a:t>
            </a:r>
            <a:r>
              <a:rPr lang="cs-CZ" sz="2400" dirty="0" err="1"/>
              <a:t>Clipart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78846870"/>
      </p:ext>
    </p:extLst>
  </p:cSld>
  <p:clrMapOvr>
    <a:masterClrMapping/>
  </p:clrMapOvr>
</p:sld>
</file>

<file path=ppt/theme/theme1.xml><?xml version="1.0" encoding="utf-8"?>
<a:theme xmlns:a="http://schemas.openxmlformats.org/drawingml/2006/main" name="Winter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469</TotalTime>
  <Words>364</Words>
  <Application>Microsoft Office PowerPoint</Application>
  <PresentationFormat>Předvádění na obrazovce (4:3)</PresentationFormat>
  <Paragraphs>61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Winter</vt:lpstr>
      <vt:lpstr>Prezentace aplikace PowerPoint</vt:lpstr>
      <vt:lpstr>ADVENT</vt:lpstr>
      <vt:lpstr>Advent, co to znamená?</vt:lpstr>
      <vt:lpstr>Prezentace aplikace PowerPoint</vt:lpstr>
      <vt:lpstr>Během adventu se dodržovaly  různé tradice a zvyky, některé se dodržují i dnes</vt:lpstr>
      <vt:lpstr>Neděle železná</vt:lpstr>
      <vt:lpstr>Neděle bronzová</vt:lpstr>
      <vt:lpstr>Neděle stříbrná</vt:lpstr>
      <vt:lpstr>Neděle zlatá</vt:lpstr>
      <vt:lpstr>Svatá Barborka</vt:lpstr>
      <vt:lpstr>Svatý Mikuláš</vt:lpstr>
      <vt:lpstr>Svatá Lucie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lukovska</dc:creator>
  <cp:lastModifiedBy>lukovska</cp:lastModifiedBy>
  <cp:revision>25</cp:revision>
  <dcterms:created xsi:type="dcterms:W3CDTF">2013-12-08T16:05:34Z</dcterms:created>
  <dcterms:modified xsi:type="dcterms:W3CDTF">2013-12-15T21:44:39Z</dcterms:modified>
</cp:coreProperties>
</file>