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9"/>
  </p:notesMasterIdLst>
  <p:sldIdLst>
    <p:sldId id="321" r:id="rId2"/>
    <p:sldId id="256" r:id="rId3"/>
    <p:sldId id="260" r:id="rId4"/>
    <p:sldId id="261" r:id="rId5"/>
    <p:sldId id="257" r:id="rId6"/>
    <p:sldId id="258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93" r:id="rId19"/>
    <p:sldId id="272" r:id="rId20"/>
    <p:sldId id="274" r:id="rId21"/>
    <p:sldId id="275" r:id="rId22"/>
    <p:sldId id="273" r:id="rId23"/>
    <p:sldId id="276" r:id="rId24"/>
    <p:sldId id="277" r:id="rId25"/>
    <p:sldId id="278" r:id="rId26"/>
    <p:sldId id="279" r:id="rId27"/>
    <p:sldId id="292" r:id="rId28"/>
    <p:sldId id="280" r:id="rId29"/>
    <p:sldId id="281" r:id="rId30"/>
    <p:sldId id="282" r:id="rId31"/>
    <p:sldId id="283" r:id="rId32"/>
    <p:sldId id="288" r:id="rId33"/>
    <p:sldId id="289" r:id="rId34"/>
    <p:sldId id="290" r:id="rId35"/>
    <p:sldId id="291" r:id="rId36"/>
    <p:sldId id="294" r:id="rId37"/>
    <p:sldId id="295" r:id="rId38"/>
    <p:sldId id="296" r:id="rId39"/>
    <p:sldId id="297" r:id="rId40"/>
    <p:sldId id="298" r:id="rId41"/>
    <p:sldId id="303" r:id="rId42"/>
    <p:sldId id="304" r:id="rId43"/>
    <p:sldId id="305" r:id="rId44"/>
    <p:sldId id="307" r:id="rId45"/>
    <p:sldId id="306" r:id="rId46"/>
    <p:sldId id="308" r:id="rId47"/>
    <p:sldId id="309" r:id="rId48"/>
    <p:sldId id="310" r:id="rId49"/>
    <p:sldId id="311" r:id="rId50"/>
    <p:sldId id="312" r:id="rId51"/>
    <p:sldId id="315" r:id="rId52"/>
    <p:sldId id="313" r:id="rId53"/>
    <p:sldId id="316" r:id="rId54"/>
    <p:sldId id="314" r:id="rId55"/>
    <p:sldId id="317" r:id="rId56"/>
    <p:sldId id="318" r:id="rId57"/>
    <p:sldId id="319" r:id="rId5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23575B24-8164-4008-BA17-299C97D62FEF}" type="presOf" srcId="{D857ADBA-108E-46A1-BD84-E820003C68B7}" destId="{A1B95D9A-3D9D-42C4-AFE5-8D3571660EAF}" srcOrd="0" destOrd="0" presId="urn:microsoft.com/office/officeart/2005/8/layout/vList2"/>
    <dgm:cxn modelId="{DD80DB92-2368-41DC-9F6C-1B344F3D24DB}" type="presOf" srcId="{5A605F44-26ED-44C4-B41A-48371B38A5BA}" destId="{2D844B2D-5837-46F0-8471-2E3B8901948F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335FA798-DCAA-4A50-96CC-838077C04548}" type="presOf" srcId="{6B69A895-BEB9-4064-A15A-5EBD0431D3BF}" destId="{E694AB11-A5E9-489B-AB65-BCF154EA8A12}" srcOrd="0" destOrd="0" presId="urn:microsoft.com/office/officeart/2005/8/layout/vList2"/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E2106A8F-B9CF-47AC-9A13-19127159C1E7}" type="presOf" srcId="{BF87458A-8114-4982-9F8B-DA0444B3DABF}" destId="{BC424167-66DC-4C60-AE54-BC7D98207590}" srcOrd="0" destOrd="0" presId="urn:microsoft.com/office/officeart/2005/8/layout/vList2"/>
    <dgm:cxn modelId="{3F9D325A-B0DB-4400-9858-76072648034D}" type="presParOf" srcId="{A1B95D9A-3D9D-42C4-AFE5-8D3571660EAF}" destId="{2D844B2D-5837-46F0-8471-2E3B8901948F}" srcOrd="0" destOrd="0" presId="urn:microsoft.com/office/officeart/2005/8/layout/vList2"/>
    <dgm:cxn modelId="{59EFDD31-2AAA-4168-81E8-5D40B3F8BE11}" type="presParOf" srcId="{A1B95D9A-3D9D-42C4-AFE5-8D3571660EAF}" destId="{98B9EA24-BAFA-4719-9066-0AC90027C91F}" srcOrd="1" destOrd="0" presId="urn:microsoft.com/office/officeart/2005/8/layout/vList2"/>
    <dgm:cxn modelId="{6F63AC91-6EEB-4356-8F91-7B4E247872CA}" type="presParOf" srcId="{A1B95D9A-3D9D-42C4-AFE5-8D3571660EAF}" destId="{BC424167-66DC-4C60-AE54-BC7D98207590}" srcOrd="2" destOrd="0" presId="urn:microsoft.com/office/officeart/2005/8/layout/vList2"/>
    <dgm:cxn modelId="{698FE97A-F051-4F37-8938-DE7DCBA63469}" type="presParOf" srcId="{A1B95D9A-3D9D-42C4-AFE5-8D3571660EAF}" destId="{3771306C-C937-4B36-8D00-435E4C08BF25}" srcOrd="3" destOrd="0" presId="urn:microsoft.com/office/officeart/2005/8/layout/vList2"/>
    <dgm:cxn modelId="{A8F97F65-A2B3-4A30-8046-9D10F13AFC05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2186FD6B-9AEC-4861-8FB9-49E87B98E6F8}" type="presOf" srcId="{6B69A895-BEB9-4064-A15A-5EBD0431D3BF}" destId="{E694AB11-A5E9-489B-AB65-BCF154EA8A12}" srcOrd="0" destOrd="0" presId="urn:microsoft.com/office/officeart/2005/8/layout/vList2"/>
    <dgm:cxn modelId="{B0A2459A-9C40-4015-9CB2-6A66E954E93D}" type="presOf" srcId="{BF87458A-8114-4982-9F8B-DA0444B3DABF}" destId="{BC424167-66DC-4C60-AE54-BC7D98207590}" srcOrd="0" destOrd="0" presId="urn:microsoft.com/office/officeart/2005/8/layout/vList2"/>
    <dgm:cxn modelId="{DD6FC02C-D498-4DE2-8B86-74DDB7F13E59}" type="presOf" srcId="{D857ADBA-108E-46A1-BD84-E820003C68B7}" destId="{A1B95D9A-3D9D-42C4-AFE5-8D3571660EAF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E196BD8F-2DAB-4AF1-964E-F36DF46BD3F7}" type="presOf" srcId="{5A605F44-26ED-44C4-B41A-48371B38A5BA}" destId="{2D844B2D-5837-46F0-8471-2E3B8901948F}" srcOrd="0" destOrd="0" presId="urn:microsoft.com/office/officeart/2005/8/layout/vList2"/>
    <dgm:cxn modelId="{6BC8D9DE-D3E7-4CF3-8541-FEE406EB74F2}" type="presParOf" srcId="{A1B95D9A-3D9D-42C4-AFE5-8D3571660EAF}" destId="{2D844B2D-5837-46F0-8471-2E3B8901948F}" srcOrd="0" destOrd="0" presId="urn:microsoft.com/office/officeart/2005/8/layout/vList2"/>
    <dgm:cxn modelId="{2168D130-A73C-4A7A-BA8C-ADC36C2F64FA}" type="presParOf" srcId="{A1B95D9A-3D9D-42C4-AFE5-8D3571660EAF}" destId="{98B9EA24-BAFA-4719-9066-0AC90027C91F}" srcOrd="1" destOrd="0" presId="urn:microsoft.com/office/officeart/2005/8/layout/vList2"/>
    <dgm:cxn modelId="{EC426339-B551-42C8-868A-136DF1BBAAD0}" type="presParOf" srcId="{A1B95D9A-3D9D-42C4-AFE5-8D3571660EAF}" destId="{BC424167-66DC-4C60-AE54-BC7D98207590}" srcOrd="2" destOrd="0" presId="urn:microsoft.com/office/officeart/2005/8/layout/vList2"/>
    <dgm:cxn modelId="{219F884E-B256-446F-9066-1A3F1EFDCB5E}" type="presParOf" srcId="{A1B95D9A-3D9D-42C4-AFE5-8D3571660EAF}" destId="{3771306C-C937-4B36-8D00-435E4C08BF25}" srcOrd="3" destOrd="0" presId="urn:microsoft.com/office/officeart/2005/8/layout/vList2"/>
    <dgm:cxn modelId="{5F296F3C-5A21-4E28-8311-7BC56135B9E7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&lt; f</a:t>
          </a:r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40A6D0C5-5383-4AC2-AED3-D4A24ED8E049}" type="presOf" srcId="{5A605F44-26ED-44C4-B41A-48371B38A5BA}" destId="{2D844B2D-5837-46F0-8471-2E3B8901948F}" srcOrd="0" destOrd="0" presId="urn:microsoft.com/office/officeart/2005/8/layout/vList2"/>
    <dgm:cxn modelId="{4FF98B1F-12C0-429C-9286-F574E18BADEE}" type="presOf" srcId="{6B69A895-BEB9-4064-A15A-5EBD0431D3BF}" destId="{E694AB11-A5E9-489B-AB65-BCF154EA8A12}" srcOrd="0" destOrd="0" presId="urn:microsoft.com/office/officeart/2005/8/layout/vList2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84178297-CF31-475C-8949-B7FE801568EF}" type="presOf" srcId="{D857ADBA-108E-46A1-BD84-E820003C68B7}" destId="{A1B95D9A-3D9D-42C4-AFE5-8D3571660EAF}" srcOrd="0" destOrd="0" presId="urn:microsoft.com/office/officeart/2005/8/layout/vList2"/>
    <dgm:cxn modelId="{DC6C83F7-2E97-43E5-9087-52C9E9BB6374}" type="presOf" srcId="{BF87458A-8114-4982-9F8B-DA0444B3DABF}" destId="{BC424167-66DC-4C60-AE54-BC7D98207590}" srcOrd="0" destOrd="0" presId="urn:microsoft.com/office/officeart/2005/8/layout/vList2"/>
    <dgm:cxn modelId="{FFD090D1-2E7B-4D87-955E-0360509B51F9}" type="presParOf" srcId="{A1B95D9A-3D9D-42C4-AFE5-8D3571660EAF}" destId="{2D844B2D-5837-46F0-8471-2E3B8901948F}" srcOrd="0" destOrd="0" presId="urn:microsoft.com/office/officeart/2005/8/layout/vList2"/>
    <dgm:cxn modelId="{6A4BF6CC-2D3D-4964-B7E9-FBC3D309B239}" type="presParOf" srcId="{A1B95D9A-3D9D-42C4-AFE5-8D3571660EAF}" destId="{98B9EA24-BAFA-4719-9066-0AC90027C91F}" srcOrd="1" destOrd="0" presId="urn:microsoft.com/office/officeart/2005/8/layout/vList2"/>
    <dgm:cxn modelId="{8E277E0C-1C80-49E6-B23C-6F9C02359086}" type="presParOf" srcId="{A1B95D9A-3D9D-42C4-AFE5-8D3571660EAF}" destId="{BC424167-66DC-4C60-AE54-BC7D98207590}" srcOrd="2" destOrd="0" presId="urn:microsoft.com/office/officeart/2005/8/layout/vList2"/>
    <dgm:cxn modelId="{C200D37A-DD85-4606-9064-781898E2BA46}" type="presParOf" srcId="{A1B95D9A-3D9D-42C4-AFE5-8D3571660EAF}" destId="{3771306C-C937-4B36-8D00-435E4C08BF25}" srcOrd="3" destOrd="0" presId="urn:microsoft.com/office/officeart/2005/8/layout/vList2"/>
    <dgm:cxn modelId="{847BA5BC-9272-4E2A-8B91-DA340BC475AC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&lt; f</a:t>
          </a:r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8CEBD806-8F9D-4E92-9ACC-4B30EAAF464C}" type="presOf" srcId="{6B69A895-BEB9-4064-A15A-5EBD0431D3BF}" destId="{E694AB11-A5E9-489B-AB65-BCF154EA8A12}" srcOrd="0" destOrd="0" presId="urn:microsoft.com/office/officeart/2005/8/layout/vList2"/>
    <dgm:cxn modelId="{1D21CE5E-DB46-46F9-97E7-F9B577541C2C}" type="presOf" srcId="{D857ADBA-108E-46A1-BD84-E820003C68B7}" destId="{A1B95D9A-3D9D-42C4-AFE5-8D3571660EAF}" srcOrd="0" destOrd="0" presId="urn:microsoft.com/office/officeart/2005/8/layout/vList2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EEE509B7-7F8C-422A-A57D-0E3D78DECCD6}" type="presOf" srcId="{BF87458A-8114-4982-9F8B-DA0444B3DABF}" destId="{BC424167-66DC-4C60-AE54-BC7D98207590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CBAE8BC2-4084-4084-93E1-750308D99E20}" type="presOf" srcId="{5A605F44-26ED-44C4-B41A-48371B38A5BA}" destId="{2D844B2D-5837-46F0-8471-2E3B8901948F}" srcOrd="0" destOrd="0" presId="urn:microsoft.com/office/officeart/2005/8/layout/vList2"/>
    <dgm:cxn modelId="{A3D21D4F-9B98-4293-AF51-9965C30BEAE8}" type="presParOf" srcId="{A1B95D9A-3D9D-42C4-AFE5-8D3571660EAF}" destId="{2D844B2D-5837-46F0-8471-2E3B8901948F}" srcOrd="0" destOrd="0" presId="urn:microsoft.com/office/officeart/2005/8/layout/vList2"/>
    <dgm:cxn modelId="{512002B9-AE91-4359-AED7-C89060BD787F}" type="presParOf" srcId="{A1B95D9A-3D9D-42C4-AFE5-8D3571660EAF}" destId="{98B9EA24-BAFA-4719-9066-0AC90027C91F}" srcOrd="1" destOrd="0" presId="urn:microsoft.com/office/officeart/2005/8/layout/vList2"/>
    <dgm:cxn modelId="{994AAEB1-5E67-438C-AB20-70A8E6D9065B}" type="presParOf" srcId="{A1B95D9A-3D9D-42C4-AFE5-8D3571660EAF}" destId="{BC424167-66DC-4C60-AE54-BC7D98207590}" srcOrd="2" destOrd="0" presId="urn:microsoft.com/office/officeart/2005/8/layout/vList2"/>
    <dgm:cxn modelId="{9A2FA231-2D7B-46FA-AB83-705B59FF43E5}" type="presParOf" srcId="{A1B95D9A-3D9D-42C4-AFE5-8D3571660EAF}" destId="{3771306C-C937-4B36-8D00-435E4C08BF25}" srcOrd="3" destOrd="0" presId="urn:microsoft.com/office/officeart/2005/8/layout/vList2"/>
    <dgm:cxn modelId="{79C79A17-16E0-46F8-9501-4F4B8D3C4CD5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&lt; f</a:t>
          </a:r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4D1F5C0D-C485-4950-8924-56DF3646152A}" type="presOf" srcId="{BF87458A-8114-4982-9F8B-DA0444B3DABF}" destId="{BC424167-66DC-4C60-AE54-BC7D98207590}" srcOrd="0" destOrd="0" presId="urn:microsoft.com/office/officeart/2005/8/layout/vList2"/>
    <dgm:cxn modelId="{5C915618-1A16-44C7-B49A-A2C1FA4BDD20}" type="presOf" srcId="{6B69A895-BEB9-4064-A15A-5EBD0431D3BF}" destId="{E694AB11-A5E9-489B-AB65-BCF154EA8A12}" srcOrd="0" destOrd="0" presId="urn:microsoft.com/office/officeart/2005/8/layout/vList2"/>
    <dgm:cxn modelId="{581B818B-A350-4CB0-B59B-22DF3D7898AF}" type="presOf" srcId="{D857ADBA-108E-46A1-BD84-E820003C68B7}" destId="{A1B95D9A-3D9D-42C4-AFE5-8D3571660EAF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C3BBEDB2-5BB9-481C-A339-C34BE029E90C}" type="presOf" srcId="{5A605F44-26ED-44C4-B41A-48371B38A5BA}" destId="{2D844B2D-5837-46F0-8471-2E3B8901948F}" srcOrd="0" destOrd="0" presId="urn:microsoft.com/office/officeart/2005/8/layout/vList2"/>
    <dgm:cxn modelId="{41E428C4-DE6C-4042-8209-9D1F28506C46}" type="presParOf" srcId="{A1B95D9A-3D9D-42C4-AFE5-8D3571660EAF}" destId="{2D844B2D-5837-46F0-8471-2E3B8901948F}" srcOrd="0" destOrd="0" presId="urn:microsoft.com/office/officeart/2005/8/layout/vList2"/>
    <dgm:cxn modelId="{52FDB43D-D12A-4C95-A1C6-D78EAC60AA50}" type="presParOf" srcId="{A1B95D9A-3D9D-42C4-AFE5-8D3571660EAF}" destId="{98B9EA24-BAFA-4719-9066-0AC90027C91F}" srcOrd="1" destOrd="0" presId="urn:microsoft.com/office/officeart/2005/8/layout/vList2"/>
    <dgm:cxn modelId="{5876D814-CC92-4B31-A43D-82B832879A1C}" type="presParOf" srcId="{A1B95D9A-3D9D-42C4-AFE5-8D3571660EAF}" destId="{BC424167-66DC-4C60-AE54-BC7D98207590}" srcOrd="2" destOrd="0" presId="urn:microsoft.com/office/officeart/2005/8/layout/vList2"/>
    <dgm:cxn modelId="{18E91671-75B6-418F-BBD1-2FDD881116AB}" type="presParOf" srcId="{A1B95D9A-3D9D-42C4-AFE5-8D3571660EAF}" destId="{3771306C-C937-4B36-8D00-435E4C08BF25}" srcOrd="3" destOrd="0" presId="urn:microsoft.com/office/officeart/2005/8/layout/vList2"/>
    <dgm:cxn modelId="{9556ABE7-CAEB-42B5-9763-90B77B02A004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&lt; f</a:t>
          </a:r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15DD1141-C717-4E04-BBE3-0B6DE1CEBBD2}" type="presOf" srcId="{5A605F44-26ED-44C4-B41A-48371B38A5BA}" destId="{2D844B2D-5837-46F0-8471-2E3B8901948F}" srcOrd="0" destOrd="0" presId="urn:microsoft.com/office/officeart/2005/8/layout/vList2"/>
    <dgm:cxn modelId="{512F7E71-1EB8-476A-9B51-0CBFD1027286}" type="presOf" srcId="{D857ADBA-108E-46A1-BD84-E820003C68B7}" destId="{A1B95D9A-3D9D-42C4-AFE5-8D3571660EAF}" srcOrd="0" destOrd="0" presId="urn:microsoft.com/office/officeart/2005/8/layout/vList2"/>
    <dgm:cxn modelId="{CD59B174-B833-4809-9A88-2EF723D03332}" type="presOf" srcId="{6B69A895-BEB9-4064-A15A-5EBD0431D3BF}" destId="{E694AB11-A5E9-489B-AB65-BCF154EA8A12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0E94D523-59C4-45AE-80D4-9C8C9007DACF}" type="presOf" srcId="{BF87458A-8114-4982-9F8B-DA0444B3DABF}" destId="{BC424167-66DC-4C60-AE54-BC7D98207590}" srcOrd="0" destOrd="0" presId="urn:microsoft.com/office/officeart/2005/8/layout/vList2"/>
    <dgm:cxn modelId="{37DF844E-67B1-467A-820D-677F8BB4024A}" type="presParOf" srcId="{A1B95D9A-3D9D-42C4-AFE5-8D3571660EAF}" destId="{2D844B2D-5837-46F0-8471-2E3B8901948F}" srcOrd="0" destOrd="0" presId="urn:microsoft.com/office/officeart/2005/8/layout/vList2"/>
    <dgm:cxn modelId="{BFF82F95-EECC-4814-B6BA-342B36036F99}" type="presParOf" srcId="{A1B95D9A-3D9D-42C4-AFE5-8D3571660EAF}" destId="{98B9EA24-BAFA-4719-9066-0AC90027C91F}" srcOrd="1" destOrd="0" presId="urn:microsoft.com/office/officeart/2005/8/layout/vList2"/>
    <dgm:cxn modelId="{EB9FA0BB-0CB9-46C6-B789-E4D2F78D6F6E}" type="presParOf" srcId="{A1B95D9A-3D9D-42C4-AFE5-8D3571660EAF}" destId="{BC424167-66DC-4C60-AE54-BC7D98207590}" srcOrd="2" destOrd="0" presId="urn:microsoft.com/office/officeart/2005/8/layout/vList2"/>
    <dgm:cxn modelId="{C38F11E7-ED2B-4B94-9A0A-F019BD75F6BF}" type="presParOf" srcId="{A1B95D9A-3D9D-42C4-AFE5-8D3571660EAF}" destId="{3771306C-C937-4B36-8D00-435E4C08BF25}" srcOrd="3" destOrd="0" presId="urn:microsoft.com/office/officeart/2005/8/layout/vList2"/>
    <dgm:cxn modelId="{4E617D96-0E57-440E-9A03-1A253C10027E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r>
            <a:rPr lang="cs-CZ" b="1" i="1" dirty="0" smtClean="0">
              <a:solidFill>
                <a:srgbClr val="C00000"/>
              </a:solidFill>
            </a:rPr>
            <a:t>		</a:t>
          </a:r>
          <a:r>
            <a:rPr lang="cs-CZ" b="1" i="0" dirty="0" smtClean="0">
              <a:solidFill>
                <a:srgbClr val="C00000"/>
              </a:solidFill>
            </a:rPr>
            <a:t>SKUTEČNÝ, ZMENŠENÝ, 			PŘEVRÁCENÝ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 custLinFactNeighborX="-844" custLinFactNeighborY="-38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B9D5250A-48AC-4C02-A1DB-22980C208AD7}" type="presOf" srcId="{D857ADBA-108E-46A1-BD84-E820003C68B7}" destId="{A1B95D9A-3D9D-42C4-AFE5-8D3571660EAF}" srcOrd="0" destOrd="0" presId="urn:microsoft.com/office/officeart/2005/8/layout/vList2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E21AD672-3842-4B11-9CFD-133494279F66}" type="presOf" srcId="{BF87458A-8114-4982-9F8B-DA0444B3DABF}" destId="{BC424167-66DC-4C60-AE54-BC7D98207590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8525A276-4AC4-491E-AAD0-119BA6E1AD0A}" type="presOf" srcId="{6B69A895-BEB9-4064-A15A-5EBD0431D3BF}" destId="{E694AB11-A5E9-489B-AB65-BCF154EA8A12}" srcOrd="0" destOrd="0" presId="urn:microsoft.com/office/officeart/2005/8/layout/vList2"/>
    <dgm:cxn modelId="{EE3B798B-A649-4C46-AB10-B4B93B6CFA93}" type="presOf" srcId="{5A605F44-26ED-44C4-B41A-48371B38A5BA}" destId="{2D844B2D-5837-46F0-8471-2E3B8901948F}" srcOrd="0" destOrd="0" presId="urn:microsoft.com/office/officeart/2005/8/layout/vList2"/>
    <dgm:cxn modelId="{46301ACF-3772-4FA8-8AAA-FD1A0B4AC84A}" type="presParOf" srcId="{A1B95D9A-3D9D-42C4-AFE5-8D3571660EAF}" destId="{2D844B2D-5837-46F0-8471-2E3B8901948F}" srcOrd="0" destOrd="0" presId="urn:microsoft.com/office/officeart/2005/8/layout/vList2"/>
    <dgm:cxn modelId="{E66CCFD0-F500-431F-BFB4-70D3A0A99820}" type="presParOf" srcId="{A1B95D9A-3D9D-42C4-AFE5-8D3571660EAF}" destId="{98B9EA24-BAFA-4719-9066-0AC90027C91F}" srcOrd="1" destOrd="0" presId="urn:microsoft.com/office/officeart/2005/8/layout/vList2"/>
    <dgm:cxn modelId="{8FC04D5B-FAAE-4319-914B-92A33FCF6806}" type="presParOf" srcId="{A1B95D9A-3D9D-42C4-AFE5-8D3571660EAF}" destId="{BC424167-66DC-4C60-AE54-BC7D98207590}" srcOrd="2" destOrd="0" presId="urn:microsoft.com/office/officeart/2005/8/layout/vList2"/>
    <dgm:cxn modelId="{4341C91E-CAA0-4DEC-B1FB-9A6E5E5AD00E}" type="presParOf" srcId="{A1B95D9A-3D9D-42C4-AFE5-8D3571660EAF}" destId="{3771306C-C937-4B36-8D00-435E4C08BF25}" srcOrd="3" destOrd="0" presId="urn:microsoft.com/office/officeart/2005/8/layout/vList2"/>
    <dgm:cxn modelId="{004BAF03-F51F-41B2-A87C-2FF9734C6E1F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r>
            <a:rPr lang="cs-CZ" b="1" i="1" dirty="0" smtClean="0">
              <a:solidFill>
                <a:srgbClr val="C00000"/>
              </a:solidFill>
            </a:rPr>
            <a:t> 	</a:t>
          </a:r>
          <a:r>
            <a:rPr lang="cs-CZ" b="1" i="0" dirty="0" smtClean="0">
              <a:solidFill>
                <a:srgbClr val="C00000"/>
              </a:solidFill>
            </a:rPr>
            <a:t>SKUTEČNÝ, ZVĚTŠENÝ, 			PŘEVRÁCENÝ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DF30CC-3EB2-4FB3-985D-5338F08FFE00}" type="presOf" srcId="{BF87458A-8114-4982-9F8B-DA0444B3DABF}" destId="{BC424167-66DC-4C60-AE54-BC7D98207590}" srcOrd="0" destOrd="0" presId="urn:microsoft.com/office/officeart/2005/8/layout/vList2"/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E6BA22ED-418C-420B-B376-D59859A1A414}" type="presOf" srcId="{6B69A895-BEB9-4064-A15A-5EBD0431D3BF}" destId="{E694AB11-A5E9-489B-AB65-BCF154EA8A12}" srcOrd="0" destOrd="0" presId="urn:microsoft.com/office/officeart/2005/8/layout/vList2"/>
    <dgm:cxn modelId="{E152203A-5BBD-4A43-A8FE-46510CD36080}" type="presOf" srcId="{D857ADBA-108E-46A1-BD84-E820003C68B7}" destId="{A1B95D9A-3D9D-42C4-AFE5-8D3571660EAF}" srcOrd="0" destOrd="0" presId="urn:microsoft.com/office/officeart/2005/8/layout/vList2"/>
    <dgm:cxn modelId="{AFE24846-7B7D-453E-BBD6-C4CDCB47F191}" type="presOf" srcId="{5A605F44-26ED-44C4-B41A-48371B38A5BA}" destId="{2D844B2D-5837-46F0-8471-2E3B8901948F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8DFBF7A8-A4C1-41A1-BFB6-281C67E9587B}" type="presParOf" srcId="{A1B95D9A-3D9D-42C4-AFE5-8D3571660EAF}" destId="{2D844B2D-5837-46F0-8471-2E3B8901948F}" srcOrd="0" destOrd="0" presId="urn:microsoft.com/office/officeart/2005/8/layout/vList2"/>
    <dgm:cxn modelId="{638196C2-B9B0-4396-8BC7-9D12E49F6978}" type="presParOf" srcId="{A1B95D9A-3D9D-42C4-AFE5-8D3571660EAF}" destId="{98B9EA24-BAFA-4719-9066-0AC90027C91F}" srcOrd="1" destOrd="0" presId="urn:microsoft.com/office/officeart/2005/8/layout/vList2"/>
    <dgm:cxn modelId="{D6E18905-82F3-45B4-9095-C4BC46C1476F}" type="presParOf" srcId="{A1B95D9A-3D9D-42C4-AFE5-8D3571660EAF}" destId="{BC424167-66DC-4C60-AE54-BC7D98207590}" srcOrd="2" destOrd="0" presId="urn:microsoft.com/office/officeart/2005/8/layout/vList2"/>
    <dgm:cxn modelId="{BBF300F6-168C-44AC-9303-E35A3856638B}" type="presParOf" srcId="{A1B95D9A-3D9D-42C4-AFE5-8D3571660EAF}" destId="{3771306C-C937-4B36-8D00-435E4C08BF25}" srcOrd="3" destOrd="0" presId="urn:microsoft.com/office/officeart/2005/8/layout/vList2"/>
    <dgm:cxn modelId="{84BC7D80-9771-47F9-B717-670CA1F61130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&lt; f</a:t>
          </a:r>
          <a:r>
            <a:rPr lang="cs-CZ" b="1" i="1" dirty="0" smtClean="0">
              <a:solidFill>
                <a:srgbClr val="C00000"/>
              </a:solidFill>
            </a:rPr>
            <a:t> 		</a:t>
          </a:r>
          <a:r>
            <a:rPr lang="cs-CZ" b="1" i="0" dirty="0" smtClean="0">
              <a:solidFill>
                <a:srgbClr val="C00000"/>
              </a:solidFill>
            </a:rPr>
            <a:t>ZDÁNLIVÝ, ZVĚTŠENÝ, 			VZPŘÍMENÝ</a:t>
          </a:r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066D11-6DB4-4DE8-B9AE-637F84B71B3D}" type="presOf" srcId="{6B69A895-BEB9-4064-A15A-5EBD0431D3BF}" destId="{E694AB11-A5E9-489B-AB65-BCF154EA8A12}" srcOrd="0" destOrd="0" presId="urn:microsoft.com/office/officeart/2005/8/layout/vList2"/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F8FD845D-7D02-48CB-B80B-78900B815CFD}" type="presOf" srcId="{BF87458A-8114-4982-9F8B-DA0444B3DABF}" destId="{BC424167-66DC-4C60-AE54-BC7D98207590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ED2739DC-22BB-4051-92A1-EA69C8FE4107}" type="presOf" srcId="{5A605F44-26ED-44C4-B41A-48371B38A5BA}" destId="{2D844B2D-5837-46F0-8471-2E3B8901948F}" srcOrd="0" destOrd="0" presId="urn:microsoft.com/office/officeart/2005/8/layout/vList2"/>
    <dgm:cxn modelId="{78A9E140-D5B7-43C2-BA8B-FACFBC62E159}" type="presOf" srcId="{D857ADBA-108E-46A1-BD84-E820003C68B7}" destId="{A1B95D9A-3D9D-42C4-AFE5-8D3571660EAF}" srcOrd="0" destOrd="0" presId="urn:microsoft.com/office/officeart/2005/8/layout/vList2"/>
    <dgm:cxn modelId="{1D14E72A-0CD7-4659-8E5F-79A23D3E15AE}" type="presParOf" srcId="{A1B95D9A-3D9D-42C4-AFE5-8D3571660EAF}" destId="{2D844B2D-5837-46F0-8471-2E3B8901948F}" srcOrd="0" destOrd="0" presId="urn:microsoft.com/office/officeart/2005/8/layout/vList2"/>
    <dgm:cxn modelId="{08DA86E8-F86E-425F-B188-8316A39F7882}" type="presParOf" srcId="{A1B95D9A-3D9D-42C4-AFE5-8D3571660EAF}" destId="{98B9EA24-BAFA-4719-9066-0AC90027C91F}" srcOrd="1" destOrd="0" presId="urn:microsoft.com/office/officeart/2005/8/layout/vList2"/>
    <dgm:cxn modelId="{95E981CA-B3C8-4F01-8724-557EE05A2B62}" type="presParOf" srcId="{A1B95D9A-3D9D-42C4-AFE5-8D3571660EAF}" destId="{BC424167-66DC-4C60-AE54-BC7D98207590}" srcOrd="2" destOrd="0" presId="urn:microsoft.com/office/officeart/2005/8/layout/vList2"/>
    <dgm:cxn modelId="{6512FE01-1F7D-40B2-B803-4DE0AE45C74A}" type="presParOf" srcId="{A1B95D9A-3D9D-42C4-AFE5-8D3571660EAF}" destId="{3771306C-C937-4B36-8D00-435E4C08BF25}" srcOrd="3" destOrd="0" presId="urn:microsoft.com/office/officeart/2005/8/layout/vList2"/>
    <dgm:cxn modelId="{588BEAFC-BFA2-4759-B214-9A3D513F73C1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57ADBA-108E-46A1-BD84-E820003C68B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605F44-26ED-44C4-B41A-48371B38A5BA}">
      <dgm:prSet phldrT="[Text]"/>
      <dgm:spPr>
        <a:solidFill>
          <a:srgbClr val="FF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2.f</a:t>
          </a:r>
          <a:r>
            <a:rPr lang="cs-CZ" b="1" i="1" dirty="0" smtClean="0">
              <a:solidFill>
                <a:srgbClr val="C00000"/>
              </a:solidFill>
            </a:rPr>
            <a:t>		</a:t>
          </a:r>
          <a:r>
            <a:rPr lang="cs-CZ" b="1" i="0" dirty="0" smtClean="0">
              <a:solidFill>
                <a:srgbClr val="C00000"/>
              </a:solidFill>
            </a:rPr>
            <a:t>SKUTEČNÝ, ZMENŠENÝ, 			PŘEVRÁCENÝ</a:t>
          </a:r>
          <a:endParaRPr lang="cs-CZ" b="1" i="1" dirty="0">
            <a:solidFill>
              <a:srgbClr val="C00000"/>
            </a:solidFill>
          </a:endParaRPr>
        </a:p>
      </dgm:t>
    </dgm:pt>
    <dgm:pt modelId="{5A8C4BAA-6E6E-4ABF-8C08-A3BE030AFAF8}" type="parTrans" cxnId="{737CBAF6-72AB-4F37-AA19-10B8C68693DB}">
      <dgm:prSet/>
      <dgm:spPr/>
      <dgm:t>
        <a:bodyPr/>
        <a:lstStyle/>
        <a:p>
          <a:endParaRPr lang="cs-CZ"/>
        </a:p>
      </dgm:t>
    </dgm:pt>
    <dgm:pt modelId="{860F4188-38D5-4CF9-A923-295CA54A80CA}" type="sibTrans" cxnId="{737CBAF6-72AB-4F37-AA19-10B8C68693DB}">
      <dgm:prSet/>
      <dgm:spPr/>
      <dgm:t>
        <a:bodyPr/>
        <a:lstStyle/>
        <a:p>
          <a:endParaRPr lang="cs-CZ"/>
        </a:p>
      </dgm:t>
    </dgm:pt>
    <dgm:pt modelId="{BF87458A-8114-4982-9F8B-DA0444B3DABF}">
      <dgm:prSet phldrT="[Text]"/>
      <dgm:spPr>
        <a:solidFill>
          <a:srgbClr val="00FF0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2.f &gt; 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&gt; f</a:t>
          </a:r>
          <a:r>
            <a:rPr lang="cs-CZ" b="1" i="1" dirty="0" smtClean="0">
              <a:solidFill>
                <a:srgbClr val="C00000"/>
              </a:solidFill>
            </a:rPr>
            <a:t> 	</a:t>
          </a:r>
          <a:r>
            <a:rPr lang="cs-CZ" b="1" i="0" dirty="0" smtClean="0">
              <a:solidFill>
                <a:srgbClr val="C00000"/>
              </a:solidFill>
            </a:rPr>
            <a:t>SKUTEČNÝ, ZVĚTŠENÝ, 			PŘEVRÁCENÝ</a:t>
          </a:r>
          <a:endParaRPr lang="cs-CZ" dirty="0"/>
        </a:p>
      </dgm:t>
    </dgm:pt>
    <dgm:pt modelId="{F8CECFFB-F036-45E3-AB3E-18424AC1857E}" type="parTrans" cxnId="{D4837B21-4414-40BC-B4DB-52EB0537A9A5}">
      <dgm:prSet/>
      <dgm:spPr/>
      <dgm:t>
        <a:bodyPr/>
        <a:lstStyle/>
        <a:p>
          <a:endParaRPr lang="cs-CZ"/>
        </a:p>
      </dgm:t>
    </dgm:pt>
    <dgm:pt modelId="{9D563D84-2C6F-44C2-9630-EF22E948C96D}" type="sibTrans" cxnId="{D4837B21-4414-40BC-B4DB-52EB0537A9A5}">
      <dgm:prSet/>
      <dgm:spPr/>
      <dgm:t>
        <a:bodyPr/>
        <a:lstStyle/>
        <a:p>
          <a:endParaRPr lang="cs-CZ"/>
        </a:p>
      </dgm:t>
    </dgm:pt>
    <dgm:pt modelId="{6B69A895-BEB9-4064-A15A-5EBD0431D3BF}">
      <dgm:prSet phldrT="[Text]"/>
      <dgm:spPr>
        <a:solidFill>
          <a:srgbClr val="00B0F0"/>
        </a:solidFill>
      </dgm:spPr>
      <dgm:t>
        <a:bodyPr/>
        <a:lstStyle/>
        <a:p>
          <a:r>
            <a:rPr lang="en-US" b="1" i="1" dirty="0" smtClean="0">
              <a:solidFill>
                <a:srgbClr val="C00000"/>
              </a:solidFill>
            </a:rPr>
            <a:t>a</a:t>
          </a:r>
          <a:r>
            <a:rPr lang="cs-CZ" b="1" i="1" dirty="0" smtClean="0">
              <a:solidFill>
                <a:srgbClr val="C00000"/>
              </a:solidFill>
            </a:rPr>
            <a:t> </a:t>
          </a:r>
          <a:r>
            <a:rPr lang="en-US" b="1" i="1" dirty="0" smtClean="0">
              <a:solidFill>
                <a:srgbClr val="C00000"/>
              </a:solidFill>
            </a:rPr>
            <a:t>&lt; f</a:t>
          </a:r>
          <a:r>
            <a:rPr lang="cs-CZ" b="1" i="1" dirty="0" smtClean="0">
              <a:solidFill>
                <a:srgbClr val="C00000"/>
              </a:solidFill>
            </a:rPr>
            <a:t> 		</a:t>
          </a:r>
          <a:r>
            <a:rPr lang="cs-CZ" b="1" i="0" dirty="0" smtClean="0">
              <a:solidFill>
                <a:srgbClr val="C00000"/>
              </a:solidFill>
            </a:rPr>
            <a:t>ZDÁNLIVÝ, ZVĚTŠENÝ, 			VZPŘÍMENÝ</a:t>
          </a:r>
          <a:endParaRPr lang="cs-CZ" dirty="0"/>
        </a:p>
      </dgm:t>
    </dgm:pt>
    <dgm:pt modelId="{30F11434-91A9-46C5-B128-467DE8EDF66F}" type="sibTrans" cxnId="{34630A51-A5CE-4EED-A766-32053BA6A20F}">
      <dgm:prSet/>
      <dgm:spPr/>
      <dgm:t>
        <a:bodyPr/>
        <a:lstStyle/>
        <a:p>
          <a:endParaRPr lang="cs-CZ"/>
        </a:p>
      </dgm:t>
    </dgm:pt>
    <dgm:pt modelId="{A843EECB-2E9D-47DD-B492-D47950575471}" type="parTrans" cxnId="{34630A51-A5CE-4EED-A766-32053BA6A20F}">
      <dgm:prSet/>
      <dgm:spPr/>
      <dgm:t>
        <a:bodyPr/>
        <a:lstStyle/>
        <a:p>
          <a:endParaRPr lang="cs-CZ"/>
        </a:p>
      </dgm:t>
    </dgm:pt>
    <dgm:pt modelId="{A1B95D9A-3D9D-42C4-AFE5-8D3571660EAF}" type="pres">
      <dgm:prSet presAssocID="{D857ADBA-108E-46A1-BD84-E820003C68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844B2D-5837-46F0-8471-2E3B8901948F}" type="pres">
      <dgm:prSet presAssocID="{5A605F44-26ED-44C4-B41A-48371B38A5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9EA24-BAFA-4719-9066-0AC90027C91F}" type="pres">
      <dgm:prSet presAssocID="{860F4188-38D5-4CF9-A923-295CA54A80CA}" presName="spacer" presStyleCnt="0"/>
      <dgm:spPr/>
    </dgm:pt>
    <dgm:pt modelId="{BC424167-66DC-4C60-AE54-BC7D98207590}" type="pres">
      <dgm:prSet presAssocID="{BF87458A-8114-4982-9F8B-DA0444B3DABF}" presName="parentText" presStyleLbl="node1" presStyleIdx="1" presStyleCnt="3" custLinFactNeighborX="-4" custLinFactNeighborY="26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1306C-C937-4B36-8D00-435E4C08BF25}" type="pres">
      <dgm:prSet presAssocID="{9D563D84-2C6F-44C2-9630-EF22E948C96D}" presName="spacer" presStyleCnt="0"/>
      <dgm:spPr/>
    </dgm:pt>
    <dgm:pt modelId="{E694AB11-A5E9-489B-AB65-BCF154EA8A12}" type="pres">
      <dgm:prSet presAssocID="{6B69A895-BEB9-4064-A15A-5EBD0431D3BF}" presName="parentText" presStyleLbl="node1" presStyleIdx="2" presStyleCnt="3" custLinFactNeighborX="-844" custLinFactNeighborY="-38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0719D6-82D9-47F0-8E0E-8EEA42050595}" type="presOf" srcId="{BF87458A-8114-4982-9F8B-DA0444B3DABF}" destId="{BC424167-66DC-4C60-AE54-BC7D98207590}" srcOrd="0" destOrd="0" presId="urn:microsoft.com/office/officeart/2005/8/layout/vList2"/>
    <dgm:cxn modelId="{34630A51-A5CE-4EED-A766-32053BA6A20F}" srcId="{D857ADBA-108E-46A1-BD84-E820003C68B7}" destId="{6B69A895-BEB9-4064-A15A-5EBD0431D3BF}" srcOrd="2" destOrd="0" parTransId="{A843EECB-2E9D-47DD-B492-D47950575471}" sibTransId="{30F11434-91A9-46C5-B128-467DE8EDF66F}"/>
    <dgm:cxn modelId="{9CCF2AF4-7AF0-4B7F-91CF-8236E538A99E}" type="presOf" srcId="{6B69A895-BEB9-4064-A15A-5EBD0431D3BF}" destId="{E694AB11-A5E9-489B-AB65-BCF154EA8A12}" srcOrd="0" destOrd="0" presId="urn:microsoft.com/office/officeart/2005/8/layout/vList2"/>
    <dgm:cxn modelId="{A6F9A658-477A-494C-9007-2E84E0D429ED}" type="presOf" srcId="{D857ADBA-108E-46A1-BD84-E820003C68B7}" destId="{A1B95D9A-3D9D-42C4-AFE5-8D3571660EAF}" srcOrd="0" destOrd="0" presId="urn:microsoft.com/office/officeart/2005/8/layout/vList2"/>
    <dgm:cxn modelId="{737CBAF6-72AB-4F37-AA19-10B8C68693DB}" srcId="{D857ADBA-108E-46A1-BD84-E820003C68B7}" destId="{5A605F44-26ED-44C4-B41A-48371B38A5BA}" srcOrd="0" destOrd="0" parTransId="{5A8C4BAA-6E6E-4ABF-8C08-A3BE030AFAF8}" sibTransId="{860F4188-38D5-4CF9-A923-295CA54A80CA}"/>
    <dgm:cxn modelId="{1009AB38-302F-4541-86BC-99030F4AC927}" type="presOf" srcId="{5A605F44-26ED-44C4-B41A-48371B38A5BA}" destId="{2D844B2D-5837-46F0-8471-2E3B8901948F}" srcOrd="0" destOrd="0" presId="urn:microsoft.com/office/officeart/2005/8/layout/vList2"/>
    <dgm:cxn modelId="{D4837B21-4414-40BC-B4DB-52EB0537A9A5}" srcId="{D857ADBA-108E-46A1-BD84-E820003C68B7}" destId="{BF87458A-8114-4982-9F8B-DA0444B3DABF}" srcOrd="1" destOrd="0" parTransId="{F8CECFFB-F036-45E3-AB3E-18424AC1857E}" sibTransId="{9D563D84-2C6F-44C2-9630-EF22E948C96D}"/>
    <dgm:cxn modelId="{12AD59B0-9D25-44DA-AFD2-D7AA4BBC15D3}" type="presParOf" srcId="{A1B95D9A-3D9D-42C4-AFE5-8D3571660EAF}" destId="{2D844B2D-5837-46F0-8471-2E3B8901948F}" srcOrd="0" destOrd="0" presId="urn:microsoft.com/office/officeart/2005/8/layout/vList2"/>
    <dgm:cxn modelId="{8CB0AB65-EC01-43EF-BCC9-2DF69450F284}" type="presParOf" srcId="{A1B95D9A-3D9D-42C4-AFE5-8D3571660EAF}" destId="{98B9EA24-BAFA-4719-9066-0AC90027C91F}" srcOrd="1" destOrd="0" presId="urn:microsoft.com/office/officeart/2005/8/layout/vList2"/>
    <dgm:cxn modelId="{9EAAC159-CBBC-46F3-B0F4-475AB8D4F78C}" type="presParOf" srcId="{A1B95D9A-3D9D-42C4-AFE5-8D3571660EAF}" destId="{BC424167-66DC-4C60-AE54-BC7D98207590}" srcOrd="2" destOrd="0" presId="urn:microsoft.com/office/officeart/2005/8/layout/vList2"/>
    <dgm:cxn modelId="{7A9E9AB1-69CD-42E8-BFC5-135163528DE2}" type="presParOf" srcId="{A1B95D9A-3D9D-42C4-AFE5-8D3571660EAF}" destId="{3771306C-C937-4B36-8D00-435E4C08BF25}" srcOrd="3" destOrd="0" presId="urn:microsoft.com/office/officeart/2005/8/layout/vList2"/>
    <dgm:cxn modelId="{D9A24B97-2E0D-4725-8ED4-924A67F365D3}" type="presParOf" srcId="{A1B95D9A-3D9D-42C4-AFE5-8D3571660EAF}" destId="{E694AB11-A5E9-489B-AB65-BCF154EA8A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9246"/>
          <a:ext cx="8569325" cy="139113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2.f</a:t>
          </a:r>
          <a:endParaRPr lang="cs-CZ" sz="5800" b="1" i="1" kern="1200" dirty="0">
            <a:solidFill>
              <a:srgbClr val="C00000"/>
            </a:solidFill>
          </a:endParaRPr>
        </a:p>
      </dsp:txBody>
      <dsp:txXfrm>
        <a:off x="67909" y="77155"/>
        <a:ext cx="8433507" cy="1255312"/>
      </dsp:txXfrm>
    </dsp:sp>
    <dsp:sp modelId="{BC424167-66DC-4C60-AE54-BC7D98207590}">
      <dsp:nvSpPr>
        <dsp:cNvPr id="0" name=""/>
        <dsp:cNvSpPr/>
      </dsp:nvSpPr>
      <dsp:spPr>
        <a:xfrm>
          <a:off x="0" y="1611799"/>
          <a:ext cx="8569325" cy="139113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/>
        </a:p>
      </dsp:txBody>
      <dsp:txXfrm>
        <a:off x="67909" y="1679708"/>
        <a:ext cx="8433507" cy="1255312"/>
      </dsp:txXfrm>
    </dsp:sp>
    <dsp:sp modelId="{E694AB11-A5E9-489B-AB65-BCF154EA8A12}">
      <dsp:nvSpPr>
        <dsp:cNvPr id="0" name=""/>
        <dsp:cNvSpPr/>
      </dsp:nvSpPr>
      <dsp:spPr>
        <a:xfrm>
          <a:off x="0" y="3125586"/>
          <a:ext cx="8569325" cy="139113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/>
        </a:p>
      </dsp:txBody>
      <dsp:txXfrm>
        <a:off x="67909" y="3193495"/>
        <a:ext cx="8433507" cy="1255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9246"/>
          <a:ext cx="8569325" cy="139113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2.f</a:t>
          </a:r>
          <a:endParaRPr lang="cs-CZ" sz="5800" b="1" i="1" kern="1200" dirty="0">
            <a:solidFill>
              <a:srgbClr val="C00000"/>
            </a:solidFill>
          </a:endParaRPr>
        </a:p>
      </dsp:txBody>
      <dsp:txXfrm>
        <a:off x="67909" y="77155"/>
        <a:ext cx="8433507" cy="1255312"/>
      </dsp:txXfrm>
    </dsp:sp>
    <dsp:sp modelId="{BC424167-66DC-4C60-AE54-BC7D98207590}">
      <dsp:nvSpPr>
        <dsp:cNvPr id="0" name=""/>
        <dsp:cNvSpPr/>
      </dsp:nvSpPr>
      <dsp:spPr>
        <a:xfrm>
          <a:off x="0" y="1611799"/>
          <a:ext cx="8569325" cy="139113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2.f &gt; 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f</a:t>
          </a:r>
          <a:endParaRPr lang="cs-CZ" sz="5800" kern="1200" dirty="0"/>
        </a:p>
      </dsp:txBody>
      <dsp:txXfrm>
        <a:off x="67909" y="1679708"/>
        <a:ext cx="8433507" cy="1255312"/>
      </dsp:txXfrm>
    </dsp:sp>
    <dsp:sp modelId="{E694AB11-A5E9-489B-AB65-BCF154EA8A12}">
      <dsp:nvSpPr>
        <dsp:cNvPr id="0" name=""/>
        <dsp:cNvSpPr/>
      </dsp:nvSpPr>
      <dsp:spPr>
        <a:xfrm>
          <a:off x="0" y="3125586"/>
          <a:ext cx="8569325" cy="139113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/>
        </a:p>
      </dsp:txBody>
      <dsp:txXfrm>
        <a:off x="67909" y="3193495"/>
        <a:ext cx="8433507" cy="1255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9246"/>
          <a:ext cx="8569325" cy="139113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2.f</a:t>
          </a:r>
          <a:endParaRPr lang="cs-CZ" sz="5800" b="1" i="1" kern="1200" dirty="0">
            <a:solidFill>
              <a:srgbClr val="C00000"/>
            </a:solidFill>
          </a:endParaRPr>
        </a:p>
      </dsp:txBody>
      <dsp:txXfrm>
        <a:off x="67909" y="77155"/>
        <a:ext cx="8433507" cy="1255312"/>
      </dsp:txXfrm>
    </dsp:sp>
    <dsp:sp modelId="{BC424167-66DC-4C60-AE54-BC7D98207590}">
      <dsp:nvSpPr>
        <dsp:cNvPr id="0" name=""/>
        <dsp:cNvSpPr/>
      </dsp:nvSpPr>
      <dsp:spPr>
        <a:xfrm>
          <a:off x="0" y="1611799"/>
          <a:ext cx="8569325" cy="139113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2.f &gt; 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f</a:t>
          </a:r>
          <a:endParaRPr lang="cs-CZ" sz="5800" kern="1200" dirty="0"/>
        </a:p>
      </dsp:txBody>
      <dsp:txXfrm>
        <a:off x="67909" y="1679708"/>
        <a:ext cx="8433507" cy="1255312"/>
      </dsp:txXfrm>
    </dsp:sp>
    <dsp:sp modelId="{E694AB11-A5E9-489B-AB65-BCF154EA8A12}">
      <dsp:nvSpPr>
        <dsp:cNvPr id="0" name=""/>
        <dsp:cNvSpPr/>
      </dsp:nvSpPr>
      <dsp:spPr>
        <a:xfrm>
          <a:off x="0" y="3125586"/>
          <a:ext cx="8569325" cy="139113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&lt; f</a:t>
          </a:r>
          <a:endParaRPr lang="cs-CZ" sz="5800" kern="1200" dirty="0"/>
        </a:p>
      </dsp:txBody>
      <dsp:txXfrm>
        <a:off x="67909" y="3193495"/>
        <a:ext cx="8433507" cy="12553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9246"/>
          <a:ext cx="8569325" cy="139113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2.f</a:t>
          </a:r>
          <a:endParaRPr lang="cs-CZ" sz="5800" b="1" i="1" kern="1200" dirty="0">
            <a:solidFill>
              <a:srgbClr val="C00000"/>
            </a:solidFill>
          </a:endParaRPr>
        </a:p>
      </dsp:txBody>
      <dsp:txXfrm>
        <a:off x="67909" y="77155"/>
        <a:ext cx="8433507" cy="1255312"/>
      </dsp:txXfrm>
    </dsp:sp>
    <dsp:sp modelId="{BC424167-66DC-4C60-AE54-BC7D98207590}">
      <dsp:nvSpPr>
        <dsp:cNvPr id="0" name=""/>
        <dsp:cNvSpPr/>
      </dsp:nvSpPr>
      <dsp:spPr>
        <a:xfrm>
          <a:off x="0" y="1611799"/>
          <a:ext cx="8569325" cy="139113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2.f &gt; 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f</a:t>
          </a:r>
          <a:endParaRPr lang="cs-CZ" sz="5800" kern="1200" dirty="0"/>
        </a:p>
      </dsp:txBody>
      <dsp:txXfrm>
        <a:off x="67909" y="1679708"/>
        <a:ext cx="8433507" cy="1255312"/>
      </dsp:txXfrm>
    </dsp:sp>
    <dsp:sp modelId="{E694AB11-A5E9-489B-AB65-BCF154EA8A12}">
      <dsp:nvSpPr>
        <dsp:cNvPr id="0" name=""/>
        <dsp:cNvSpPr/>
      </dsp:nvSpPr>
      <dsp:spPr>
        <a:xfrm>
          <a:off x="0" y="3125586"/>
          <a:ext cx="8569325" cy="139113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&lt; f</a:t>
          </a:r>
          <a:endParaRPr lang="cs-CZ" sz="5800" kern="1200" dirty="0"/>
        </a:p>
      </dsp:txBody>
      <dsp:txXfrm>
        <a:off x="67909" y="3193495"/>
        <a:ext cx="8433507" cy="12553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9246"/>
          <a:ext cx="8569325" cy="139113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2.f</a:t>
          </a:r>
          <a:endParaRPr lang="cs-CZ" sz="5800" b="1" i="1" kern="1200" dirty="0">
            <a:solidFill>
              <a:srgbClr val="C00000"/>
            </a:solidFill>
          </a:endParaRPr>
        </a:p>
      </dsp:txBody>
      <dsp:txXfrm>
        <a:off x="67909" y="77155"/>
        <a:ext cx="8433507" cy="1255312"/>
      </dsp:txXfrm>
    </dsp:sp>
    <dsp:sp modelId="{BC424167-66DC-4C60-AE54-BC7D98207590}">
      <dsp:nvSpPr>
        <dsp:cNvPr id="0" name=""/>
        <dsp:cNvSpPr/>
      </dsp:nvSpPr>
      <dsp:spPr>
        <a:xfrm>
          <a:off x="0" y="1611799"/>
          <a:ext cx="8569325" cy="139113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2.f &gt; 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f</a:t>
          </a:r>
          <a:endParaRPr lang="cs-CZ" sz="5800" kern="1200" dirty="0"/>
        </a:p>
      </dsp:txBody>
      <dsp:txXfrm>
        <a:off x="67909" y="1679708"/>
        <a:ext cx="8433507" cy="1255312"/>
      </dsp:txXfrm>
    </dsp:sp>
    <dsp:sp modelId="{E694AB11-A5E9-489B-AB65-BCF154EA8A12}">
      <dsp:nvSpPr>
        <dsp:cNvPr id="0" name=""/>
        <dsp:cNvSpPr/>
      </dsp:nvSpPr>
      <dsp:spPr>
        <a:xfrm>
          <a:off x="0" y="3125586"/>
          <a:ext cx="8569325" cy="139113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&lt; f</a:t>
          </a:r>
          <a:endParaRPr lang="cs-CZ" sz="5800" kern="1200" dirty="0"/>
        </a:p>
      </dsp:txBody>
      <dsp:txXfrm>
        <a:off x="67909" y="3193495"/>
        <a:ext cx="8433507" cy="12553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9246"/>
          <a:ext cx="8569325" cy="139113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2.f</a:t>
          </a:r>
          <a:endParaRPr lang="cs-CZ" sz="5800" b="1" i="1" kern="1200" dirty="0">
            <a:solidFill>
              <a:srgbClr val="C00000"/>
            </a:solidFill>
          </a:endParaRPr>
        </a:p>
      </dsp:txBody>
      <dsp:txXfrm>
        <a:off x="67909" y="77155"/>
        <a:ext cx="8433507" cy="1255312"/>
      </dsp:txXfrm>
    </dsp:sp>
    <dsp:sp modelId="{BC424167-66DC-4C60-AE54-BC7D98207590}">
      <dsp:nvSpPr>
        <dsp:cNvPr id="0" name=""/>
        <dsp:cNvSpPr/>
      </dsp:nvSpPr>
      <dsp:spPr>
        <a:xfrm>
          <a:off x="0" y="1611799"/>
          <a:ext cx="8569325" cy="139113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2.f &gt; 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&gt; f</a:t>
          </a:r>
          <a:endParaRPr lang="cs-CZ" sz="5800" kern="1200" dirty="0"/>
        </a:p>
      </dsp:txBody>
      <dsp:txXfrm>
        <a:off x="67909" y="1679708"/>
        <a:ext cx="8433507" cy="1255312"/>
      </dsp:txXfrm>
    </dsp:sp>
    <dsp:sp modelId="{E694AB11-A5E9-489B-AB65-BCF154EA8A12}">
      <dsp:nvSpPr>
        <dsp:cNvPr id="0" name=""/>
        <dsp:cNvSpPr/>
      </dsp:nvSpPr>
      <dsp:spPr>
        <a:xfrm>
          <a:off x="0" y="3125586"/>
          <a:ext cx="8569325" cy="139113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b="1" i="1" kern="1200" dirty="0" smtClean="0">
              <a:solidFill>
                <a:srgbClr val="C00000"/>
              </a:solidFill>
            </a:rPr>
            <a:t>a</a:t>
          </a:r>
          <a:r>
            <a:rPr lang="cs-CZ" sz="5800" b="1" i="1" kern="1200" dirty="0" smtClean="0">
              <a:solidFill>
                <a:srgbClr val="C00000"/>
              </a:solidFill>
            </a:rPr>
            <a:t> </a:t>
          </a:r>
          <a:r>
            <a:rPr lang="en-US" sz="5800" b="1" i="1" kern="1200" dirty="0" smtClean="0">
              <a:solidFill>
                <a:srgbClr val="C00000"/>
              </a:solidFill>
            </a:rPr>
            <a:t>&lt; f</a:t>
          </a:r>
          <a:endParaRPr lang="cs-CZ" sz="5800" kern="1200" dirty="0"/>
        </a:p>
      </dsp:txBody>
      <dsp:txXfrm>
        <a:off x="67909" y="3193495"/>
        <a:ext cx="8433507" cy="12553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11181"/>
          <a:ext cx="8569325" cy="143208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i="1" kern="1200" dirty="0" smtClean="0">
              <a:solidFill>
                <a:srgbClr val="C00000"/>
              </a:solidFill>
            </a:rPr>
            <a:t>a</a:t>
          </a:r>
          <a:r>
            <a:rPr lang="cs-CZ" sz="3600" b="1" i="1" kern="1200" dirty="0" smtClean="0">
              <a:solidFill>
                <a:srgbClr val="C00000"/>
              </a:solidFill>
            </a:rPr>
            <a:t> </a:t>
          </a:r>
          <a:r>
            <a:rPr lang="en-US" sz="3600" b="1" i="1" kern="1200" dirty="0" smtClean="0">
              <a:solidFill>
                <a:srgbClr val="C00000"/>
              </a:solidFill>
            </a:rPr>
            <a:t>&gt; 2.f</a:t>
          </a:r>
          <a:r>
            <a:rPr lang="cs-CZ" sz="3600" b="1" i="1" kern="1200" dirty="0" smtClean="0">
              <a:solidFill>
                <a:srgbClr val="C00000"/>
              </a:solidFill>
            </a:rPr>
            <a:t>		</a:t>
          </a:r>
          <a:r>
            <a:rPr lang="cs-CZ" sz="3600" b="1" i="0" kern="1200" dirty="0" smtClean="0">
              <a:solidFill>
                <a:srgbClr val="C00000"/>
              </a:solidFill>
            </a:rPr>
            <a:t>SKUTEČNÝ, ZMENŠENÝ, 			PŘEVRÁCENÝ</a:t>
          </a:r>
          <a:endParaRPr lang="cs-CZ" sz="3600" b="1" i="1" kern="1200" dirty="0">
            <a:solidFill>
              <a:srgbClr val="C00000"/>
            </a:solidFill>
          </a:endParaRPr>
        </a:p>
      </dsp:txBody>
      <dsp:txXfrm>
        <a:off x="69908" y="81089"/>
        <a:ext cx="8429509" cy="1292264"/>
      </dsp:txXfrm>
    </dsp:sp>
    <dsp:sp modelId="{BC424167-66DC-4C60-AE54-BC7D98207590}">
      <dsp:nvSpPr>
        <dsp:cNvPr id="0" name=""/>
        <dsp:cNvSpPr/>
      </dsp:nvSpPr>
      <dsp:spPr>
        <a:xfrm>
          <a:off x="0" y="1574489"/>
          <a:ext cx="8569325" cy="143208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69908" y="1644397"/>
        <a:ext cx="8429509" cy="1292264"/>
      </dsp:txXfrm>
    </dsp:sp>
    <dsp:sp modelId="{E694AB11-A5E9-489B-AB65-BCF154EA8A12}">
      <dsp:nvSpPr>
        <dsp:cNvPr id="0" name=""/>
        <dsp:cNvSpPr/>
      </dsp:nvSpPr>
      <dsp:spPr>
        <a:xfrm>
          <a:off x="0" y="3082303"/>
          <a:ext cx="8569325" cy="143208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69908" y="3152211"/>
        <a:ext cx="8429509" cy="129226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11181"/>
          <a:ext cx="8569325" cy="143208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b="1" i="1" kern="1200" dirty="0">
            <a:solidFill>
              <a:srgbClr val="C00000"/>
            </a:solidFill>
          </a:endParaRPr>
        </a:p>
      </dsp:txBody>
      <dsp:txXfrm>
        <a:off x="69908" y="81089"/>
        <a:ext cx="8429509" cy="1292264"/>
      </dsp:txXfrm>
    </dsp:sp>
    <dsp:sp modelId="{BC424167-66DC-4C60-AE54-BC7D98207590}">
      <dsp:nvSpPr>
        <dsp:cNvPr id="0" name=""/>
        <dsp:cNvSpPr/>
      </dsp:nvSpPr>
      <dsp:spPr>
        <a:xfrm>
          <a:off x="0" y="1574489"/>
          <a:ext cx="8569325" cy="143208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i="1" kern="1200" dirty="0" smtClean="0">
              <a:solidFill>
                <a:srgbClr val="C00000"/>
              </a:solidFill>
            </a:rPr>
            <a:t>2.f &gt; a</a:t>
          </a:r>
          <a:r>
            <a:rPr lang="cs-CZ" sz="3600" b="1" i="1" kern="1200" dirty="0" smtClean="0">
              <a:solidFill>
                <a:srgbClr val="C00000"/>
              </a:solidFill>
            </a:rPr>
            <a:t> </a:t>
          </a:r>
          <a:r>
            <a:rPr lang="en-US" sz="3600" b="1" i="1" kern="1200" dirty="0" smtClean="0">
              <a:solidFill>
                <a:srgbClr val="C00000"/>
              </a:solidFill>
            </a:rPr>
            <a:t>&gt; f</a:t>
          </a:r>
          <a:r>
            <a:rPr lang="cs-CZ" sz="3600" b="1" i="1" kern="1200" dirty="0" smtClean="0">
              <a:solidFill>
                <a:srgbClr val="C00000"/>
              </a:solidFill>
            </a:rPr>
            <a:t> 	</a:t>
          </a:r>
          <a:r>
            <a:rPr lang="cs-CZ" sz="3600" b="1" i="0" kern="1200" dirty="0" smtClean="0">
              <a:solidFill>
                <a:srgbClr val="C00000"/>
              </a:solidFill>
            </a:rPr>
            <a:t>SKUTEČNÝ, ZVĚTŠENÝ, 			PŘEVRÁCENÝ</a:t>
          </a:r>
          <a:endParaRPr lang="cs-CZ" sz="3600" kern="1200" dirty="0"/>
        </a:p>
      </dsp:txBody>
      <dsp:txXfrm>
        <a:off x="69908" y="1644397"/>
        <a:ext cx="8429509" cy="1292264"/>
      </dsp:txXfrm>
    </dsp:sp>
    <dsp:sp modelId="{E694AB11-A5E9-489B-AB65-BCF154EA8A12}">
      <dsp:nvSpPr>
        <dsp:cNvPr id="0" name=""/>
        <dsp:cNvSpPr/>
      </dsp:nvSpPr>
      <dsp:spPr>
        <a:xfrm>
          <a:off x="0" y="3082701"/>
          <a:ext cx="8569325" cy="143208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69908" y="3152609"/>
        <a:ext cx="8429509" cy="12922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11181"/>
          <a:ext cx="8569325" cy="143208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b="1" i="1" kern="1200" dirty="0">
            <a:solidFill>
              <a:srgbClr val="C00000"/>
            </a:solidFill>
          </a:endParaRPr>
        </a:p>
      </dsp:txBody>
      <dsp:txXfrm>
        <a:off x="69908" y="81089"/>
        <a:ext cx="8429509" cy="1292264"/>
      </dsp:txXfrm>
    </dsp:sp>
    <dsp:sp modelId="{BC424167-66DC-4C60-AE54-BC7D98207590}">
      <dsp:nvSpPr>
        <dsp:cNvPr id="0" name=""/>
        <dsp:cNvSpPr/>
      </dsp:nvSpPr>
      <dsp:spPr>
        <a:xfrm>
          <a:off x="0" y="1574489"/>
          <a:ext cx="8569325" cy="143208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69908" y="1644397"/>
        <a:ext cx="8429509" cy="1292264"/>
      </dsp:txXfrm>
    </dsp:sp>
    <dsp:sp modelId="{E694AB11-A5E9-489B-AB65-BCF154EA8A12}">
      <dsp:nvSpPr>
        <dsp:cNvPr id="0" name=""/>
        <dsp:cNvSpPr/>
      </dsp:nvSpPr>
      <dsp:spPr>
        <a:xfrm>
          <a:off x="0" y="3082701"/>
          <a:ext cx="8569325" cy="143208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i="1" kern="1200" dirty="0" smtClean="0">
              <a:solidFill>
                <a:srgbClr val="C00000"/>
              </a:solidFill>
            </a:rPr>
            <a:t>a</a:t>
          </a:r>
          <a:r>
            <a:rPr lang="cs-CZ" sz="3600" b="1" i="1" kern="1200" dirty="0" smtClean="0">
              <a:solidFill>
                <a:srgbClr val="C00000"/>
              </a:solidFill>
            </a:rPr>
            <a:t> </a:t>
          </a:r>
          <a:r>
            <a:rPr lang="en-US" sz="3600" b="1" i="1" kern="1200" dirty="0" smtClean="0">
              <a:solidFill>
                <a:srgbClr val="C00000"/>
              </a:solidFill>
            </a:rPr>
            <a:t>&lt; f</a:t>
          </a:r>
          <a:r>
            <a:rPr lang="cs-CZ" sz="3600" b="1" i="1" kern="1200" dirty="0" smtClean="0">
              <a:solidFill>
                <a:srgbClr val="C00000"/>
              </a:solidFill>
            </a:rPr>
            <a:t> 		</a:t>
          </a:r>
          <a:r>
            <a:rPr lang="cs-CZ" sz="3600" b="1" i="0" kern="1200" dirty="0" smtClean="0">
              <a:solidFill>
                <a:srgbClr val="C00000"/>
              </a:solidFill>
            </a:rPr>
            <a:t>ZDÁNLIVÝ, ZVĚTŠENÝ, 			VZPŘÍMENÝ</a:t>
          </a:r>
          <a:endParaRPr lang="cs-CZ" sz="3600" kern="1200" dirty="0"/>
        </a:p>
      </dsp:txBody>
      <dsp:txXfrm>
        <a:off x="69908" y="3152609"/>
        <a:ext cx="8429509" cy="12922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44B2D-5837-46F0-8471-2E3B8901948F}">
      <dsp:nvSpPr>
        <dsp:cNvPr id="0" name=""/>
        <dsp:cNvSpPr/>
      </dsp:nvSpPr>
      <dsp:spPr>
        <a:xfrm>
          <a:off x="0" y="11181"/>
          <a:ext cx="8569325" cy="143208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i="1" kern="1200" dirty="0" smtClean="0">
              <a:solidFill>
                <a:srgbClr val="C00000"/>
              </a:solidFill>
            </a:rPr>
            <a:t>a</a:t>
          </a:r>
          <a:r>
            <a:rPr lang="cs-CZ" sz="3600" b="1" i="1" kern="1200" dirty="0" smtClean="0">
              <a:solidFill>
                <a:srgbClr val="C00000"/>
              </a:solidFill>
            </a:rPr>
            <a:t> </a:t>
          </a:r>
          <a:r>
            <a:rPr lang="en-US" sz="3600" b="1" i="1" kern="1200" dirty="0" smtClean="0">
              <a:solidFill>
                <a:srgbClr val="C00000"/>
              </a:solidFill>
            </a:rPr>
            <a:t>&gt; 2.f</a:t>
          </a:r>
          <a:r>
            <a:rPr lang="cs-CZ" sz="3600" b="1" i="1" kern="1200" dirty="0" smtClean="0">
              <a:solidFill>
                <a:srgbClr val="C00000"/>
              </a:solidFill>
            </a:rPr>
            <a:t>		</a:t>
          </a:r>
          <a:r>
            <a:rPr lang="cs-CZ" sz="3600" b="1" i="0" kern="1200" dirty="0" smtClean="0">
              <a:solidFill>
                <a:srgbClr val="C00000"/>
              </a:solidFill>
            </a:rPr>
            <a:t>SKUTEČNÝ, ZMENŠENÝ, 			PŘEVRÁCENÝ</a:t>
          </a:r>
          <a:endParaRPr lang="cs-CZ" sz="3600" b="1" i="1" kern="1200" dirty="0">
            <a:solidFill>
              <a:srgbClr val="C00000"/>
            </a:solidFill>
          </a:endParaRPr>
        </a:p>
      </dsp:txBody>
      <dsp:txXfrm>
        <a:off x="69908" y="81089"/>
        <a:ext cx="8429509" cy="1292264"/>
      </dsp:txXfrm>
    </dsp:sp>
    <dsp:sp modelId="{BC424167-66DC-4C60-AE54-BC7D98207590}">
      <dsp:nvSpPr>
        <dsp:cNvPr id="0" name=""/>
        <dsp:cNvSpPr/>
      </dsp:nvSpPr>
      <dsp:spPr>
        <a:xfrm>
          <a:off x="0" y="1574489"/>
          <a:ext cx="8569325" cy="1432080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i="1" kern="1200" dirty="0" smtClean="0">
              <a:solidFill>
                <a:srgbClr val="C00000"/>
              </a:solidFill>
            </a:rPr>
            <a:t>2.f &gt; a</a:t>
          </a:r>
          <a:r>
            <a:rPr lang="cs-CZ" sz="3600" b="1" i="1" kern="1200" dirty="0" smtClean="0">
              <a:solidFill>
                <a:srgbClr val="C00000"/>
              </a:solidFill>
            </a:rPr>
            <a:t> </a:t>
          </a:r>
          <a:r>
            <a:rPr lang="en-US" sz="3600" b="1" i="1" kern="1200" dirty="0" smtClean="0">
              <a:solidFill>
                <a:srgbClr val="C00000"/>
              </a:solidFill>
            </a:rPr>
            <a:t>&gt; f</a:t>
          </a:r>
          <a:r>
            <a:rPr lang="cs-CZ" sz="3600" b="1" i="1" kern="1200" dirty="0" smtClean="0">
              <a:solidFill>
                <a:srgbClr val="C00000"/>
              </a:solidFill>
            </a:rPr>
            <a:t> 	</a:t>
          </a:r>
          <a:r>
            <a:rPr lang="cs-CZ" sz="3600" b="1" i="0" kern="1200" dirty="0" smtClean="0">
              <a:solidFill>
                <a:srgbClr val="C00000"/>
              </a:solidFill>
            </a:rPr>
            <a:t>SKUTEČNÝ, ZVĚTŠENÝ, 			PŘEVRÁCENÝ</a:t>
          </a:r>
          <a:endParaRPr lang="cs-CZ" sz="3600" kern="1200" dirty="0"/>
        </a:p>
      </dsp:txBody>
      <dsp:txXfrm>
        <a:off x="69908" y="1644397"/>
        <a:ext cx="8429509" cy="1292264"/>
      </dsp:txXfrm>
    </dsp:sp>
    <dsp:sp modelId="{E694AB11-A5E9-489B-AB65-BCF154EA8A12}">
      <dsp:nvSpPr>
        <dsp:cNvPr id="0" name=""/>
        <dsp:cNvSpPr/>
      </dsp:nvSpPr>
      <dsp:spPr>
        <a:xfrm>
          <a:off x="0" y="3082303"/>
          <a:ext cx="8569325" cy="1432080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i="1" kern="1200" dirty="0" smtClean="0">
              <a:solidFill>
                <a:srgbClr val="C00000"/>
              </a:solidFill>
            </a:rPr>
            <a:t>a</a:t>
          </a:r>
          <a:r>
            <a:rPr lang="cs-CZ" sz="3600" b="1" i="1" kern="1200" dirty="0" smtClean="0">
              <a:solidFill>
                <a:srgbClr val="C00000"/>
              </a:solidFill>
            </a:rPr>
            <a:t> </a:t>
          </a:r>
          <a:r>
            <a:rPr lang="en-US" sz="3600" b="1" i="1" kern="1200" dirty="0" smtClean="0">
              <a:solidFill>
                <a:srgbClr val="C00000"/>
              </a:solidFill>
            </a:rPr>
            <a:t>&lt; f</a:t>
          </a:r>
          <a:r>
            <a:rPr lang="cs-CZ" sz="3600" b="1" i="1" kern="1200" dirty="0" smtClean="0">
              <a:solidFill>
                <a:srgbClr val="C00000"/>
              </a:solidFill>
            </a:rPr>
            <a:t> 		</a:t>
          </a:r>
          <a:r>
            <a:rPr lang="cs-CZ" sz="3600" b="1" i="0" kern="1200" dirty="0" smtClean="0">
              <a:solidFill>
                <a:srgbClr val="C00000"/>
              </a:solidFill>
            </a:rPr>
            <a:t>ZDÁNLIVÝ, ZVĚTŠENÝ, 			VZPŘÍMENÝ</a:t>
          </a:r>
          <a:endParaRPr lang="cs-CZ" sz="3600" kern="1200" dirty="0"/>
        </a:p>
      </dsp:txBody>
      <dsp:txXfrm>
        <a:off x="69908" y="3152211"/>
        <a:ext cx="8429509" cy="1292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19D82-8C34-4697-B56F-66916B6F48DE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B9C4B7-DFAC-42CA-8780-08444CFD5D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22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916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834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991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184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54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212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402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968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301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403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167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D1F0B-202A-4DAA-9B36-03FC9AA4B1F7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6F9A7-312A-4740-907B-22C32D970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974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 lnSpcReduction="10000"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Zobrazování tenkou spojkou</a:t>
            </a:r>
          </a:p>
          <a:p>
            <a:pPr algn="l"/>
            <a:r>
              <a:rPr lang="cs-CZ" altLang="cs-CZ" sz="1400" dirty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>
                <a:solidFill>
                  <a:schemeClr val="tx1"/>
                </a:solidFill>
              </a:rPr>
              <a:t>DUMu</a:t>
            </a:r>
            <a:r>
              <a:rPr lang="cs-CZ" altLang="cs-CZ" sz="1400" dirty="0">
                <a:solidFill>
                  <a:schemeClr val="tx1"/>
                </a:solidFill>
              </a:rPr>
              <a:t>:	</a:t>
            </a:r>
            <a:r>
              <a:rPr lang="cs-CZ" altLang="cs-CZ" sz="1400" dirty="0" smtClean="0">
                <a:solidFill>
                  <a:schemeClr val="tx1"/>
                </a:solidFill>
              </a:rPr>
              <a:t>17</a:t>
            </a:r>
            <a:endParaRPr lang="cs-CZ" altLang="cs-CZ" sz="1400" dirty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IH_OPTIKA_17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1.11.2013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Postupně se na názorných animacích zavádí u tenkých spojek význačné paprsky. V další části prezentace se řeší geometrickou konstrukce obrazu předmětu v závislosti na jeho poloze v předmětovém prostoru tenké spojky. Všechny možné varianty vzniku obrazu předmětu tenkou spojkou jsou přehledně po krocích vytvářeny tak, aby žáci mohli sledovat postup hledání obrazu geometrickou konstrukcí. V každé variantě jsou  </a:t>
            </a:r>
            <a:r>
              <a:rPr lang="cs-CZ" altLang="cs-CZ" sz="1400" dirty="0" smtClean="0">
                <a:solidFill>
                  <a:schemeClr val="tx1"/>
                </a:solidFill>
              </a:rPr>
              <a:t>řešeny </a:t>
            </a:r>
            <a:r>
              <a:rPr lang="cs-CZ" altLang="cs-CZ" sz="1400" dirty="0" smtClean="0">
                <a:solidFill>
                  <a:schemeClr val="tx1"/>
                </a:solidFill>
              </a:rPr>
              <a:t>vlastnosti obrazu. Na závěr je připojeno přehledné shrnutí všech variant pro zobrazování tenkou spojkou.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236297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992888" cy="147002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ZOBRAZOVÁNÍ </a:t>
            </a:r>
            <a:r>
              <a:rPr lang="cs-CZ" b="1" u="sng" dirty="0" smtClean="0">
                <a:solidFill>
                  <a:schemeClr val="bg1"/>
                </a:solidFill>
              </a:rPr>
              <a:t>TENKOU SPOJKOU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861048"/>
            <a:ext cx="7304856" cy="1752600"/>
          </a:xfrm>
          <a:solidFill>
            <a:schemeClr val="bg1"/>
          </a:solidFill>
        </p:spPr>
        <p:txBody>
          <a:bodyPr/>
          <a:lstStyle/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VÝZNAČNÉ PAPRSKY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MOŽNÉ VARIANTY PŘI ZOBRAZENÍ SPOJKOU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16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TENKÁ SPOJKA - OPAKOVÁNÍ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2214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TENKÁ SPOJKA - OPAKOVÁNÍ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endParaRPr lang="cs-CZ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39695" y="4149080"/>
            <a:ext cx="7920880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272543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283968" y="2744924"/>
            <a:ext cx="0" cy="2808312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639695" y="2060848"/>
            <a:ext cx="3500257" cy="4464496"/>
          </a:xfrm>
          <a:prstGeom prst="rect">
            <a:avLst/>
          </a:prstGeom>
          <a:solidFill>
            <a:srgbClr val="FF0000">
              <a:alpha val="20000"/>
            </a:srgbClr>
          </a:solidFill>
          <a:ln>
            <a:solidFill>
              <a:srgbClr val="FF0000">
                <a:alpha val="32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PŘEDMĚTOVÝ PROSTOR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3" y="2060848"/>
            <a:ext cx="3500257" cy="4464496"/>
          </a:xfrm>
          <a:prstGeom prst="rect">
            <a:avLst/>
          </a:prstGeom>
          <a:solidFill>
            <a:srgbClr val="00B050">
              <a:alpha val="20000"/>
            </a:srgbClr>
          </a:solidFill>
          <a:ln>
            <a:solidFill>
              <a:srgbClr val="FF0000">
                <a:alpha val="32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OBRAZOVÝ PROSTOR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17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TENKÉ SPOJKY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PAPRSEK PROCHÁZEJÍCÍ </a:t>
            </a:r>
            <a:r>
              <a:rPr lang="cs-CZ" b="1" dirty="0" smtClean="0"/>
              <a:t>OPTICKÝM STŘEDEM 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b="1" dirty="0" smtClean="0"/>
              <a:t> </a:t>
            </a:r>
            <a:r>
              <a:rPr lang="cs-CZ" dirty="0" smtClean="0"/>
              <a:t>TENKÉ SPOJKY </a:t>
            </a:r>
            <a:r>
              <a:rPr lang="cs-CZ" b="1" dirty="0" smtClean="0"/>
              <a:t>NEMĚNÍ SVŮJ SMĚR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1465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TENKÉ SPOJKY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PAPRSEK PROCHÁZEJÍCÍ </a:t>
            </a:r>
            <a:r>
              <a:rPr lang="cs-CZ" b="1" dirty="0" smtClean="0"/>
              <a:t>OPTICKÝM STŘEDEM 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b="1" dirty="0" smtClean="0"/>
              <a:t> </a:t>
            </a:r>
            <a:r>
              <a:rPr lang="cs-CZ" dirty="0" smtClean="0"/>
              <a:t>TENKÉ SPOJKY </a:t>
            </a:r>
            <a:r>
              <a:rPr lang="cs-CZ" b="1" dirty="0" smtClean="0"/>
              <a:t>NEMĚNÍ SVŮJ SMĚR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771800" y="2821995"/>
            <a:ext cx="3456384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UKÁZKA</a:t>
            </a:r>
            <a:endParaRPr lang="cs-CZ" sz="4800" b="1" dirty="0">
              <a:solidFill>
                <a:srgbClr val="C0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611560" y="5157192"/>
            <a:ext cx="7920880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00" y="479715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95936" y="3717032"/>
            <a:ext cx="0" cy="2808312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056286" y="544522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O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851920" y="5042832"/>
            <a:ext cx="288032" cy="28803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endCxn id="11" idx="1"/>
          </p:cNvCxnSpPr>
          <p:nvPr/>
        </p:nvCxnSpPr>
        <p:spPr>
          <a:xfrm>
            <a:off x="1547664" y="3717032"/>
            <a:ext cx="2346437" cy="136798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49258" y="5248404"/>
            <a:ext cx="2346437" cy="136798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11" idx="2"/>
          </p:cNvCxnSpPr>
          <p:nvPr/>
        </p:nvCxnSpPr>
        <p:spPr>
          <a:xfrm flipV="1">
            <a:off x="631445" y="5186848"/>
            <a:ext cx="3220475" cy="26892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149258" y="4930336"/>
            <a:ext cx="2831494" cy="19567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1" idx="3"/>
          </p:cNvCxnSpPr>
          <p:nvPr/>
        </p:nvCxnSpPr>
        <p:spPr>
          <a:xfrm flipV="1">
            <a:off x="1331640" y="5288683"/>
            <a:ext cx="2562461" cy="132770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149258" y="3829038"/>
            <a:ext cx="2592288" cy="129215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11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9500"/>
                            </p:stCondLst>
                            <p:childTnLst>
                              <p:par>
                                <p:cTn id="51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TENKÉ SPOJKY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2) PAPRSEK </a:t>
            </a:r>
            <a:r>
              <a:rPr lang="cs-CZ" b="1" dirty="0" smtClean="0"/>
              <a:t>ROVNOBĚŽNÝ S OPTICKOU OSOU</a:t>
            </a:r>
            <a:r>
              <a:rPr lang="cs-CZ" dirty="0" smtClean="0"/>
              <a:t> </a:t>
            </a:r>
            <a:r>
              <a:rPr lang="cs-CZ" i="1" dirty="0" smtClean="0"/>
              <a:t>o </a:t>
            </a:r>
            <a:r>
              <a:rPr lang="cs-CZ" dirty="0" smtClean="0"/>
              <a:t>V </a:t>
            </a:r>
            <a:r>
              <a:rPr lang="cs-CZ" b="1" dirty="0" smtClean="0"/>
              <a:t>PŘEDMĚTOVÉM PROSTORU </a:t>
            </a:r>
            <a:r>
              <a:rPr lang="cs-CZ" dirty="0" smtClean="0"/>
              <a:t>SE LÁME DO </a:t>
            </a:r>
            <a:r>
              <a:rPr lang="cs-CZ" b="1" dirty="0" smtClean="0"/>
              <a:t>OBRAZOVÉHO OHNISKA </a:t>
            </a:r>
            <a:r>
              <a:rPr lang="cs-CZ" b="1" dirty="0" smtClean="0">
                <a:solidFill>
                  <a:srgbClr val="00B050"/>
                </a:solidFill>
              </a:rPr>
              <a:t>F´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9"/>
          <p:cNvSpPr/>
          <p:nvPr/>
        </p:nvSpPr>
        <p:spPr>
          <a:xfrm>
            <a:off x="2526189" y="5049180"/>
            <a:ext cx="216024" cy="21602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240062" y="5157192"/>
            <a:ext cx="273630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5076056" y="5042793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010849" y="4473201"/>
            <a:ext cx="2346437" cy="136798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1560" y="5157192"/>
            <a:ext cx="7920880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TENKÉ SPOJKY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2) PAPRSEK </a:t>
            </a:r>
            <a:r>
              <a:rPr lang="cs-CZ" b="1" dirty="0" smtClean="0"/>
              <a:t>ROVNOBĚŽNÝ S OPTICKOU OSOU</a:t>
            </a:r>
            <a:r>
              <a:rPr lang="cs-CZ" dirty="0" smtClean="0"/>
              <a:t> </a:t>
            </a:r>
            <a:r>
              <a:rPr lang="cs-CZ" i="1" dirty="0" smtClean="0"/>
              <a:t>o </a:t>
            </a:r>
            <a:r>
              <a:rPr lang="cs-CZ" dirty="0" smtClean="0"/>
              <a:t>V </a:t>
            </a:r>
            <a:r>
              <a:rPr lang="cs-CZ" b="1" dirty="0" smtClean="0"/>
              <a:t>PŘEDMĚTOVÉM PROSTORU </a:t>
            </a:r>
            <a:r>
              <a:rPr lang="cs-CZ" dirty="0" smtClean="0"/>
              <a:t>SE LÁME DO </a:t>
            </a:r>
            <a:r>
              <a:rPr lang="cs-CZ" b="1" dirty="0" smtClean="0"/>
              <a:t>OBRAZOVÉHO OHNISKA </a:t>
            </a:r>
            <a:r>
              <a:rPr lang="cs-CZ" b="1" dirty="0" smtClean="0">
                <a:solidFill>
                  <a:srgbClr val="00B050"/>
                </a:solidFill>
              </a:rPr>
              <a:t>F´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49385" y="3176888"/>
            <a:ext cx="3456384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UKÁZKA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2400" y="479715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96647" y="3854661"/>
            <a:ext cx="0" cy="2808312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346169" y="543707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44168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240062" y="4437112"/>
            <a:ext cx="273630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266049" y="5441680"/>
            <a:ext cx="273630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010849" y="4653136"/>
            <a:ext cx="3339883" cy="78394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060202" y="5157192"/>
            <a:ext cx="3331071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1125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5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TENKÉ SPOJKY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 PAPRSEK PROCHÁZEJÍCÍ </a:t>
            </a:r>
            <a:r>
              <a:rPr lang="cs-CZ" b="1" dirty="0" smtClean="0"/>
              <a:t>PŘEDMĚTOVÝM OHNISKEM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F </a:t>
            </a:r>
            <a:r>
              <a:rPr lang="cs-CZ" dirty="0" smtClean="0"/>
              <a:t>SE LÁME </a:t>
            </a:r>
            <a:r>
              <a:rPr lang="cs-CZ" b="1" dirty="0" smtClean="0"/>
              <a:t>ROVNOBĚŽNĚ S OPTICKOU OSOU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0250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TENKÉ SPOJKY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 PAPRSEK PROCHÁZEJÍCÍ </a:t>
            </a:r>
            <a:r>
              <a:rPr lang="cs-CZ" b="1" dirty="0" smtClean="0"/>
              <a:t>PŘEDMĚTOVÝM OHNISKEM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F </a:t>
            </a:r>
            <a:r>
              <a:rPr lang="cs-CZ" dirty="0" smtClean="0"/>
              <a:t>SE LÁME </a:t>
            </a:r>
            <a:r>
              <a:rPr lang="cs-CZ" b="1" dirty="0" smtClean="0"/>
              <a:t>ROVNOBĚŽNĚ S OPTICKOU OSOU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721961" y="2888856"/>
            <a:ext cx="3456384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UKÁZKA</a:t>
            </a:r>
            <a:endParaRPr lang="cs-CZ" sz="4800" b="1" dirty="0">
              <a:solidFill>
                <a:srgbClr val="C0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11560" y="5157192"/>
            <a:ext cx="7920880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00" y="481834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96647" y="3854661"/>
            <a:ext cx="0" cy="2808312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526189" y="5049180"/>
            <a:ext cx="216024" cy="21602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76056" y="5042793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346169" y="543707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544168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240062" y="4437112"/>
            <a:ext cx="2756585" cy="146623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996647" y="5903345"/>
            <a:ext cx="3455673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266049" y="4797152"/>
            <a:ext cx="2736304" cy="6445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035744" y="4764057"/>
            <a:ext cx="3488584" cy="3891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619672" y="4481757"/>
            <a:ext cx="2382681" cy="1255119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035744" y="4437112"/>
            <a:ext cx="3331071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266049" y="4764057"/>
            <a:ext cx="2730598" cy="82518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035743" y="5589240"/>
            <a:ext cx="3331071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12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5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5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500"/>
                            </p:stCondLst>
                            <p:childTnLst>
                              <p:par>
                                <p:cTn id="6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VÝZNAČNÉ PAPRSKY - SHRNUTÍ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endParaRPr lang="cs-CZ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11560" y="4149080"/>
            <a:ext cx="7920880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956376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27984" y="2744924"/>
            <a:ext cx="0" cy="2808312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3131840" y="4057165"/>
            <a:ext cx="216024" cy="21602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580112" y="4034681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27318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50086" y="443711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066633" y="2758753"/>
            <a:ext cx="2346437" cy="136798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436332" y="4165177"/>
            <a:ext cx="2799964" cy="164008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827835" y="427421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O</a:t>
            </a:r>
            <a:endParaRPr lang="cs-CZ" sz="3200" b="1" dirty="0">
              <a:solidFill>
                <a:srgbClr val="FFFF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1043608" y="5013176"/>
            <a:ext cx="3360291" cy="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427984" y="2852936"/>
            <a:ext cx="3024336" cy="216024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190477" y="3216289"/>
            <a:ext cx="3213422" cy="151856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413070" y="4734854"/>
            <a:ext cx="3331071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755576" y="332656"/>
            <a:ext cx="0" cy="1008112"/>
          </a:xfrm>
          <a:prstGeom prst="straightConnector1">
            <a:avLst/>
          </a:prstGeom>
          <a:ln w="50800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2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5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000"/>
                            </p:stCondLst>
                            <p:childTnLst>
                              <p:par>
                                <p:cTn id="5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ZOBRAZOVÁNÍ TENKOU SPOJKOU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20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ZOBRAZOVÁNÍ TENKOU SPOJKOU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VLASTNOSTI OBRAZU </a:t>
            </a:r>
            <a:r>
              <a:rPr lang="cs-CZ" dirty="0" smtClean="0"/>
              <a:t>PŘI ZOBRAZENÍ TENKOU SPOJKOU </a:t>
            </a:r>
            <a:r>
              <a:rPr lang="cs-CZ" b="1" u="sng" dirty="0" smtClean="0">
                <a:solidFill>
                  <a:srgbClr val="C00000"/>
                </a:solidFill>
              </a:rPr>
              <a:t>ZÁVISÍ</a:t>
            </a:r>
            <a:r>
              <a:rPr lang="cs-CZ" u="sng" dirty="0" smtClean="0"/>
              <a:t> </a:t>
            </a:r>
            <a:r>
              <a:rPr lang="cs-CZ" dirty="0" smtClean="0"/>
              <a:t>NA </a:t>
            </a:r>
            <a:r>
              <a:rPr lang="cs-CZ" b="1" u="sng" dirty="0" smtClean="0">
                <a:solidFill>
                  <a:srgbClr val="C00000"/>
                </a:solidFill>
              </a:rPr>
              <a:t>POLOZE PŘEDMĚTU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V PŘEDMĚTOVÉM PROSTORU SPOJKY.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84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ZOBRAZOVÁNÍ TENKOU SPOJKOU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VLASTNOSTI OBRAZU </a:t>
            </a:r>
            <a:r>
              <a:rPr lang="cs-CZ" dirty="0" smtClean="0"/>
              <a:t>PŘI ZOBRAZENÍ TENKOU SPOJKOU </a:t>
            </a:r>
            <a:r>
              <a:rPr lang="cs-CZ" b="1" u="sng" dirty="0" smtClean="0">
                <a:solidFill>
                  <a:srgbClr val="C00000"/>
                </a:solidFill>
              </a:rPr>
              <a:t>ZÁVISÍ</a:t>
            </a:r>
            <a:r>
              <a:rPr lang="cs-CZ" dirty="0" smtClean="0"/>
              <a:t> NA </a:t>
            </a:r>
            <a:r>
              <a:rPr lang="cs-CZ" b="1" u="sng" dirty="0" smtClean="0">
                <a:solidFill>
                  <a:srgbClr val="C00000"/>
                </a:solidFill>
              </a:rPr>
              <a:t>POLOZE PŘEDMĚTU </a:t>
            </a:r>
            <a:r>
              <a:rPr lang="cs-CZ" dirty="0" smtClean="0"/>
              <a:t>V PŘEDMĚTOVÉM PROSTORU SPOJKY.</a:t>
            </a:r>
          </a:p>
          <a:p>
            <a:r>
              <a:rPr lang="cs-CZ" dirty="0" smtClean="0"/>
              <a:t>POLOHA PŘEDMĚTU JE URČENA VELIČINOU </a:t>
            </a:r>
            <a:r>
              <a:rPr lang="cs-CZ" i="1" dirty="0" smtClean="0"/>
              <a:t> </a:t>
            </a:r>
            <a:r>
              <a:rPr lang="cs-CZ" b="1" u="sng" dirty="0" smtClean="0">
                <a:solidFill>
                  <a:srgbClr val="C00000"/>
                </a:solidFill>
              </a:rPr>
              <a:t>PŘEDMĚTOVÁ VZDÁLENOST  </a:t>
            </a:r>
            <a:r>
              <a:rPr lang="cs-CZ" b="1" i="1" u="sng" dirty="0" smtClean="0">
                <a:solidFill>
                  <a:srgbClr val="C00000"/>
                </a:solidFill>
              </a:rPr>
              <a:t>a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74124" y="4305215"/>
            <a:ext cx="7272808" cy="20882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403648" y="5409220"/>
            <a:ext cx="6408712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438713" y="4815154"/>
            <a:ext cx="0" cy="1188132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4932040" y="5353216"/>
            <a:ext cx="144016" cy="11000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35896" y="5353216"/>
            <a:ext cx="108012" cy="110009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167844" y="481515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80081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2339752" y="5085184"/>
            <a:ext cx="0" cy="324036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289449" y="5556469"/>
            <a:ext cx="2149264" cy="0"/>
          </a:xfrm>
          <a:prstGeom prst="straightConnector1">
            <a:avLst/>
          </a:prstGeom>
          <a:ln w="47625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047666" y="577245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a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59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2" grpId="0"/>
      <p:bldP spid="13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 MOŽNOSTI UMÍSTĚNÍ PŘEDMĚTU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3947657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584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 MOŽNOSTI UMÍSTĚNÍ PŘEDMĚTU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0260647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315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 MOŽNOSTI UMÍSTĚNÍ PŘEDMĚTU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569393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605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 MOŽNOSTI UMÍSTĚNÍ PŘEDMĚTU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0112504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H="1">
            <a:off x="5414639" y="2276872"/>
            <a:ext cx="1728192" cy="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34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20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NALEZENÍ OBRAZU PŘEDMĚTU POUŽIJEME </a:t>
            </a:r>
            <a:r>
              <a:rPr lang="cs-CZ" b="1" dirty="0" smtClean="0">
                <a:solidFill>
                  <a:srgbClr val="C00000"/>
                </a:solidFill>
              </a:rPr>
              <a:t>VÝZNAČNÉ PAPRSKY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46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NALEZENÍ OBRAZU PŘEDMĚTU POUŽIJEME </a:t>
            </a:r>
            <a:r>
              <a:rPr lang="cs-CZ" b="1" dirty="0" smtClean="0">
                <a:solidFill>
                  <a:srgbClr val="C00000"/>
                </a:solidFill>
              </a:rPr>
              <a:t>VÝZNAČNÉ PAPRSKY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POSTAČÍ POUŽÍT </a:t>
            </a:r>
            <a:r>
              <a:rPr lang="cs-CZ" b="1" dirty="0" smtClean="0">
                <a:solidFill>
                  <a:srgbClr val="C00000"/>
                </a:solidFill>
              </a:rPr>
              <a:t>DVA</a:t>
            </a:r>
            <a:r>
              <a:rPr lang="cs-CZ" dirty="0" smtClean="0"/>
              <a:t>, TŘETÍ PAPRSEK MŮŽE SLOUŽIT JAKO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835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3284984"/>
            <a:ext cx="359038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818328" cy="252445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1"/>
          </p:cNvCxnSpPr>
          <p:nvPr/>
        </p:nvCxnSpPr>
        <p:spPr>
          <a:xfrm>
            <a:off x="827584" y="3345959"/>
            <a:ext cx="3539467" cy="95029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3438976" cy="9801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27584" y="3284984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6084168" y="4334618"/>
            <a:ext cx="0" cy="5306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863" y="36735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34042" y="4310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160523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1" grpId="0"/>
      <p:bldP spid="23" grpId="0"/>
      <p:bldP spid="43" grpId="0"/>
      <p:bldP spid="4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3284984"/>
            <a:ext cx="359038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818328" cy="252445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1"/>
          </p:cNvCxnSpPr>
          <p:nvPr/>
        </p:nvCxnSpPr>
        <p:spPr>
          <a:xfrm>
            <a:off x="827584" y="3345959"/>
            <a:ext cx="3539467" cy="95029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3438976" cy="9801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27584" y="3284984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6084168" y="4334618"/>
            <a:ext cx="0" cy="5306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863" y="36735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34042" y="4310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4772453" y="1583247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1. SKUTEČNÝ OBRAZ </a:t>
            </a:r>
            <a:r>
              <a:rPr lang="cs-CZ" sz="2400" dirty="0" smtClean="0">
                <a:solidFill>
                  <a:schemeClr val="tx1"/>
                </a:solidFill>
              </a:rPr>
              <a:t>(NACHÁZÍ SE V </a:t>
            </a:r>
            <a:r>
              <a:rPr lang="cs-CZ" sz="2400" b="1" u="sng" dirty="0" smtClean="0">
                <a:solidFill>
                  <a:schemeClr val="tx1"/>
                </a:solidFill>
              </a:rPr>
              <a:t>OBRAZOVÉM</a:t>
            </a:r>
            <a:r>
              <a:rPr lang="cs-CZ" sz="2400" dirty="0" smtClean="0">
                <a:solidFill>
                  <a:schemeClr val="tx1"/>
                </a:solidFill>
              </a:rPr>
              <a:t> PROSTORU)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71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3284984"/>
            <a:ext cx="359038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818328" cy="252445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1"/>
          </p:cNvCxnSpPr>
          <p:nvPr/>
        </p:nvCxnSpPr>
        <p:spPr>
          <a:xfrm>
            <a:off x="827584" y="3345959"/>
            <a:ext cx="3539467" cy="95029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3438976" cy="9801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27584" y="3284984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6084168" y="4334618"/>
            <a:ext cx="0" cy="5306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863" y="36735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34042" y="4310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>
                <a:solidFill>
                  <a:srgbClr val="C00000"/>
                </a:solidFill>
              </a:rPr>
              <a:t>2</a:t>
            </a:r>
            <a:r>
              <a:rPr lang="cs-CZ" sz="2400" b="1" u="sng" dirty="0" smtClean="0">
                <a:solidFill>
                  <a:srgbClr val="C00000"/>
                </a:solidFill>
              </a:rPr>
              <a:t>. PŘEVRÁCENÝ OBRAZ </a:t>
            </a:r>
            <a:r>
              <a:rPr lang="cs-CZ" sz="2400" dirty="0" smtClean="0">
                <a:solidFill>
                  <a:schemeClr val="tx1"/>
                </a:solidFill>
              </a:rPr>
              <a:t>(</a:t>
            </a:r>
            <a:r>
              <a:rPr lang="cs-CZ" sz="2400" b="1" dirty="0" smtClean="0">
                <a:solidFill>
                  <a:schemeClr val="tx1"/>
                </a:solidFill>
              </a:rPr>
              <a:t>OPAČNÁ</a:t>
            </a:r>
            <a:r>
              <a:rPr lang="cs-CZ" sz="2400" dirty="0" smtClean="0">
                <a:solidFill>
                  <a:schemeClr val="tx1"/>
                </a:solidFill>
              </a:rPr>
              <a:t> ORIENTACE VE SMĚRU OSY </a:t>
            </a:r>
            <a:r>
              <a:rPr lang="cs-CZ" sz="2400" i="1" dirty="0" smtClean="0">
                <a:solidFill>
                  <a:schemeClr val="tx1"/>
                </a:solidFill>
              </a:rPr>
              <a:t>y 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61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3284984"/>
            <a:ext cx="359038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818328" cy="252445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1"/>
          </p:cNvCxnSpPr>
          <p:nvPr/>
        </p:nvCxnSpPr>
        <p:spPr>
          <a:xfrm>
            <a:off x="827584" y="3345959"/>
            <a:ext cx="3539467" cy="95029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3438976" cy="9801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27584" y="3284984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6084168" y="4334618"/>
            <a:ext cx="0" cy="5306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863" y="36735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34042" y="4310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3. ZMENŠENÝ OBRAZ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 </a:t>
            </a:r>
            <a:r>
              <a:rPr lang="cs-CZ" sz="2400" b="1" i="1" dirty="0" smtClean="0">
                <a:solidFill>
                  <a:schemeClr val="tx1"/>
                </a:solidFill>
              </a:rPr>
              <a:t>y´ </a:t>
            </a:r>
            <a:r>
              <a:rPr lang="en-US" sz="2400" b="1" i="1" dirty="0" smtClean="0">
                <a:solidFill>
                  <a:schemeClr val="tx1"/>
                </a:solidFill>
              </a:rPr>
              <a:t>&lt;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i="1" dirty="0" smtClean="0">
                <a:solidFill>
                  <a:schemeClr val="tx1"/>
                </a:solidFill>
              </a:rPr>
              <a:t>y</a:t>
            </a:r>
            <a:r>
              <a:rPr lang="cs-CZ" sz="2400" i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en-US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01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3284984"/>
            <a:ext cx="359038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818328" cy="252445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1"/>
          </p:cNvCxnSpPr>
          <p:nvPr/>
        </p:nvCxnSpPr>
        <p:spPr>
          <a:xfrm>
            <a:off x="827584" y="3345959"/>
            <a:ext cx="3539467" cy="95029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3438976" cy="9801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27584" y="3284984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6084168" y="4334618"/>
            <a:ext cx="0" cy="5306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863" y="36735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34042" y="4310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4. 	</a:t>
            </a:r>
            <a:r>
              <a:rPr lang="en-US" sz="2400" b="1" i="1" u="sng" dirty="0" smtClean="0">
                <a:solidFill>
                  <a:srgbClr val="C00000"/>
                </a:solidFill>
              </a:rPr>
              <a:t>2.f &gt; a</a:t>
            </a:r>
            <a:r>
              <a:rPr lang="cs-CZ" sz="2400" b="1" i="1" u="sng" dirty="0" smtClean="0">
                <a:solidFill>
                  <a:srgbClr val="C00000"/>
                </a:solidFill>
              </a:rPr>
              <a:t>´ </a:t>
            </a:r>
            <a:r>
              <a:rPr lang="en-US" sz="2400" b="1" i="1" u="sng" dirty="0" smtClean="0">
                <a:solidFill>
                  <a:srgbClr val="C00000"/>
                </a:solidFill>
              </a:rPr>
              <a:t>&gt; f</a:t>
            </a:r>
            <a:endParaRPr lang="cs-CZ" sz="2400" b="1" i="1" u="sng" dirty="0" smtClean="0">
              <a:solidFill>
                <a:srgbClr val="C00000"/>
              </a:solidFill>
            </a:endParaRPr>
          </a:p>
          <a:p>
            <a:pPr marL="457200" lvl="0" indent="-457200">
              <a:buAutoNum type="arabicPeriod" startAt="3"/>
            </a:pPr>
            <a:endParaRPr lang="cs-CZ" sz="2400" u="sng" dirty="0" smtClean="0"/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4417968" y="3887272"/>
            <a:ext cx="1816074" cy="0"/>
          </a:xfrm>
          <a:prstGeom prst="straightConnector1">
            <a:avLst/>
          </a:prstGeom>
          <a:ln w="47625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444674" y="3377348"/>
            <a:ext cx="35198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a</a:t>
            </a:r>
            <a:r>
              <a:rPr lang="cs-CZ" sz="2400" b="1" dirty="0" smtClean="0"/>
              <a:t>´ … </a:t>
            </a:r>
            <a:r>
              <a:rPr lang="cs-CZ" sz="2400" b="1" i="1" dirty="0" smtClean="0"/>
              <a:t>obrazová vzdálenost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4259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 MOŽNOSTI UMÍSTĚNÍ PŘEDMĚTU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9280604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H="1">
            <a:off x="4283968" y="3861048"/>
            <a:ext cx="1728192" cy="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003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78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NALEZENÍ OBRAZU PŘEDMĚTU POUŽIJEME </a:t>
            </a:r>
            <a:r>
              <a:rPr lang="cs-CZ" b="1" dirty="0" smtClean="0">
                <a:solidFill>
                  <a:srgbClr val="C00000"/>
                </a:solidFill>
              </a:rPr>
              <a:t>VÝZNAČNÉ PAPRSKY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448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NALEZENÍ OBRAZU PŘEDMĚTU POUŽIJEME </a:t>
            </a:r>
            <a:r>
              <a:rPr lang="cs-CZ" b="1" dirty="0" smtClean="0">
                <a:solidFill>
                  <a:srgbClr val="C00000"/>
                </a:solidFill>
              </a:rPr>
              <a:t>VÝZNAČNÉ PAPRSKY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POSTAČÍ POUŽÍT </a:t>
            </a:r>
            <a:r>
              <a:rPr lang="cs-CZ" b="1" dirty="0" smtClean="0">
                <a:solidFill>
                  <a:srgbClr val="C00000"/>
                </a:solidFill>
              </a:rPr>
              <a:t>DVA</a:t>
            </a:r>
            <a:r>
              <a:rPr lang="cs-CZ" dirty="0" smtClean="0"/>
              <a:t>, TŘETÍ PAPRSEK MŮŽE SLOUŽIT JAKO KONTROLA.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12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2776" y="3284984"/>
            <a:ext cx="179519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3754432" cy="338855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31756" y="3352813"/>
            <a:ext cx="1769734" cy="9434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4159056" cy="246495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594378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596336" y="4369107"/>
            <a:ext cx="0" cy="191730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9728" y="35937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811540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43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1" grpId="0"/>
      <p:bldP spid="23" grpId="0"/>
      <p:bldP spid="43" grpId="0"/>
      <p:bldP spid="4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2776" y="3284984"/>
            <a:ext cx="179519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3754432" cy="338855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31756" y="3352813"/>
            <a:ext cx="1769734" cy="9434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4159056" cy="246495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594378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596336" y="4369107"/>
            <a:ext cx="0" cy="191730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9728" y="35937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811540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772453" y="1583247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1. SKUTEČNÝ OBRAZ </a:t>
            </a:r>
            <a:r>
              <a:rPr lang="cs-CZ" sz="2400" dirty="0" smtClean="0">
                <a:solidFill>
                  <a:schemeClr val="tx1"/>
                </a:solidFill>
              </a:rPr>
              <a:t>(NACHÁZÍ SE V </a:t>
            </a:r>
            <a:r>
              <a:rPr lang="cs-CZ" sz="2400" b="1" u="sng" dirty="0" smtClean="0">
                <a:solidFill>
                  <a:schemeClr val="tx1"/>
                </a:solidFill>
              </a:rPr>
              <a:t>OBRAZOVÉM</a:t>
            </a:r>
            <a:r>
              <a:rPr lang="cs-CZ" sz="2400" dirty="0" smtClean="0">
                <a:solidFill>
                  <a:schemeClr val="tx1"/>
                </a:solidFill>
              </a:rPr>
              <a:t> PROSTORU)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33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2776" y="3284984"/>
            <a:ext cx="179519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3754432" cy="338855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31756" y="3352813"/>
            <a:ext cx="1769734" cy="9434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4159056" cy="246495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594378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596336" y="4369107"/>
            <a:ext cx="0" cy="191730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9728" y="35937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811540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>
                <a:solidFill>
                  <a:srgbClr val="C00000"/>
                </a:solidFill>
              </a:rPr>
              <a:t>2</a:t>
            </a:r>
            <a:r>
              <a:rPr lang="cs-CZ" sz="2400" b="1" u="sng" dirty="0" smtClean="0">
                <a:solidFill>
                  <a:srgbClr val="C00000"/>
                </a:solidFill>
              </a:rPr>
              <a:t>. PŘEVRÁCENÝ OBRAZ </a:t>
            </a:r>
            <a:r>
              <a:rPr lang="cs-CZ" sz="2400" dirty="0" smtClean="0">
                <a:solidFill>
                  <a:schemeClr val="tx1"/>
                </a:solidFill>
              </a:rPr>
              <a:t>(</a:t>
            </a:r>
            <a:r>
              <a:rPr lang="cs-CZ" sz="2400" b="1" dirty="0" smtClean="0">
                <a:solidFill>
                  <a:schemeClr val="tx1"/>
                </a:solidFill>
              </a:rPr>
              <a:t>OPAČNÁ</a:t>
            </a:r>
            <a:r>
              <a:rPr lang="cs-CZ" sz="2400" dirty="0" smtClean="0">
                <a:solidFill>
                  <a:schemeClr val="tx1"/>
                </a:solidFill>
              </a:rPr>
              <a:t> ORIENTACE VE SMĚRU OSY </a:t>
            </a:r>
            <a:r>
              <a:rPr lang="cs-CZ" sz="2400" i="1" dirty="0" smtClean="0">
                <a:solidFill>
                  <a:schemeClr val="tx1"/>
                </a:solidFill>
              </a:rPr>
              <a:t>y 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66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2776" y="3284984"/>
            <a:ext cx="179519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3754432" cy="338855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31756" y="3352813"/>
            <a:ext cx="1769734" cy="9434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4159056" cy="246495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594378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596336" y="4369107"/>
            <a:ext cx="0" cy="191730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9728" y="35937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811540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3. ZVĚTŠENÝ OBRAZ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 </a:t>
            </a:r>
            <a:r>
              <a:rPr lang="cs-CZ" sz="2400" b="1" i="1" dirty="0" smtClean="0">
                <a:solidFill>
                  <a:schemeClr val="tx1"/>
                </a:solidFill>
              </a:rPr>
              <a:t>y´ </a:t>
            </a:r>
            <a:r>
              <a:rPr lang="en-US" sz="2400" b="1" i="1" dirty="0" smtClean="0">
                <a:solidFill>
                  <a:schemeClr val="tx1"/>
                </a:solidFill>
              </a:rPr>
              <a:t>&gt;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i="1" dirty="0" smtClean="0">
                <a:solidFill>
                  <a:schemeClr val="tx1"/>
                </a:solidFill>
              </a:rPr>
              <a:t>y</a:t>
            </a:r>
            <a:r>
              <a:rPr lang="cs-CZ" sz="2400" i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en-US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414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2776" y="3284984"/>
            <a:ext cx="179519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3754432" cy="338855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31756" y="3352813"/>
            <a:ext cx="1769734" cy="9434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4159056" cy="246495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594378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596336" y="4369107"/>
            <a:ext cx="0" cy="191730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9728" y="35937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811540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4417968" y="3887272"/>
            <a:ext cx="3250376" cy="0"/>
          </a:xfrm>
          <a:prstGeom prst="straightConnector1">
            <a:avLst/>
          </a:prstGeom>
          <a:ln w="47625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444674" y="3377348"/>
            <a:ext cx="3394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a</a:t>
            </a:r>
            <a:r>
              <a:rPr lang="cs-CZ" sz="2400" b="1" dirty="0" smtClean="0"/>
              <a:t>´</a:t>
            </a:r>
            <a:r>
              <a:rPr lang="cs-CZ" sz="2400" b="1" i="1" dirty="0" smtClean="0"/>
              <a:t> … obrazová vzdálenost</a:t>
            </a:r>
            <a:endParaRPr lang="cs-CZ" sz="2400" b="1" i="1" dirty="0"/>
          </a:p>
        </p:txBody>
      </p:sp>
      <p:sp>
        <p:nvSpPr>
          <p:cNvPr id="34" name="Obdélník 33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4. 	</a:t>
            </a:r>
            <a:r>
              <a:rPr lang="en-US" sz="2400" b="1" i="1" u="sng" dirty="0" smtClean="0">
                <a:solidFill>
                  <a:srgbClr val="C00000"/>
                </a:solidFill>
              </a:rPr>
              <a:t>a</a:t>
            </a:r>
            <a:r>
              <a:rPr lang="cs-CZ" sz="2400" b="1" i="1" u="sng" dirty="0" smtClean="0">
                <a:solidFill>
                  <a:srgbClr val="C00000"/>
                </a:solidFill>
              </a:rPr>
              <a:t>´ </a:t>
            </a:r>
            <a:r>
              <a:rPr lang="en-US" sz="2400" b="1" i="1" u="sng" dirty="0" smtClean="0">
                <a:solidFill>
                  <a:srgbClr val="C00000"/>
                </a:solidFill>
              </a:rPr>
              <a:t>&gt; 2.f</a:t>
            </a:r>
            <a:endParaRPr lang="cs-CZ" sz="2400" b="1" i="1" u="sng" dirty="0" smtClean="0">
              <a:solidFill>
                <a:srgbClr val="C00000"/>
              </a:solidFill>
            </a:endParaRPr>
          </a:p>
          <a:p>
            <a:pPr marL="457200" lvl="0" indent="-457200">
              <a:buAutoNum type="arabicPeriod" startAt="3"/>
            </a:pPr>
            <a:endParaRPr lang="cs-CZ" sz="2400" u="sng" dirty="0" smtClean="0"/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86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 MOŽNOSTI UMÍSTĚNÍ PŘEDMĚTU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4380549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H="1">
            <a:off x="4283968" y="5517232"/>
            <a:ext cx="1728192" cy="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284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8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NALEZENÍ OBRAZU PŘEDMĚTU POUŽIJEME </a:t>
            </a:r>
            <a:r>
              <a:rPr lang="cs-CZ" b="1" dirty="0" smtClean="0">
                <a:solidFill>
                  <a:srgbClr val="C00000"/>
                </a:solidFill>
              </a:rPr>
              <a:t>VÝZNAČNÉ PAPRSKY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46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NALEZENÍ OBRAZU PŘEDMĚTU POUŽIJEME </a:t>
            </a:r>
            <a:r>
              <a:rPr lang="cs-CZ" b="1" dirty="0" smtClean="0">
                <a:solidFill>
                  <a:srgbClr val="C00000"/>
                </a:solidFill>
              </a:rPr>
              <a:t>VÝZNAČNÉ PAPRSKY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POSTAČÍ POUŽÍT </a:t>
            </a:r>
            <a:r>
              <a:rPr lang="cs-CZ" b="1" dirty="0" smtClean="0">
                <a:solidFill>
                  <a:srgbClr val="C00000"/>
                </a:solidFill>
              </a:rPr>
              <a:t>DVA</a:t>
            </a:r>
            <a:r>
              <a:rPr lang="cs-CZ" dirty="0" smtClean="0"/>
              <a:t>, TŘETÍ PAPRSEK MŮŽE SLOUŽIT JAKO KONTROLA.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62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56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1" grpId="0"/>
      <p:bldP spid="4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85112" y="1571993"/>
            <a:ext cx="4079376" cy="2331445"/>
          </a:xfrm>
          <a:prstGeom prst="wedgeRoundRectCallout">
            <a:avLst>
              <a:gd name="adj1" fmla="val -14923"/>
              <a:gd name="adj2" fmla="val 93634"/>
              <a:gd name="adj3" fmla="val 16667"/>
            </a:avLst>
          </a:prstGeom>
          <a:solidFill>
            <a:srgbClr val="00B050">
              <a:alpha val="7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smtClean="0">
                <a:solidFill>
                  <a:schemeClr val="tx1"/>
                </a:solidFill>
              </a:rPr>
              <a:t>ROZBÍHAVÉ</a:t>
            </a:r>
            <a:r>
              <a:rPr lang="cs-CZ" sz="2000" b="1" dirty="0" smtClean="0">
                <a:solidFill>
                  <a:schemeClr val="tx1"/>
                </a:solidFill>
              </a:rPr>
              <a:t> PAPRSKY</a:t>
            </a:r>
          </a:p>
        </p:txBody>
      </p:sp>
    </p:spTree>
    <p:extLst>
      <p:ext uri="{BB962C8B-B14F-4D97-AF65-F5344CB8AC3E}">
        <p14:creationId xmlns:p14="http://schemas.microsoft.com/office/powerpoint/2010/main" val="330348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85112" y="1571993"/>
            <a:ext cx="4079376" cy="2331445"/>
          </a:xfrm>
          <a:prstGeom prst="wedgeRoundRectCallout">
            <a:avLst>
              <a:gd name="adj1" fmla="val -14923"/>
              <a:gd name="adj2" fmla="val 93634"/>
              <a:gd name="adj3" fmla="val 16667"/>
            </a:avLst>
          </a:prstGeom>
          <a:solidFill>
            <a:srgbClr val="00B050">
              <a:alpha val="7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smtClean="0">
                <a:solidFill>
                  <a:schemeClr val="tx1"/>
                </a:solidFill>
              </a:rPr>
              <a:t>NEPROTNOU</a:t>
            </a:r>
            <a:r>
              <a:rPr lang="cs-CZ" sz="2000" b="1" dirty="0" smtClean="0">
                <a:solidFill>
                  <a:schemeClr val="tx1"/>
                </a:solidFill>
              </a:rPr>
              <a:t> SE V </a:t>
            </a:r>
            <a:r>
              <a:rPr lang="cs-CZ" sz="2000" b="1" u="sng" dirty="0" smtClean="0">
                <a:solidFill>
                  <a:schemeClr val="tx1"/>
                </a:solidFill>
              </a:rPr>
              <a:t>OBRAZOVÉM</a:t>
            </a:r>
            <a:r>
              <a:rPr lang="cs-CZ" sz="2000" b="1" dirty="0" smtClean="0">
                <a:solidFill>
                  <a:schemeClr val="tx1"/>
                </a:solidFill>
              </a:rPr>
              <a:t> PROSTORU</a:t>
            </a:r>
          </a:p>
        </p:txBody>
      </p:sp>
    </p:spTree>
    <p:extLst>
      <p:ext uri="{BB962C8B-B14F-4D97-AF65-F5344CB8AC3E}">
        <p14:creationId xmlns:p14="http://schemas.microsoft.com/office/powerpoint/2010/main" val="225663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85112" y="1571993"/>
            <a:ext cx="4079376" cy="2331445"/>
          </a:xfrm>
          <a:prstGeom prst="wedgeRoundRectCallout">
            <a:avLst>
              <a:gd name="adj1" fmla="val -14923"/>
              <a:gd name="adj2" fmla="val 93634"/>
              <a:gd name="adj3" fmla="val 16667"/>
            </a:avLst>
          </a:prstGeom>
          <a:solidFill>
            <a:srgbClr val="00B050">
              <a:alpha val="7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OBRAZ POZORUJEME V PRŮSEČÍKU </a:t>
            </a:r>
            <a:r>
              <a:rPr lang="cs-CZ" sz="2000" b="1" u="sng" dirty="0" smtClean="0">
                <a:solidFill>
                  <a:schemeClr val="tx1"/>
                </a:solidFill>
              </a:rPr>
              <a:t>PRODLOUŽENÍ TĚCHTO PAPRSKŮ</a:t>
            </a:r>
          </a:p>
        </p:txBody>
      </p:sp>
    </p:spTree>
    <p:extLst>
      <p:ext uri="{BB962C8B-B14F-4D97-AF65-F5344CB8AC3E}">
        <p14:creationId xmlns:p14="http://schemas.microsoft.com/office/powerpoint/2010/main" val="225663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85112" y="1571993"/>
            <a:ext cx="4079376" cy="2331445"/>
          </a:xfrm>
          <a:prstGeom prst="wedgeRoundRectCallout">
            <a:avLst>
              <a:gd name="adj1" fmla="val -14923"/>
              <a:gd name="adj2" fmla="val 93634"/>
              <a:gd name="adj3" fmla="val 16667"/>
            </a:avLst>
          </a:prstGeom>
          <a:solidFill>
            <a:srgbClr val="00B050">
              <a:alpha val="7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TZN. V </a:t>
            </a:r>
            <a:r>
              <a:rPr lang="cs-CZ" sz="2000" b="1" u="sng" dirty="0" smtClean="0">
                <a:solidFill>
                  <a:schemeClr val="tx1"/>
                </a:solidFill>
              </a:rPr>
              <a:t>PŘEDMĚTOVÉM PROSTORU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69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85112" y="1571993"/>
            <a:ext cx="4079376" cy="2331445"/>
          </a:xfrm>
          <a:prstGeom prst="wedgeRoundRectCallout">
            <a:avLst>
              <a:gd name="adj1" fmla="val -14923"/>
              <a:gd name="adj2" fmla="val 93634"/>
              <a:gd name="adj3" fmla="val 16667"/>
            </a:avLst>
          </a:prstGeom>
          <a:solidFill>
            <a:srgbClr val="00B050">
              <a:alpha val="7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smtClean="0">
                <a:solidFill>
                  <a:schemeClr val="tx1"/>
                </a:solidFill>
              </a:rPr>
              <a:t>ROZBÍHAVÉ</a:t>
            </a:r>
            <a:r>
              <a:rPr lang="cs-CZ" sz="2000" b="1" dirty="0" smtClean="0">
                <a:solidFill>
                  <a:schemeClr val="tx1"/>
                </a:solidFill>
              </a:rPr>
              <a:t> PAPRSKY</a:t>
            </a:r>
          </a:p>
          <a:p>
            <a:r>
              <a:rPr lang="cs-CZ" sz="2000" b="1" u="sng" dirty="0" smtClean="0">
                <a:solidFill>
                  <a:schemeClr val="tx1"/>
                </a:solidFill>
              </a:rPr>
              <a:t>NEPROTNOU</a:t>
            </a:r>
            <a:r>
              <a:rPr lang="cs-CZ" sz="2000" b="1" dirty="0" smtClean="0">
                <a:solidFill>
                  <a:schemeClr val="tx1"/>
                </a:solidFill>
              </a:rPr>
              <a:t> SE V </a:t>
            </a:r>
            <a:r>
              <a:rPr lang="cs-CZ" sz="2000" b="1" u="sng" dirty="0" smtClean="0">
                <a:solidFill>
                  <a:schemeClr val="tx1"/>
                </a:solidFill>
              </a:rPr>
              <a:t>OBRAZOVÉM</a:t>
            </a:r>
            <a:r>
              <a:rPr lang="cs-CZ" sz="2000" b="1" dirty="0" smtClean="0">
                <a:solidFill>
                  <a:schemeClr val="tx1"/>
                </a:solidFill>
              </a:rPr>
              <a:t> PROSTORU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OBRAZ POZORUJEME V PRŮSEČÍKU </a:t>
            </a:r>
            <a:r>
              <a:rPr lang="cs-CZ" sz="2000" b="1" u="sng" dirty="0" smtClean="0">
                <a:solidFill>
                  <a:schemeClr val="tx1"/>
                </a:solidFill>
              </a:rPr>
              <a:t>PRODLOUŽENÍ TĚCHTO PAPRSKŮ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TZN. V </a:t>
            </a:r>
            <a:r>
              <a:rPr lang="cs-CZ" sz="2000" b="1" u="sng" dirty="0" smtClean="0">
                <a:solidFill>
                  <a:schemeClr val="tx1"/>
                </a:solidFill>
              </a:rPr>
              <a:t>PŘEDMĚTOVÉM PROSTORU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63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9671" y="305415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830688" y="998538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831651" y="1628800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301839" y="2329326"/>
            <a:ext cx="16209" cy="2063717"/>
          </a:xfrm>
          <a:prstGeom prst="straightConnector1">
            <a:avLst/>
          </a:prstGeom>
          <a:ln w="5715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53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9671" y="305415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830688" y="998538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831651" y="1628800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301839" y="2329326"/>
            <a:ext cx="16209" cy="2063717"/>
          </a:xfrm>
          <a:prstGeom prst="straightConnector1">
            <a:avLst/>
          </a:prstGeom>
          <a:ln w="5715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4772453" y="1583247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1. ZDÁNLIVÝ OBRAZ </a:t>
            </a:r>
            <a:r>
              <a:rPr lang="cs-CZ" sz="2400" dirty="0" smtClean="0">
                <a:solidFill>
                  <a:schemeClr val="tx1"/>
                </a:solidFill>
              </a:rPr>
              <a:t>(NACHÁZÍ SE V </a:t>
            </a:r>
            <a:r>
              <a:rPr lang="cs-CZ" sz="2400" b="1" u="sng" dirty="0" smtClean="0">
                <a:solidFill>
                  <a:schemeClr val="tx1"/>
                </a:solidFill>
              </a:rPr>
              <a:t>PŘEDMĚTOVÉM</a:t>
            </a:r>
            <a:r>
              <a:rPr lang="cs-CZ" sz="2400" dirty="0" smtClean="0">
                <a:solidFill>
                  <a:schemeClr val="tx1"/>
                </a:solidFill>
              </a:rPr>
              <a:t> PROSTORU)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72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9671" y="305415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830688" y="998538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831651" y="1628800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301839" y="2329326"/>
            <a:ext cx="16209" cy="2063717"/>
          </a:xfrm>
          <a:prstGeom prst="straightConnector1">
            <a:avLst/>
          </a:prstGeom>
          <a:ln w="5715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>
                <a:solidFill>
                  <a:srgbClr val="C00000"/>
                </a:solidFill>
              </a:rPr>
              <a:t>2</a:t>
            </a:r>
            <a:r>
              <a:rPr lang="cs-CZ" sz="2400" b="1" u="sng" dirty="0" smtClean="0">
                <a:solidFill>
                  <a:srgbClr val="C00000"/>
                </a:solidFill>
              </a:rPr>
              <a:t>. VZPŘÍMENÝ OBRAZ </a:t>
            </a:r>
            <a:r>
              <a:rPr lang="cs-CZ" sz="2400" dirty="0" smtClean="0">
                <a:solidFill>
                  <a:schemeClr val="tx1"/>
                </a:solidFill>
              </a:rPr>
              <a:t>(</a:t>
            </a:r>
            <a:r>
              <a:rPr lang="cs-CZ" sz="2400" b="1" dirty="0" smtClean="0">
                <a:solidFill>
                  <a:schemeClr val="tx1"/>
                </a:solidFill>
              </a:rPr>
              <a:t>STEJNÁ</a:t>
            </a:r>
            <a:r>
              <a:rPr lang="cs-CZ" sz="2400" dirty="0" smtClean="0">
                <a:solidFill>
                  <a:schemeClr val="tx1"/>
                </a:solidFill>
              </a:rPr>
              <a:t> ORIENTACE VE SMĚRU OSY </a:t>
            </a:r>
            <a:r>
              <a:rPr lang="cs-CZ" sz="2400" i="1" dirty="0" smtClean="0">
                <a:solidFill>
                  <a:schemeClr val="tx1"/>
                </a:solidFill>
              </a:rPr>
              <a:t>y 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60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9671" y="305415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830688" y="998538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831651" y="1628800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301839" y="2329326"/>
            <a:ext cx="16209" cy="2063717"/>
          </a:xfrm>
          <a:prstGeom prst="straightConnector1">
            <a:avLst/>
          </a:prstGeom>
          <a:ln w="5715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4772453" y="1575324"/>
            <a:ext cx="3951708" cy="18341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VLASTNOSTI OBRAZU: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3. ZVĚTŠENÝ OBRAZ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 </a:t>
            </a:r>
            <a:r>
              <a:rPr lang="cs-CZ" sz="2400" b="1" i="1" dirty="0" smtClean="0">
                <a:solidFill>
                  <a:schemeClr val="tx1"/>
                </a:solidFill>
              </a:rPr>
              <a:t>y´ </a:t>
            </a:r>
            <a:r>
              <a:rPr lang="en-US" sz="2400" b="1" i="1" dirty="0" smtClean="0">
                <a:solidFill>
                  <a:schemeClr val="tx1"/>
                </a:solidFill>
              </a:rPr>
              <a:t>&gt;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i="1" dirty="0" smtClean="0">
                <a:solidFill>
                  <a:schemeClr val="tx1"/>
                </a:solidFill>
              </a:rPr>
              <a:t>y</a:t>
            </a:r>
            <a:r>
              <a:rPr lang="cs-CZ" sz="2400" i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en-US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96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OPAKOVÁNÍ VLASTNOSTÍ OBRAZU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587271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757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&gt; 2.f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3284984"/>
            <a:ext cx="359038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818328" cy="252445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1"/>
          </p:cNvCxnSpPr>
          <p:nvPr/>
        </p:nvCxnSpPr>
        <p:spPr>
          <a:xfrm>
            <a:off x="827584" y="3345959"/>
            <a:ext cx="3539467" cy="95029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3438976" cy="98017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27584" y="3284984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6084168" y="4334618"/>
            <a:ext cx="0" cy="5306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863" y="36735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34042" y="4310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61496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OPAKOVÁNÍ VLASTNOSTÍ OBRAZU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809394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29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972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308756" y="47724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2776" y="3284984"/>
            <a:ext cx="179519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3754432" cy="338855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31756" y="3352813"/>
            <a:ext cx="1769734" cy="9434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4159056" cy="246495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594378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596336" y="4369107"/>
            <a:ext cx="0" cy="191730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9728" y="35937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811540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smtClean="0">
                <a:solidFill>
                  <a:srgbClr val="C00000"/>
                </a:solidFill>
              </a:rPr>
              <a:t>2.f &gt; a</a:t>
            </a:r>
            <a:r>
              <a:rPr lang="cs-CZ" b="1" i="1" smtClean="0">
                <a:solidFill>
                  <a:srgbClr val="C00000"/>
                </a:solidFill>
              </a:rPr>
              <a:t> </a:t>
            </a:r>
            <a:r>
              <a:rPr lang="en-US" b="1" i="1" smtClean="0">
                <a:solidFill>
                  <a:srgbClr val="C00000"/>
                </a:solidFill>
              </a:rPr>
              <a:t>&gt;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42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OPAKOVÁNÍ VLASTNOSTÍ OBRAZU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820240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29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4365104"/>
            <a:ext cx="8064896" cy="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88424" y="390343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17968" y="2420888"/>
            <a:ext cx="0" cy="3600400"/>
          </a:xfrm>
          <a:prstGeom prst="straightConnector1">
            <a:avLst/>
          </a:prstGeom>
          <a:ln w="476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131840" y="4267739"/>
            <a:ext cx="144016" cy="19473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85935" y="4267739"/>
            <a:ext cx="144016" cy="1947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345960" y="4267739"/>
            <a:ext cx="144016" cy="1947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79812" y="43691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41919" y="446246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03848" y="4825464"/>
            <a:ext cx="1214120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08276" y="477240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f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844966" y="3284984"/>
            <a:ext cx="573002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417968" y="3352813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7"/>
          </p:cNvCxnSpPr>
          <p:nvPr/>
        </p:nvCxnSpPr>
        <p:spPr>
          <a:xfrm>
            <a:off x="3896308" y="3324295"/>
            <a:ext cx="572577" cy="9719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517400" y="4393043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44966" y="3257045"/>
            <a:ext cx="0" cy="1108059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56934" y="367260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y</a:t>
            </a:r>
            <a:endParaRPr lang="cs-CZ" sz="2400" b="1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9671" y="305415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y</a:t>
            </a:r>
            <a:r>
              <a:rPr lang="cs-CZ" sz="2400" b="1" i="1" dirty="0" smtClean="0"/>
              <a:t>´</a:t>
            </a:r>
            <a:endParaRPr lang="cs-CZ" sz="24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b="1" i="1" dirty="0" smtClean="0">
                <a:solidFill>
                  <a:srgbClr val="C00000"/>
                </a:solidFill>
              </a:rPr>
              <a:t>a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en-US" b="1" i="1" dirty="0" smtClean="0">
                <a:solidFill>
                  <a:srgbClr val="C00000"/>
                </a:solidFill>
              </a:rPr>
              <a:t>&lt; f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830688" y="998538"/>
            <a:ext cx="2602304" cy="2380443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831651" y="1628800"/>
            <a:ext cx="1040543" cy="1628245"/>
          </a:xfrm>
          <a:prstGeom prst="straightConnector1">
            <a:avLst/>
          </a:prstGeom>
          <a:ln w="38100">
            <a:solidFill>
              <a:srgbClr val="00B05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301839" y="2329326"/>
            <a:ext cx="16209" cy="2063717"/>
          </a:xfrm>
          <a:prstGeom prst="straightConnector1">
            <a:avLst/>
          </a:prstGeom>
          <a:ln w="5715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18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SHRNUTÍ VLASTNOSTÍ OBRAZU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6155151"/>
              </p:ext>
            </p:extLst>
          </p:nvPr>
        </p:nvGraphicFramePr>
        <p:xfrm>
          <a:off x="323850" y="1600200"/>
          <a:ext cx="856932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506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ZDROJE: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b="1" dirty="0" smtClean="0"/>
              <a:t>VLASTNÍ PRÁCE AUTORA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124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890</Words>
  <Application>Microsoft Office PowerPoint</Application>
  <PresentationFormat>Předvádění na obrazovce (4:3)</PresentationFormat>
  <Paragraphs>310</Paragraphs>
  <Slides>57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8" baseType="lpstr">
      <vt:lpstr>Motiv systému Office</vt:lpstr>
      <vt:lpstr>Prezentace aplikace PowerPoint</vt:lpstr>
      <vt:lpstr>ZOBRAZOVÁNÍ TENKOU SPOJKOU</vt:lpstr>
      <vt:lpstr>TENKÁ SPOJKA - OPAKOVÁNÍ</vt:lpstr>
      <vt:lpstr>TENKÁ SPOJKA - OPAKOVÁNÍ</vt:lpstr>
      <vt:lpstr>VÝZNAČNÉ PAPRSKY TENKÉ SPOJKY</vt:lpstr>
      <vt:lpstr>VÝZNAČNÉ PAPRSKY TENKÉ SPOJKY</vt:lpstr>
      <vt:lpstr>VÝZNAČNÉ PAPRSKY TENKÉ SPOJKY</vt:lpstr>
      <vt:lpstr>VÝZNAČNÉ PAPRSKY TENKÉ SPOJKY</vt:lpstr>
      <vt:lpstr>VÝZNAČNÉ PAPRSKY TENKÉ SPOJKY</vt:lpstr>
      <vt:lpstr>VÝZNAČNÉ PAPRSKY TENKÉ SPOJKY</vt:lpstr>
      <vt:lpstr>VÝZNAČNÉ PAPRSKY - SHRNUTÍ</vt:lpstr>
      <vt:lpstr>ZOBRAZOVÁNÍ TENKOU SPOJKOU </vt:lpstr>
      <vt:lpstr>ZOBRAZOVÁNÍ TENKOU SPOJKOU </vt:lpstr>
      <vt:lpstr>ZOBRAZOVÁNÍ TENKOU SPOJKOU </vt:lpstr>
      <vt:lpstr>3 MOŽNOSTI UMÍSTĚNÍ PŘEDMĚTU</vt:lpstr>
      <vt:lpstr>3 MOŽNOSTI UMÍSTĚNÍ PŘEDMĚTU</vt:lpstr>
      <vt:lpstr>3 MOŽNOSTI UMÍSTĚNÍ PŘEDMĚTU</vt:lpstr>
      <vt:lpstr>3 MOŽNOSTI UMÍSTĚNÍ PŘEDMĚTU</vt:lpstr>
      <vt:lpstr>a &gt; 2.f</vt:lpstr>
      <vt:lpstr>a &gt; 2.f</vt:lpstr>
      <vt:lpstr>a &gt; 2.f</vt:lpstr>
      <vt:lpstr>a &gt; 2.f</vt:lpstr>
      <vt:lpstr>a &gt; 2.f</vt:lpstr>
      <vt:lpstr>a &gt; 2.f</vt:lpstr>
      <vt:lpstr>a &gt; 2.f</vt:lpstr>
      <vt:lpstr>a &gt; 2.f</vt:lpstr>
      <vt:lpstr>3 MOŽNOSTI UMÍSTĚNÍ PŘEDMĚTU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3 MOŽNOSTI UMÍSTĚNÍ PŘEDMĚTU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 VLASTNOSTÍ OBRAZU</vt:lpstr>
      <vt:lpstr>a &gt; 2.f</vt:lpstr>
      <vt:lpstr>OPAKOVÁNÍ VLASTNOSTÍ OBRAZU</vt:lpstr>
      <vt:lpstr>Prezentace aplikace PowerPoint</vt:lpstr>
      <vt:lpstr>OPAKOVÁNÍ VLASTNOSTÍ OBRAZU</vt:lpstr>
      <vt:lpstr>Prezentace aplikace PowerPoint</vt:lpstr>
      <vt:lpstr>SHRNUTÍ VLASTNOSTÍ OBRAZU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ZOBRAZOVÁNÍ TENKOU SPOJKOU</dc:title>
  <dc:creator>Iva Herrmannová</dc:creator>
  <cp:lastModifiedBy>Ludmila Moličová</cp:lastModifiedBy>
  <cp:revision>31</cp:revision>
  <dcterms:created xsi:type="dcterms:W3CDTF">2013-11-14T06:12:16Z</dcterms:created>
  <dcterms:modified xsi:type="dcterms:W3CDTF">2013-12-22T17:38:48Z</dcterms:modified>
</cp:coreProperties>
</file>