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4"/>
  </p:notesMasterIdLst>
  <p:sldIdLst>
    <p:sldId id="256" r:id="rId2"/>
    <p:sldId id="262" r:id="rId3"/>
    <p:sldId id="272" r:id="rId4"/>
    <p:sldId id="275" r:id="rId5"/>
    <p:sldId id="276" r:id="rId6"/>
    <p:sldId id="277" r:id="rId7"/>
    <p:sldId id="279" r:id="rId8"/>
    <p:sldId id="280" r:id="rId9"/>
    <p:sldId id="281" r:id="rId10"/>
    <p:sldId id="282" r:id="rId11"/>
    <p:sldId id="278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83644"/>
    <a:srgbClr val="F3A7E8"/>
    <a:srgbClr val="E840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21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Literární výchova 6, oddíl Můj domov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Kateřina Poživilová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VY_32_INOVACE_Staré pověsti české,</a:t>
          </a:r>
        </a:p>
        <a:p>
          <a:r>
            <a:rPr lang="cs-CZ" sz="2000" b="0" dirty="0" smtClean="0"/>
            <a:t> O Krokovi a jeho dcerách, Vyšehrad</a:t>
          </a:r>
          <a:endParaRPr lang="cs-CZ" sz="2000" dirty="0" smtClean="0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  <dgm:t>
        <a:bodyPr/>
        <a:lstStyle/>
        <a:p>
          <a:endParaRPr lang="cs-CZ"/>
        </a:p>
      </dgm:t>
    </dgm:pt>
    <dgm:pt modelId="{2741B69B-255D-4143-BECE-5BD9035A4FC6}" type="pres">
      <dgm:prSet presAssocID="{8D78E2D7-18A7-41DD-9962-57B3FE2BEBDD}" presName="accentRepeatNode" presStyleLbl="solidFgAcc1" presStyleIdx="1" presStyleCnt="5"/>
      <dgm:spPr/>
      <dgm:t>
        <a:bodyPr/>
        <a:lstStyle/>
        <a:p>
          <a:endParaRPr lang="cs-CZ"/>
        </a:p>
      </dgm:t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  <dgm:t>
        <a:bodyPr/>
        <a:lstStyle/>
        <a:p>
          <a:endParaRPr lang="cs-CZ"/>
        </a:p>
      </dgm:t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Y="1726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  <dgm:t>
        <a:bodyPr/>
        <a:lstStyle/>
        <a:p>
          <a:endParaRPr lang="cs-CZ"/>
        </a:p>
      </dgm:t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64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  <dgm:t>
        <a:bodyPr/>
        <a:lstStyle/>
        <a:p>
          <a:endParaRPr lang="cs-CZ"/>
        </a:p>
      </dgm:t>
    </dgm:pt>
    <dgm:pt modelId="{D00E28E9-7A94-4DBE-BF47-6DC8F169B300}" type="pres">
      <dgm:prSet presAssocID="{60B5D622-D348-4384-9EFA-863CA4F7B7A3}" presName="accentRepeatNode" presStyleLbl="solidFgAcc1" presStyleIdx="4" presStyleCnt="5" custLinFactNeighborX="-2815" custLinFactNeighborY="-29974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Kateřina Poživilová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836202"/>
          <a:ext cx="5565987" cy="6840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Literární výchova 6, oddíl Můj domov</a:t>
          </a:r>
          <a:endParaRPr lang="cs-CZ" sz="2000" b="1" kern="1200" dirty="0"/>
        </a:p>
      </dsp:txBody>
      <dsp:txXfrm>
        <a:off x="585659" y="1836202"/>
        <a:ext cx="5565987" cy="684079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2594"/>
          <a:ext cx="5849872" cy="6594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VY_32_INOVACE_Staré pověsti české,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 O Krokovi a jeho dcerách, Vyšehrad</a:t>
          </a:r>
          <a:endParaRPr lang="cs-CZ" sz="2000" kern="1200" dirty="0" smtClean="0"/>
        </a:p>
      </dsp:txBody>
      <dsp:txXfrm>
        <a:off x="301774" y="2442594"/>
        <a:ext cx="5849872" cy="659426"/>
      </dsp:txXfrm>
    </dsp:sp>
    <dsp:sp modelId="{D00E28E9-7A94-4DBE-BF47-6DC8F169B300}">
      <dsp:nvSpPr>
        <dsp:cNvPr id="0" name=""/>
        <dsp:cNvSpPr/>
      </dsp:nvSpPr>
      <dsp:spPr>
        <a:xfrm>
          <a:off x="40227" y="2376266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23.12.2013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67990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76540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23.12.2013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23.12.2013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23.12.2013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23.12.2013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23.12.2013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23.12.2013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23.12.2013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23.12.2013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23.12.2013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23.12.2013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23.12.2013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23.12.2013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tmp"/><Relationship Id="rId4" Type="http://schemas.openxmlformats.org/officeDocument/2006/relationships/image" Target="../media/image6.tm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.youtube.com/watch?v=221gjPyX2fA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NBz1yoTLSmU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651100711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7" y="2204864"/>
            <a:ext cx="7524824" cy="3921299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Materiál je určen k výuce literární výchovy v 6. třídě. Uplatňují se zde mezipředmětové vztahy: literatura, mluvnice, dějepis, výtvarná výchova.</a:t>
            </a:r>
          </a:p>
          <a:p>
            <a:r>
              <a:rPr lang="cs-CZ" dirty="0" smtClean="0"/>
              <a:t>Snímky 3 – 5 jsou opakovací.  Na snímku 3 se po kliknutí na správnou odpověď odkrývá postupně obrázek Vyšehradu. Při kliknutí na obrázek se objeví otázky, při kliknutí na otázku se objeví odpověď. Na snímku 4 a 5 se odpověď objeví po kliknutí na odpovídající obdélník. Na snímku 6 se po kliknutí do obrázku objeví název toho, co znázorňuje. Snímek 7 je výkladový, </a:t>
            </a:r>
          </a:p>
          <a:p>
            <a:r>
              <a:rPr lang="cs-CZ" dirty="0" smtClean="0"/>
              <a:t>s hypertextovým odkazem na poslech. Na snímcích 8 – 10 se odpověď objeví po kliknutí do obrázku.</a:t>
            </a:r>
          </a:p>
          <a:p>
            <a:r>
              <a:rPr lang="cs-CZ" dirty="0" smtClean="0"/>
              <a:t>Na snímku 11 se po kliknutí do obrázku objeví šipka, po kliknutí na šipku se objeví odpověď. Snímek obsahuje hypertextový odkaz na video.</a:t>
            </a:r>
          </a:p>
          <a:p>
            <a:r>
              <a:rPr lang="cs-CZ" dirty="0" smtClean="0"/>
              <a:t>Materiál je určen k interaktivní výuce.</a:t>
            </a:r>
          </a:p>
          <a:p>
            <a:r>
              <a:rPr lang="cs-CZ" dirty="0" smtClean="0"/>
              <a:t>Jedna vyučovací hodina.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634" y="2600852"/>
            <a:ext cx="3240534" cy="2349839"/>
          </a:xfrm>
          <a:prstGeom prst="rect">
            <a:avLst/>
          </a:prstGeom>
        </p:spPr>
      </p:pic>
      <p:sp>
        <p:nvSpPr>
          <p:cNvPr id="7" name="Nadpis 4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600" dirty="0" smtClean="0">
                <a:solidFill>
                  <a:srgbClr val="FF0000"/>
                </a:solidFill>
              </a:rPr>
              <a:t>Které pojmy patří do literární teorie?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8" name="Zástupný symbol pro číslo snímku 2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555565" y="2312820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nominativ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555565" y="1475713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paralelismus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2606327" y="1475713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singulár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6804248" y="1475713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vokál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555565" y="3149927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lyrika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555565" y="3987034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adjektivum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555565" y="4824141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epika</a:t>
            </a:r>
            <a:endParaRPr lang="cs-CZ" sz="2400" dirty="0"/>
          </a:p>
        </p:txBody>
      </p:sp>
      <p:sp>
        <p:nvSpPr>
          <p:cNvPr id="25" name="Obdélník 24"/>
          <p:cNvSpPr/>
          <p:nvPr/>
        </p:nvSpPr>
        <p:spPr>
          <a:xfrm>
            <a:off x="555565" y="5661248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plurál</a:t>
            </a:r>
            <a:endParaRPr lang="cs-CZ" sz="2400" dirty="0"/>
          </a:p>
        </p:txBody>
      </p:sp>
      <p:sp>
        <p:nvSpPr>
          <p:cNvPr id="26" name="Obdélník 25"/>
          <p:cNvSpPr/>
          <p:nvPr/>
        </p:nvSpPr>
        <p:spPr>
          <a:xfrm>
            <a:off x="6804248" y="5661248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dativ</a:t>
            </a:r>
            <a:endParaRPr lang="cs-CZ" sz="2400" dirty="0"/>
          </a:p>
        </p:txBody>
      </p:sp>
      <p:sp>
        <p:nvSpPr>
          <p:cNvPr id="27" name="Obdélník 26"/>
          <p:cNvSpPr/>
          <p:nvPr/>
        </p:nvSpPr>
        <p:spPr>
          <a:xfrm>
            <a:off x="2606327" y="5661248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monolog</a:t>
            </a:r>
            <a:endParaRPr lang="cs-CZ" sz="2400" dirty="0"/>
          </a:p>
        </p:txBody>
      </p:sp>
      <p:sp>
        <p:nvSpPr>
          <p:cNvPr id="28" name="Obdélník 27"/>
          <p:cNvSpPr/>
          <p:nvPr/>
        </p:nvSpPr>
        <p:spPr>
          <a:xfrm>
            <a:off x="4697524" y="5661248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dialog</a:t>
            </a:r>
            <a:endParaRPr lang="cs-CZ" sz="2400" dirty="0"/>
          </a:p>
        </p:txBody>
      </p:sp>
      <p:sp>
        <p:nvSpPr>
          <p:cNvPr id="29" name="Obdélník 28"/>
          <p:cNvSpPr/>
          <p:nvPr/>
        </p:nvSpPr>
        <p:spPr>
          <a:xfrm>
            <a:off x="6804248" y="4824141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strofa</a:t>
            </a:r>
            <a:endParaRPr lang="cs-CZ" sz="2400" dirty="0"/>
          </a:p>
        </p:txBody>
      </p:sp>
      <p:sp>
        <p:nvSpPr>
          <p:cNvPr id="30" name="Obdélník 29"/>
          <p:cNvSpPr/>
          <p:nvPr/>
        </p:nvSpPr>
        <p:spPr>
          <a:xfrm>
            <a:off x="6804248" y="3987034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genitiv</a:t>
            </a:r>
            <a:endParaRPr lang="cs-CZ" sz="2400" dirty="0"/>
          </a:p>
        </p:txBody>
      </p:sp>
      <p:sp>
        <p:nvSpPr>
          <p:cNvPr id="31" name="Obdélník 30"/>
          <p:cNvSpPr/>
          <p:nvPr/>
        </p:nvSpPr>
        <p:spPr>
          <a:xfrm>
            <a:off x="6804248" y="3149927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romance</a:t>
            </a:r>
            <a:endParaRPr lang="cs-CZ" sz="2400" dirty="0"/>
          </a:p>
        </p:txBody>
      </p:sp>
      <p:sp>
        <p:nvSpPr>
          <p:cNvPr id="32" name="Obdélník 31"/>
          <p:cNvSpPr/>
          <p:nvPr/>
        </p:nvSpPr>
        <p:spPr>
          <a:xfrm>
            <a:off x="6804248" y="2312820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legenda</a:t>
            </a:r>
            <a:endParaRPr lang="cs-CZ" sz="2400" dirty="0"/>
          </a:p>
        </p:txBody>
      </p:sp>
      <p:sp>
        <p:nvSpPr>
          <p:cNvPr id="33" name="Obdélník 32"/>
          <p:cNvSpPr/>
          <p:nvPr/>
        </p:nvSpPr>
        <p:spPr>
          <a:xfrm>
            <a:off x="4697524" y="1475713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próza</a:t>
            </a:r>
            <a:endParaRPr lang="cs-CZ" sz="2400" dirty="0"/>
          </a:p>
        </p:txBody>
      </p:sp>
      <p:pic>
        <p:nvPicPr>
          <p:cNvPr id="34" name="Picture 3" descr="C:\Users\sen\AppData\Local\Microsoft\Windows\Temporary Internet Files\Content.IE5\SWOZ6R16\MC9004343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7269" y="1507049"/>
            <a:ext cx="504056" cy="513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3" descr="C:\Users\sen\AppData\Local\Microsoft\Windows\Temporary Internet Files\Content.IE5\SWOZ6R16\MC9004343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3637" y="2334091"/>
            <a:ext cx="504056" cy="513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" descr="C:\Users\sen\AppData\Local\Microsoft\Windows\Temporary Internet Files\Content.IE5\SWOZ6R16\MC9004343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3637" y="4041257"/>
            <a:ext cx="504056" cy="513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3" descr="C:\Users\sen\AppData\Local\Microsoft\Windows\Temporary Internet Files\Content.IE5\SWOZ6R16\MC9004343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3637" y="5684991"/>
            <a:ext cx="504056" cy="513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3" descr="C:\Users\sen\AppData\Local\Microsoft\Windows\Temporary Internet Files\Content.IE5\SWOZ6R16\MC9004343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018370"/>
            <a:ext cx="504056" cy="513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" descr="C:\Users\sen\AppData\Local\Microsoft\Windows\Temporary Internet Files\Content.IE5\SWOZ6R16\MC9004343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508372"/>
            <a:ext cx="504056" cy="513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" descr="C:\Users\sen\AppData\Local\Microsoft\Windows\Temporary Internet Files\Content.IE5\SWOZ6R16\MC9004343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4166" y="5723921"/>
            <a:ext cx="504056" cy="513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Mrak 41"/>
          <p:cNvSpPr/>
          <p:nvPr/>
        </p:nvSpPr>
        <p:spPr>
          <a:xfrm>
            <a:off x="2648233" y="2373398"/>
            <a:ext cx="1368152" cy="1152128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Mrak 42"/>
          <p:cNvSpPr/>
          <p:nvPr/>
        </p:nvSpPr>
        <p:spPr>
          <a:xfrm>
            <a:off x="2748378" y="3224312"/>
            <a:ext cx="1368152" cy="1152128"/>
          </a:xfrm>
          <a:prstGeom prst="cloud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Mrak 43"/>
          <p:cNvSpPr/>
          <p:nvPr/>
        </p:nvSpPr>
        <p:spPr>
          <a:xfrm>
            <a:off x="2748378" y="4006147"/>
            <a:ext cx="1368152" cy="1152128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Mrak 44"/>
          <p:cNvSpPr/>
          <p:nvPr/>
        </p:nvSpPr>
        <p:spPr>
          <a:xfrm>
            <a:off x="3730904" y="3244526"/>
            <a:ext cx="1368152" cy="1152128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" name="Mrak 45"/>
          <p:cNvSpPr/>
          <p:nvPr/>
        </p:nvSpPr>
        <p:spPr>
          <a:xfrm>
            <a:off x="3730904" y="4027819"/>
            <a:ext cx="1368152" cy="1152128"/>
          </a:xfrm>
          <a:prstGeom prst="cloud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Mrak 46"/>
          <p:cNvSpPr/>
          <p:nvPr/>
        </p:nvSpPr>
        <p:spPr>
          <a:xfrm>
            <a:off x="4768167" y="4070193"/>
            <a:ext cx="1368152" cy="1152128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Mrak 47"/>
          <p:cNvSpPr/>
          <p:nvPr/>
        </p:nvSpPr>
        <p:spPr>
          <a:xfrm>
            <a:off x="4788024" y="3244526"/>
            <a:ext cx="1368152" cy="1152128"/>
          </a:xfrm>
          <a:prstGeom prst="cloud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Mrak 48"/>
          <p:cNvSpPr/>
          <p:nvPr/>
        </p:nvSpPr>
        <p:spPr>
          <a:xfrm>
            <a:off x="4762363" y="2448136"/>
            <a:ext cx="1368152" cy="1152128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" name="Mrak 49"/>
          <p:cNvSpPr/>
          <p:nvPr/>
        </p:nvSpPr>
        <p:spPr>
          <a:xfrm>
            <a:off x="3742871" y="2348880"/>
            <a:ext cx="1368152" cy="1152128"/>
          </a:xfrm>
          <a:prstGeom prst="cloud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45458" y="2688262"/>
            <a:ext cx="24368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Co je na obrázku?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084742" y="4070193"/>
            <a:ext cx="27583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Co mají uvedené pojmy společného?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084742" y="4280926"/>
            <a:ext cx="2759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Slova cizího původu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" name="Tlačítko akce: Dopředu nebo Další 1">
            <a:hlinkClick r:id="" action="ppaction://hlinkshowjump?jump=nextslide" highlightClick="1"/>
          </p:cNvPr>
          <p:cNvSpPr/>
          <p:nvPr/>
        </p:nvSpPr>
        <p:spPr>
          <a:xfrm>
            <a:off x="555565" y="6309320"/>
            <a:ext cx="394344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45715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6" dur="indefinit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7" dur="indefinite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2" dur="indefinite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1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2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6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7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5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1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3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6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1" fill="hold">
                      <p:stCondLst>
                        <p:cond delay="0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5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6" fill="hold">
                      <p:stCondLst>
                        <p:cond delay="0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18" grpId="0" animBg="1"/>
      <p:bldP spid="20" grpId="0" animBg="1"/>
      <p:bldP spid="21" grpId="0" animBg="1"/>
      <p:bldP spid="23" grpId="0" animBg="1"/>
      <p:bldP spid="25" grpId="0" animBg="1"/>
      <p:bldP spid="26" grpId="0" animBg="1"/>
      <p:bldP spid="30" grpId="0" animBg="1"/>
      <p:bldP spid="42" grpId="0" animBg="1"/>
      <p:bldP spid="42" grpId="1" animBg="1"/>
      <p:bldP spid="42" grpId="2" animBg="1"/>
      <p:bldP spid="43" grpId="0" animBg="1"/>
      <p:bldP spid="43" grpId="1" animBg="1"/>
      <p:bldP spid="44" grpId="0" animBg="1"/>
      <p:bldP spid="44" grpId="1" animBg="1"/>
      <p:bldP spid="45" grpId="0" animBg="1"/>
      <p:bldP spid="45" grpId="1" animBg="1"/>
      <p:bldP spid="46" grpId="0" animBg="1"/>
      <p:bldP spid="46" grpId="1" animBg="1"/>
      <p:bldP spid="47" grpId="0" animBg="1"/>
      <p:bldP spid="47" grpId="1" animBg="1"/>
      <p:bldP spid="48" grpId="0" animBg="1"/>
      <p:bldP spid="48" grpId="1" animBg="1"/>
      <p:bldP spid="49" grpId="0" animBg="1"/>
      <p:bldP spid="49" grpId="1" animBg="1"/>
      <p:bldP spid="50" grpId="0" animBg="1"/>
      <p:bldP spid="50" grpId="1" animBg="1"/>
      <p:bldP spid="3" grpId="0"/>
      <p:bldP spid="41" grpId="0"/>
      <p:bldP spid="41" grpId="1"/>
      <p:bldP spid="5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Vysvětli pojmy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611560" y="2276872"/>
            <a:ext cx="3887287" cy="384960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Paralelismus</a:t>
            </a:r>
          </a:p>
          <a:p>
            <a:r>
              <a:rPr lang="cs-CZ" dirty="0" smtClean="0"/>
              <a:t>Legenda</a:t>
            </a:r>
          </a:p>
          <a:p>
            <a:r>
              <a:rPr lang="cs-CZ" dirty="0" smtClean="0"/>
              <a:t>Dialog</a:t>
            </a:r>
          </a:p>
          <a:p>
            <a:r>
              <a:rPr lang="cs-CZ" dirty="0" smtClean="0"/>
              <a:t>Monolog</a:t>
            </a:r>
          </a:p>
          <a:p>
            <a:r>
              <a:rPr lang="cs-CZ" dirty="0" smtClean="0"/>
              <a:t>Lyrika</a:t>
            </a:r>
          </a:p>
          <a:p>
            <a:r>
              <a:rPr lang="cs-CZ" dirty="0" smtClean="0"/>
              <a:t>Epika</a:t>
            </a:r>
          </a:p>
          <a:p>
            <a:r>
              <a:rPr lang="cs-CZ" dirty="0" smtClean="0"/>
              <a:t>Romance</a:t>
            </a:r>
          </a:p>
          <a:p>
            <a:r>
              <a:rPr lang="cs-CZ" dirty="0" smtClean="0"/>
              <a:t>Strofa</a:t>
            </a:r>
          </a:p>
          <a:p>
            <a:r>
              <a:rPr lang="cs-CZ" dirty="0" smtClean="0"/>
              <a:t>Próza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4"/>
          </p:nvPr>
        </p:nvSpPr>
        <p:spPr>
          <a:xfrm>
            <a:off x="4572000" y="2315696"/>
            <a:ext cx="3895344" cy="392161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Druh přirovnání</a:t>
            </a:r>
          </a:p>
          <a:p>
            <a:r>
              <a:rPr lang="cs-CZ" dirty="0" smtClean="0"/>
              <a:t>Pověst o životě svatých</a:t>
            </a:r>
          </a:p>
          <a:p>
            <a:r>
              <a:rPr lang="cs-CZ" dirty="0" smtClean="0"/>
              <a:t>Rozhovor dvou postav</a:t>
            </a:r>
          </a:p>
          <a:p>
            <a:r>
              <a:rPr lang="cs-CZ" dirty="0" smtClean="0"/>
              <a:t>Promluva jedné postavy</a:t>
            </a:r>
          </a:p>
          <a:p>
            <a:r>
              <a:rPr lang="cs-CZ" dirty="0" smtClean="0"/>
              <a:t>Vyjadřuje city, pocity</a:t>
            </a:r>
          </a:p>
          <a:p>
            <a:r>
              <a:rPr lang="cs-CZ" dirty="0" smtClean="0"/>
              <a:t>Vypráví děj</a:t>
            </a:r>
          </a:p>
          <a:p>
            <a:r>
              <a:rPr lang="cs-CZ" dirty="0" smtClean="0"/>
              <a:t>Veselá báseň s dobrým koncem</a:t>
            </a:r>
          </a:p>
          <a:p>
            <a:r>
              <a:rPr lang="cs-CZ" dirty="0" smtClean="0"/>
              <a:t>Sloka</a:t>
            </a:r>
          </a:p>
          <a:p>
            <a:r>
              <a:rPr lang="cs-CZ" dirty="0" smtClean="0"/>
              <a:t>Neveršované literární dílo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932040" y="2366400"/>
            <a:ext cx="309634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932040" y="2708920"/>
            <a:ext cx="30963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932040" y="3049631"/>
            <a:ext cx="309634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4932040" y="3409671"/>
            <a:ext cx="30963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4932040" y="3789040"/>
            <a:ext cx="309634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4932041" y="4149080"/>
            <a:ext cx="30963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4932041" y="4509120"/>
            <a:ext cx="3096344" cy="57606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4932041" y="5085184"/>
            <a:ext cx="3096343" cy="42979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4932040" y="5517232"/>
            <a:ext cx="309634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98290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Vysvětli pojmy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Nominativ</a:t>
            </a:r>
          </a:p>
          <a:p>
            <a:r>
              <a:rPr lang="cs-CZ" dirty="0" smtClean="0"/>
              <a:t>Genitiv</a:t>
            </a:r>
          </a:p>
          <a:p>
            <a:r>
              <a:rPr lang="cs-CZ" dirty="0" smtClean="0"/>
              <a:t>Dativ</a:t>
            </a:r>
          </a:p>
          <a:p>
            <a:r>
              <a:rPr lang="cs-CZ" dirty="0" smtClean="0"/>
              <a:t>Singulár</a:t>
            </a:r>
          </a:p>
          <a:p>
            <a:r>
              <a:rPr lang="cs-CZ" dirty="0" smtClean="0"/>
              <a:t> Plurál</a:t>
            </a:r>
          </a:p>
          <a:p>
            <a:r>
              <a:rPr lang="cs-CZ" dirty="0" smtClean="0"/>
              <a:t>Adjektivum</a:t>
            </a:r>
          </a:p>
          <a:p>
            <a:r>
              <a:rPr lang="cs-CZ" dirty="0" smtClean="0"/>
              <a:t>Vokál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1. pád</a:t>
            </a:r>
          </a:p>
          <a:p>
            <a:r>
              <a:rPr lang="cs-CZ" dirty="0" smtClean="0"/>
              <a:t>2. pád</a:t>
            </a:r>
          </a:p>
          <a:p>
            <a:r>
              <a:rPr lang="cs-CZ" dirty="0" smtClean="0"/>
              <a:t>3. pád</a:t>
            </a:r>
          </a:p>
          <a:p>
            <a:r>
              <a:rPr lang="cs-CZ" dirty="0" smtClean="0"/>
              <a:t>Jednotné číslo</a:t>
            </a:r>
          </a:p>
          <a:p>
            <a:r>
              <a:rPr lang="cs-CZ" dirty="0" smtClean="0"/>
              <a:t>Množné číslo</a:t>
            </a:r>
          </a:p>
          <a:p>
            <a:r>
              <a:rPr lang="cs-CZ" dirty="0" smtClean="0"/>
              <a:t>Přídavné jméno</a:t>
            </a:r>
          </a:p>
          <a:p>
            <a:r>
              <a:rPr lang="cs-CZ" dirty="0" smtClean="0"/>
              <a:t>Samohláska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932040" y="2780928"/>
            <a:ext cx="2448272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932040" y="3212976"/>
            <a:ext cx="24482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932040" y="3645024"/>
            <a:ext cx="2448272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932040" y="4077072"/>
            <a:ext cx="24482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932040" y="4509120"/>
            <a:ext cx="2448272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932040" y="4941168"/>
            <a:ext cx="24482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932040" y="5373216"/>
            <a:ext cx="2448272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1772816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Tyto pojmy znáš ze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79912" y="1772816"/>
            <a:ext cx="1296144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skladby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92080" y="1772816"/>
            <a:ext cx="1368152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mluvnice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76256" y="1772816"/>
            <a:ext cx="1296144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stylistiky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8809717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0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 dirty="0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5481" y="3484208"/>
            <a:ext cx="4026999" cy="304113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TextovéPole 7"/>
          <p:cNvSpPr txBox="1"/>
          <p:nvPr/>
        </p:nvSpPr>
        <p:spPr>
          <a:xfrm>
            <a:off x="5004048" y="3645024"/>
            <a:ext cx="1080120" cy="46166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Slavín</a:t>
            </a:r>
            <a:endParaRPr lang="cs-CZ" sz="2400" dirty="0">
              <a:solidFill>
                <a:srgbClr val="FFFF00"/>
              </a:solidFill>
            </a:endParaRPr>
          </a:p>
        </p:txBody>
      </p:sp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564904"/>
            <a:ext cx="3387500" cy="39604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0" name="TextovéPole 9"/>
          <p:cNvSpPr txBox="1"/>
          <p:nvPr/>
        </p:nvSpPr>
        <p:spPr>
          <a:xfrm>
            <a:off x="1043609" y="5989930"/>
            <a:ext cx="2808311" cy="46166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Rotunda sv. Martina</a:t>
            </a:r>
            <a:endParaRPr lang="cs-CZ" sz="2400" dirty="0">
              <a:solidFill>
                <a:srgbClr val="FFFF00"/>
              </a:solidFill>
            </a:endParaRPr>
          </a:p>
        </p:txBody>
      </p:sp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0258" y="196211"/>
            <a:ext cx="2320214" cy="318015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3" name="TextovéPole 12"/>
          <p:cNvSpPr txBox="1"/>
          <p:nvPr/>
        </p:nvSpPr>
        <p:spPr>
          <a:xfrm>
            <a:off x="4499992" y="2060848"/>
            <a:ext cx="3312368" cy="46166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Kostel sv. Petra a Pavla</a:t>
            </a:r>
            <a:endParaRPr lang="cs-CZ" sz="2400" dirty="0">
              <a:solidFill>
                <a:srgbClr val="FFFF00"/>
              </a:solidFill>
            </a:endParaRPr>
          </a:p>
        </p:txBody>
      </p:sp>
      <p:pic>
        <p:nvPicPr>
          <p:cNvPr id="14" name="Obrázek 13" descr="Výřez obrazovky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509" y="196211"/>
            <a:ext cx="3750320" cy="224523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5" name="TextovéPole 14"/>
          <p:cNvSpPr txBox="1"/>
          <p:nvPr/>
        </p:nvSpPr>
        <p:spPr>
          <a:xfrm>
            <a:off x="4572000" y="529516"/>
            <a:ext cx="1728192" cy="5232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Vyšehrad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1520" y="260648"/>
            <a:ext cx="3789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1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.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8481" y="2564904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2.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84168" y="2780928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3.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380830" y="3429000"/>
            <a:ext cx="484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4.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47419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3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27585" y="2244005"/>
            <a:ext cx="7452816" cy="4065315"/>
          </a:xfrm>
        </p:spPr>
        <p:txBody>
          <a:bodyPr/>
          <a:lstStyle/>
          <a:p>
            <a:r>
              <a:rPr lang="cs-CZ" dirty="0" smtClean="0"/>
              <a:t>Doklady o nejstarším osídlení místa jsou ze 4. a 3. tisíciletí př. n. l.</a:t>
            </a:r>
          </a:p>
          <a:p>
            <a:r>
              <a:rPr lang="cs-CZ" dirty="0" smtClean="0"/>
              <a:t>Důkazy o počátcích české státnosti z 6. a 7. století (</a:t>
            </a:r>
            <a:r>
              <a:rPr lang="cs-CZ" dirty="0" smtClean="0">
                <a:hlinkClick r:id="rId2"/>
              </a:rPr>
              <a:t>pověsti</a:t>
            </a:r>
            <a:r>
              <a:rPr lang="cs-CZ" dirty="0" smtClean="0"/>
              <a:t>) scházejí</a:t>
            </a:r>
          </a:p>
          <a:p>
            <a:r>
              <a:rPr lang="cs-CZ" dirty="0" smtClean="0"/>
              <a:t>Počátky Vyšehradu jsou z 10. století</a:t>
            </a:r>
          </a:p>
          <a:p>
            <a:r>
              <a:rPr lang="cs-CZ" dirty="0" smtClean="0"/>
              <a:t>Sídlili tu Vratislav I. a II., zemřela tu Eliška Přemyslovna</a:t>
            </a:r>
          </a:p>
          <a:p>
            <a:r>
              <a:rPr lang="cs-CZ" dirty="0" smtClean="0"/>
              <a:t>Karel IV. </a:t>
            </a:r>
            <a:r>
              <a:rPr lang="cs-CZ" smtClean="0"/>
              <a:t>navazuje </a:t>
            </a:r>
            <a:r>
              <a:rPr lang="cs-CZ" dirty="0" smtClean="0"/>
              <a:t>na přemyslovskou tradici, korunovační obřad začíná na Vyšehradě</a:t>
            </a:r>
          </a:p>
          <a:p>
            <a:r>
              <a:rPr lang="cs-CZ" dirty="0" smtClean="0"/>
              <a:t>Zdejší opevnění je ze 17. a 18. století</a:t>
            </a:r>
          </a:p>
          <a:p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Vyšehrad</a:t>
            </a:r>
            <a:endParaRPr lang="cs-CZ" dirty="0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188640"/>
            <a:ext cx="2691574" cy="185525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TextovéPole 5"/>
          <p:cNvSpPr txBox="1"/>
          <p:nvPr/>
        </p:nvSpPr>
        <p:spPr>
          <a:xfrm>
            <a:off x="1907704" y="692696"/>
            <a:ext cx="30963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Vyšehrad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3785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868363" y="2690108"/>
            <a:ext cx="7407275" cy="3427810"/>
          </a:xfrm>
        </p:spPr>
        <p:txBody>
          <a:bodyPr/>
          <a:lstStyle/>
          <a:p>
            <a:r>
              <a:rPr lang="cs-CZ" dirty="0" smtClean="0"/>
              <a:t>Kdo se stal vládcem Čechů po praotci Čechovi?</a:t>
            </a:r>
          </a:p>
          <a:p>
            <a:r>
              <a:rPr lang="cs-CZ" dirty="0" smtClean="0"/>
              <a:t>Z hradu </a:t>
            </a:r>
            <a:r>
              <a:rPr lang="cs-CZ" dirty="0" err="1" smtClean="0"/>
              <a:t>Krokov</a:t>
            </a:r>
            <a:r>
              <a:rPr lang="cs-CZ" dirty="0" smtClean="0"/>
              <a:t> se Krok přestěhoval na hrad</a:t>
            </a:r>
          </a:p>
          <a:p>
            <a:r>
              <a:rPr lang="cs-CZ" dirty="0" smtClean="0"/>
              <a:t>Jaká škola tu tehdy byla?</a:t>
            </a:r>
          </a:p>
          <a:p>
            <a:endParaRPr lang="cs-CZ" dirty="0"/>
          </a:p>
          <a:p>
            <a:r>
              <a:rPr lang="cs-CZ" dirty="0" smtClean="0"/>
              <a:t>Co bylo podnětem k hledání nového sídla?  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0" y="338138"/>
            <a:ext cx="8229600" cy="1252537"/>
          </a:xfrm>
        </p:spPr>
        <p:txBody>
          <a:bodyPr/>
          <a:lstStyle/>
          <a:p>
            <a:r>
              <a:rPr lang="cs-CZ" dirty="0" smtClean="0"/>
              <a:t>Otázky k textu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08304" y="2679303"/>
            <a:ext cx="79208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Krok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20272" y="314096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Budeč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99992" y="3573016"/>
            <a:ext cx="43204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Kouzelnická – učili se kouzlům, věštbám, bohoslužbě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0800000" flipV="1">
            <a:off x="1187624" y="4797152"/>
            <a:ext cx="78175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Krokovi a jeho dceři Libuši se zdál sen, že musí opustit Budeč a najít místo pro hrad u Vltavy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8338" y="404664"/>
            <a:ext cx="2691574" cy="185525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1" name="TextovéPole 10"/>
          <p:cNvSpPr txBox="1"/>
          <p:nvPr/>
        </p:nvSpPr>
        <p:spPr>
          <a:xfrm>
            <a:off x="4716016" y="908720"/>
            <a:ext cx="35283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Otázky k textu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58043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 animBg="1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0" y="338138"/>
            <a:ext cx="8229600" cy="1252537"/>
          </a:xfrm>
        </p:spPr>
        <p:txBody>
          <a:bodyPr/>
          <a:lstStyle/>
          <a:p>
            <a:r>
              <a:rPr lang="cs-CZ" dirty="0" smtClean="0"/>
              <a:t>Otázky k textu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867569" y="2636912"/>
            <a:ext cx="7408862" cy="3451225"/>
          </a:xfrm>
        </p:spPr>
        <p:txBody>
          <a:bodyPr/>
          <a:lstStyle/>
          <a:p>
            <a:r>
              <a:rPr lang="cs-CZ" dirty="0" smtClean="0"/>
              <a:t>Jak nazvali hrad postavený na skále nad Vltavou?</a:t>
            </a:r>
          </a:p>
          <a:p>
            <a:endParaRPr lang="cs-CZ" dirty="0"/>
          </a:p>
          <a:p>
            <a:r>
              <a:rPr lang="cs-CZ" dirty="0" smtClean="0"/>
              <a:t>Jak se jmenovaly Krokovy dcery?</a:t>
            </a:r>
          </a:p>
          <a:p>
            <a:r>
              <a:rPr lang="cs-CZ" dirty="0" smtClean="0"/>
              <a:t>Čím se zabývaly?</a:t>
            </a:r>
          </a:p>
          <a:p>
            <a:r>
              <a:rPr lang="cs-CZ" dirty="0" smtClean="0"/>
              <a:t>Kazi</a:t>
            </a:r>
          </a:p>
          <a:p>
            <a:r>
              <a:rPr lang="cs-CZ" dirty="0" smtClean="0"/>
              <a:t>Teta </a:t>
            </a:r>
            <a:endParaRPr lang="cs-CZ" dirty="0"/>
          </a:p>
          <a:p>
            <a:r>
              <a:rPr lang="cs-CZ" dirty="0" smtClean="0"/>
              <a:t>Libuše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3068960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Vyšehrad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4362" y="404664"/>
            <a:ext cx="2691574" cy="185525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TextovéPole 7"/>
          <p:cNvSpPr txBox="1"/>
          <p:nvPr/>
        </p:nvSpPr>
        <p:spPr>
          <a:xfrm>
            <a:off x="4572000" y="1136938"/>
            <a:ext cx="37444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Otázky k textu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08104" y="3499336"/>
            <a:ext cx="26915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Kazi, Teta a Libuše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87724" y="4365104"/>
            <a:ext cx="30603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znala byliny, léčila lidi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87724" y="4839543"/>
            <a:ext cx="5796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zabývala se náboženskými obřady, kněžka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51720" y="5271591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uměla věštit budoucnost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259632" y="4509120"/>
            <a:ext cx="792088" cy="3176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259632" y="4953942"/>
            <a:ext cx="792088" cy="3176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259632" y="5343598"/>
            <a:ext cx="792088" cy="3176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2919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2" grpId="0" build="p"/>
      <p:bldP spid="6" grpId="0"/>
      <p:bldP spid="9" grpId="0"/>
      <p:bldP spid="10" grpId="0"/>
      <p:bldP spid="11" grpId="0"/>
      <p:bldP spid="12" grpId="0"/>
      <p:bldP spid="13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831829" y="3068960"/>
            <a:ext cx="7408333" cy="3450696"/>
          </a:xfrm>
        </p:spPr>
        <p:txBody>
          <a:bodyPr/>
          <a:lstStyle/>
          <a:p>
            <a:r>
              <a:rPr lang="cs-CZ" dirty="0" smtClean="0"/>
              <a:t>Byl Krok dobrým vládcem? Proč?</a:t>
            </a:r>
          </a:p>
          <a:p>
            <a:endParaRPr lang="cs-CZ" dirty="0"/>
          </a:p>
          <a:p>
            <a:r>
              <a:rPr lang="cs-CZ" dirty="0" smtClean="0"/>
              <a:t>Po jeho smrti usedla na trůn</a:t>
            </a:r>
            <a:endParaRPr lang="cs-CZ" dirty="0"/>
          </a:p>
          <a:p>
            <a:r>
              <a:rPr lang="cs-CZ" dirty="0" smtClean="0"/>
              <a:t>Kde Libuše sídlila?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750049" y="1406679"/>
            <a:ext cx="1800200" cy="184377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Vyšehradská skála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4362" y="404664"/>
            <a:ext cx="2691574" cy="185525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extovéPole 3"/>
          <p:cNvSpPr txBox="1"/>
          <p:nvPr/>
        </p:nvSpPr>
        <p:spPr>
          <a:xfrm>
            <a:off x="4716016" y="1052736"/>
            <a:ext cx="3384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Otázky k textu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10800000" flipV="1">
            <a:off x="5436095" y="2814024"/>
            <a:ext cx="3024337" cy="83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Ano. Vrátil zemi mír a pořádek.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60032" y="3903439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Libuše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4407495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Na Vyšehradě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63688" y="4407495"/>
            <a:ext cx="814453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8816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 dirty="0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672" y="386823"/>
            <a:ext cx="5432344" cy="374441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TextovéPole 6"/>
          <p:cNvSpPr txBox="1"/>
          <p:nvPr/>
        </p:nvSpPr>
        <p:spPr>
          <a:xfrm>
            <a:off x="6156176" y="2492896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Co je na obrázku?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55976" y="4653136"/>
            <a:ext cx="4536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Libušina lázeň – zbytky hradeb ze 14. století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 rot="15004339">
            <a:off x="2455987" y="3400363"/>
            <a:ext cx="2726618" cy="4846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21027199">
            <a:off x="659599" y="3653956"/>
            <a:ext cx="2214132" cy="484632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4437112"/>
            <a:ext cx="19989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Vyšehradský tunel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33694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8" grpId="0"/>
      <p:bldP spid="9" grpId="0" animBg="1"/>
      <p:bldP spid="10" grpId="0" animBg="1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31830" y="1556792"/>
            <a:ext cx="7480341" cy="4896544"/>
          </a:xfrm>
        </p:spPr>
        <p:txBody>
          <a:bodyPr>
            <a:normAutofit fontScale="55000" lnSpcReduction="20000"/>
          </a:bodyPr>
          <a:lstStyle/>
          <a:p>
            <a:r>
              <a:rPr lang="cs-CZ" i="1" u="sng" dirty="0" smtClean="0"/>
              <a:t>Použitá literatura:</a:t>
            </a:r>
          </a:p>
          <a:p>
            <a:endParaRPr lang="cs-CZ" dirty="0"/>
          </a:p>
          <a:p>
            <a:r>
              <a:rPr lang="cs-CZ" i="1" u="sng" dirty="0" smtClean="0"/>
              <a:t>Internetové odkazy: </a:t>
            </a:r>
            <a:r>
              <a:rPr lang="cs-CZ" dirty="0" smtClean="0"/>
              <a:t>/</a:t>
            </a:r>
            <a:r>
              <a:rPr lang="cs-CZ" dirty="0"/>
              <a:t>GODBER, Tom. </a:t>
            </a:r>
            <a:r>
              <a:rPr lang="cs-CZ" i="1" dirty="0"/>
              <a:t>flickr.com</a:t>
            </a:r>
            <a:r>
              <a:rPr lang="cs-CZ" dirty="0"/>
              <a:t> [online]. [cit. 15.12.2013]. Dostupný na WWW: http://www.flickr.com/photos/masochismtango/302815426/in/photolist-sL1tC-sL1tF-sL1tK-B2agR-K2ZD4-25AWMP-25FnWo-3gBMsx-3gBTui-3gC2Ei-3gGkpj-3gGrLL-4DfwTq-4PXdgT-547AZD-547CMc-547F4i-5qT4H4-5rWhmu-62hsAL-62htcS-63pgpF-63pgvp-68Lwbm-6wXVEi-6wXVLR-6wXVT4-6wXVXk-6x35Uy-6x363j-6x369j-6x36PS-7h8Uvg-7hdnXN-7ntzqD-7nxu3u-ckZRG7-9Fjuaj-9Fgvvt-9Fjtds-9FjF9W-9FjHFy-9FjKKu-9FjJP3-9FjMfG-9FjJhh-9FjE1h-9FjEwA-9FgKCz-9FjHfu-9Fjwuy/lightbox/ </a:t>
            </a:r>
            <a:endParaRPr lang="cs-CZ" dirty="0" smtClean="0"/>
          </a:p>
          <a:p>
            <a:r>
              <a:rPr lang="cs-CZ" dirty="0"/>
              <a:t>NICKHULL. </a:t>
            </a:r>
            <a:r>
              <a:rPr lang="cs-CZ" i="1" dirty="0"/>
              <a:t>flickr.com</a:t>
            </a:r>
            <a:r>
              <a:rPr lang="cs-CZ" dirty="0"/>
              <a:t> [online]. [cit. 17.12.2013]. Dostupný na WWW: http://www.flickr.com/photos/86809087@N00/9819068/in/photolist-SjSh-5YUaG-5YUf8-5YUzf-5YUFH-5YUNW-gAN3d-sL1tC-sL1tF-sL1tK-B2agR-K2ZD4-25AWMP-25FgR1-25FkWS-25FnWo-3gBMsx-3gBTui-3gC2Ei-3gGkpj-3gGrLL-4DfwTq-4PXdgT-547AZD-547CMc-547E8D-547F4i-5qT4H4-5rWhmu-62hsAL-63pgpF-63pgvp-68Lwbm-6wXVEi-6wXVT4-6wXVXk-6x35Uy-6x363j-6x369j-6x36PS-7h8Uvg-7hdnXN-7ntzqD-7nxu3u-ckZRG7-9Fjuaj-9Fgvvt-9Fjtds-9FjF9W-</a:t>
            </a:r>
            <a:r>
              <a:rPr lang="cs-CZ" dirty="0" smtClean="0"/>
              <a:t> (obr.4)</a:t>
            </a:r>
          </a:p>
          <a:p>
            <a:r>
              <a:rPr lang="cs-CZ" dirty="0"/>
              <a:t>ESCUDER, Toni. </a:t>
            </a:r>
            <a:r>
              <a:rPr lang="cs-CZ" i="1" dirty="0"/>
              <a:t>Flickr.com</a:t>
            </a:r>
            <a:r>
              <a:rPr lang="cs-CZ" dirty="0"/>
              <a:t> [online]. [cit. 17.12.2013]. Dostupný na WWW: http://</a:t>
            </a:r>
            <a:r>
              <a:rPr lang="cs-CZ" dirty="0" smtClean="0"/>
              <a:t>www.flickr.com/photos/22929018@N06/5695802660/in/photolist-9FjtG9-aYpAtT-aYpzCH-aYpzN4-aYpE3k-aYpDLR-aYpA3Z-aYpDCK-aYpDWK-aYpDuR-aYpywi-d4CahQ-d4C9z5-d4Ancb-aYpyLn-7Hx4Vk-7HxFRV-7HB1Rq-7HAYpJ-7Hx7dz-eqatye-7Hx5sX-7Hx6Rt-7Hx5Yx-7HxGmg-a98h7b-d5aT9Y-d5aLoy-d5bbsE-d5aK3A-d5b2gS-d5aHYh-d5aP7f-dTPN4m-dTJeHH-dTQjX5-d5aUsW-dTQf57-dTJMw2-dTJCsi-dTQhsf-dTPMdU-dTJZrF-dTJNRM-dTJ8St-dTJUZF-dTQjk9-dTQwkm (obr. 2, 3)</a:t>
            </a:r>
          </a:p>
          <a:p>
            <a:r>
              <a:rPr lang="cs-CZ" dirty="0"/>
              <a:t>JELEN, Stanislav. </a:t>
            </a:r>
            <a:r>
              <a:rPr lang="cs-CZ" i="1" dirty="0"/>
              <a:t>wikipedia.org</a:t>
            </a:r>
            <a:r>
              <a:rPr lang="cs-CZ" dirty="0"/>
              <a:t> [online]. [cit. 17.12.2013]. Dostupný na WWW: http://upload.wikimedia.org/wikipedia/commons/f/f1/Parn%C3%ADk_Vy%C5%A1ehrad_pod_Vy%C5%A1ehradem.jpg </a:t>
            </a:r>
            <a:r>
              <a:rPr lang="cs-CZ" dirty="0" smtClean="0"/>
              <a:t>(obr. 1)</a:t>
            </a:r>
          </a:p>
          <a:p>
            <a:r>
              <a:rPr lang="cs-CZ" dirty="0"/>
              <a:t>MIAOW </a:t>
            </a:r>
            <a:r>
              <a:rPr lang="cs-CZ" dirty="0" err="1"/>
              <a:t>MIAOW</a:t>
            </a:r>
            <a:r>
              <a:rPr lang="cs-CZ" dirty="0"/>
              <a:t>. </a:t>
            </a:r>
            <a:r>
              <a:rPr lang="cs-CZ" i="1" dirty="0"/>
              <a:t>wikipedia.org</a:t>
            </a:r>
            <a:r>
              <a:rPr lang="cs-CZ" dirty="0"/>
              <a:t> [online]. [cit. 18.12.2013]. Dostupný na WWW: http://upload.wikimedia.org/wikipedia/commons/5/5a/Vysehrad_Rock_Prague_CZ.jpg </a:t>
            </a:r>
            <a:endParaRPr lang="cs-CZ" i="1" u="sng" dirty="0" smtClean="0"/>
          </a:p>
          <a:p>
            <a:r>
              <a:rPr lang="cs-CZ" i="1" u="sng" dirty="0" smtClean="0"/>
              <a:t>Jiné zdroje: Galerie </a:t>
            </a:r>
            <a:r>
              <a:rPr lang="cs-CZ" i="1" u="sng" smtClean="0"/>
              <a:t>Microsoft Office</a:t>
            </a:r>
            <a:endParaRPr lang="cs-CZ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2213</TotalTime>
  <Words>721</Words>
  <Application>Microsoft Office PowerPoint</Application>
  <PresentationFormat>Předvádění na obrazovce (4:3)</PresentationFormat>
  <Paragraphs>150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Základní škola a Mateřská škola Bílá Třemešná, okres Trutnov</vt:lpstr>
      <vt:lpstr>Anotace</vt:lpstr>
      <vt:lpstr>Prezentace aplikace PowerPoint</vt:lpstr>
      <vt:lpstr>Vysvětli pojmy</vt:lpstr>
      <vt:lpstr>Vysvětli pojmy</vt:lpstr>
      <vt:lpstr>Prezentace aplikace PowerPoint</vt:lpstr>
      <vt:lpstr>Vyšehrad</vt:lpstr>
      <vt:lpstr>Otázky k textu</vt:lpstr>
      <vt:lpstr>Otázky k textu</vt:lpstr>
      <vt:lpstr>Vyšehradská skála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272</cp:revision>
  <dcterms:created xsi:type="dcterms:W3CDTF">2013-05-10T12:01:16Z</dcterms:created>
  <dcterms:modified xsi:type="dcterms:W3CDTF">2013-12-23T16:23:51Z</dcterms:modified>
</cp:coreProperties>
</file>