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9"/>
  </p:notesMasterIdLst>
  <p:sldIdLst>
    <p:sldId id="256" r:id="rId2"/>
    <p:sldId id="266" r:id="rId3"/>
    <p:sldId id="262" r:id="rId4"/>
    <p:sldId id="263" r:id="rId5"/>
    <p:sldId id="264" r:id="rId6"/>
    <p:sldId id="265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</a:t>
          </a:r>
          <a:r>
            <a:rPr lang="cs-CZ" sz="2000" b="1" smtClean="0"/>
            <a:t>Mezi válkami </a:t>
          </a:r>
          <a:r>
            <a:rPr lang="cs-CZ" sz="2000" b="1" dirty="0" smtClean="0"/>
            <a:t>1918 - 1939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VY_32_INOVACE_04_TOTALITNÍ REŽIMY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září 2013 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září 2013  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b="1" kern="1200" smtClean="0"/>
            <a:t>Mezi válkami </a:t>
          </a:r>
          <a:r>
            <a:rPr lang="cs-CZ" sz="2000" b="1" kern="1200" dirty="0" smtClean="0"/>
            <a:t>1918 - 1939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VY_32_INOVACE_04_TOTALITNÍ REŽIMY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&amp;esrc=s&amp;frm=1&amp;source=images&amp;cd=&amp;cad=rja&amp;docid=3KSo6MazosQROM&amp;tbnid=BWVwT7c3RbaGqM:&amp;ved=0CAUQjRw&amp;url=http://cz.123rf.com/photo_14917999_kreslena-styl-kreslena-stavebna-da-lna-k.html&amp;ei=nUo_Uu2nJtLa0QXTgYHwDg&amp;bvm=bv.52434380,d.bGE&amp;psig=AFQjCNHpxBWmgzlaW3trq2jeYmOCdviC2A&amp;ust=1379965932430000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devátý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15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tématu, výklad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3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484784"/>
            <a:ext cx="8568951" cy="4641379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1. a 2. strana = žáci napíší odpovědi a pomocí kliknutí si je kontrolují. 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3. strana = interaktivní výklad pomocí obrázků, text si </a:t>
            </a:r>
            <a:r>
              <a:rPr lang="cs-CZ" sz="3200" smtClean="0">
                <a:solidFill>
                  <a:schemeClr val="tx1"/>
                </a:solidFill>
              </a:rPr>
              <a:t>žáci </a:t>
            </a:r>
            <a:r>
              <a:rPr lang="cs-CZ" sz="3200" smtClean="0">
                <a:solidFill>
                  <a:schemeClr val="tx1"/>
                </a:solidFill>
              </a:rPr>
              <a:t>opíší. 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08913" cy="460851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A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1. Co to je totalitní režim?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2. Co to je propaganda?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3. Co to je státní ideologie?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4. Co je porušováno?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5. S kým totalitní režim bojuje?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6. Co to je socialismus?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B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1. Jmenuj dva příklady totalitního režimu: 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2. Co to je censura? 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3. Kolik politických stran vládne?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4. Co vede lidi k podpoře totalitního režimu? 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5. Co je povinností obyvatel v tomto režimu?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6. Co je to marxismus-leninismus?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5076056" y="4221088"/>
            <a:ext cx="4067944" cy="365125"/>
          </a:xfrm>
        </p:spPr>
        <p:txBody>
          <a:bodyPr/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nacismus, komunismus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Odpovězte na otázky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1772816"/>
            <a:ext cx="53463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Režim, kde vládne 1 strana či člověk neomezeně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2132856"/>
            <a:ext cx="6093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,,vymývání mozků“ obyvatel, řízená chvála režimu v médiích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4581128"/>
            <a:ext cx="2460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Veškerá kontrola médií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2420888"/>
            <a:ext cx="4918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souhrn názorů a teorií ve všech oblastech života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67944" y="4869160"/>
            <a:ext cx="7889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jedna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15816" y="2708920"/>
            <a:ext cx="30748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všechna základní lidská práva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5157192"/>
            <a:ext cx="865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strach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3068960"/>
            <a:ext cx="4633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 veřejným nepřítelem, ten fyzicky likvidován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flipH="1">
            <a:off x="5409805" y="5445224"/>
            <a:ext cx="22585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udržet ho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59832" y="3429000"/>
            <a:ext cx="4222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filozofický směr o zlepšení života dělníků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3" y="5877272"/>
            <a:ext cx="5004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</a:rPr>
              <a:t>Filozofický směr Karla Marxe zdokonalený Leninem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1000"/>
                            </p:stCondLst>
                            <p:childTnLst>
                              <p:par>
                                <p:cTn id="7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2000"/>
                            </p:stCondLst>
                            <p:childTnLst>
                              <p:par>
                                <p:cTn id="7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3000"/>
                            </p:stCondLst>
                            <p:childTnLst>
                              <p:par>
                                <p:cTn id="8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/>
      <p:bldP spid="8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628800"/>
            <a:ext cx="7408333" cy="4497363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A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1. Na co je rozdělena společnost?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2. Co je třída vykořisťovaná?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3. Kdo do ní patří?</a:t>
            </a:r>
          </a:p>
          <a:p>
            <a:pPr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B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1. Co je třída vykořisťovatelská 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2. Kdo do ní patří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3. Kdo proti komu bojuje a co je cílem?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Marxismus-leninismus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64088" y="2060848"/>
            <a:ext cx="12362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Na třídy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76056" y="4293096"/>
            <a:ext cx="4177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majitelé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výrobních prostředků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4008" y="2564904"/>
            <a:ext cx="35846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Bez výrobních prostředků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03848" y="4653136"/>
            <a:ext cx="3009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Šlechta a podnikatelé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19872" y="3068960"/>
            <a:ext cx="23022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Rolníci a dělníci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18543" y="5589240"/>
            <a:ext cx="8225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Vykočisťovaná</a:t>
            </a:r>
            <a:r>
              <a:rPr lang="cs-CZ" sz="2400" b="1" dirty="0" smtClean="0">
                <a:solidFill>
                  <a:srgbClr val="FF0000"/>
                </a:solidFill>
              </a:rPr>
              <a:t> X vykořisťovatelská, cíl: zničit vykořisťovatele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Třídní boj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060848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vykořisťovaný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flipH="1">
            <a:off x="5364088" y="1988840"/>
            <a:ext cx="36266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vykořisťovatel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1988840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X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http://files.toppujcky.eu/200000013-453dc47315/toppujcky-podnikat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564904"/>
            <a:ext cx="2314575" cy="2647950"/>
          </a:xfrm>
          <a:prstGeom prst="rect">
            <a:avLst/>
          </a:prstGeom>
          <a:noFill/>
        </p:spPr>
      </p:pic>
      <p:pic>
        <p:nvPicPr>
          <p:cNvPr id="1028" name="Picture 4" descr="http://us.123rf.com/400wm/400/400/sparkstudio/sparkstudio1208/sparkstudio120802502/14917999-kreslena-styl-kreslena-stavebna-da-lna-k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5" y="2636912"/>
            <a:ext cx="2088232" cy="2775059"/>
          </a:xfrm>
          <a:prstGeom prst="rect">
            <a:avLst/>
          </a:prstGeom>
          <a:noFill/>
        </p:spPr>
      </p:pic>
      <p:sp>
        <p:nvSpPr>
          <p:cNvPr id="11" name="Obdélníkový popisek 10"/>
          <p:cNvSpPr/>
          <p:nvPr/>
        </p:nvSpPr>
        <p:spPr>
          <a:xfrm>
            <a:off x="4139952" y="2924944"/>
            <a:ext cx="4032448" cy="2448272"/>
          </a:xfrm>
          <a:prstGeom prst="wedgeRectCallout">
            <a:avLst>
              <a:gd name="adj1" fmla="val -52663"/>
              <a:gd name="adj2" fmla="val -4090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Změna: socialistická revoluce: násilná a rychlá změna společenských poměrů ve prospěch druhé třídy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ový popisek 11"/>
          <p:cNvSpPr/>
          <p:nvPr/>
        </p:nvSpPr>
        <p:spPr>
          <a:xfrm>
            <a:off x="2627784" y="3212976"/>
            <a:ext cx="5328592" cy="2304256"/>
          </a:xfrm>
          <a:prstGeom prst="wedgeRectCallout">
            <a:avLst>
              <a:gd name="adj1" fmla="val -22218"/>
              <a:gd name="adj2" fmla="val -70662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ea typeface="Calibri" pitchFamily="34" charset="0"/>
                <a:cs typeface="Times New Roman" pitchFamily="18" charset="0"/>
              </a:rPr>
              <a:t>vznik beztřídní společnosti: výrobní prostředky patří všem, </a:t>
            </a:r>
            <a:r>
              <a:rPr lang="cs-CZ" sz="2800" u="sng" dirty="0" smtClean="0">
                <a:solidFill>
                  <a:schemeClr val="bg2">
                    <a:lumMod val="10000"/>
                  </a:schemeClr>
                </a:solidFill>
                <a:ea typeface="Calibri" pitchFamily="34" charset="0"/>
                <a:cs typeface="Times New Roman" pitchFamily="18" charset="0"/>
              </a:rPr>
              <a:t>vše všech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ea typeface="Calibri" pitchFamily="34" charset="0"/>
                <a:cs typeface="Times New Roman" pitchFamily="18" charset="0"/>
              </a:rPr>
              <a:t>   </a:t>
            </a:r>
            <a:endParaRPr lang="cs-CZ" sz="2800" dirty="0" smtClean="0">
              <a:solidFill>
                <a:schemeClr val="bg2">
                  <a:lumMod val="10000"/>
                </a:schemeClr>
              </a:solidFill>
              <a:cs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ea typeface="Calibri" pitchFamily="34" charset="0"/>
                <a:cs typeface="Times New Roman" pitchFamily="18" charset="0"/>
              </a:rPr>
              <a:t>= násilné vyvlastnění majetku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ea typeface="Calibri" pitchFamily="34" charset="0"/>
                <a:cs typeface="Times New Roman" pitchFamily="18" charset="0"/>
              </a:rPr>
              <a:t> 1. třídy = znárodnění </a:t>
            </a:r>
            <a:endParaRPr lang="cs-CZ" sz="2800" dirty="0" smtClean="0">
              <a:solidFill>
                <a:schemeClr val="bg2">
                  <a:lumMod val="10000"/>
                </a:schemeClr>
              </a:solidFill>
              <a:cs typeface="Arial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7.40741E-7 L 0.23628 0.01041 " pathEditMode="relative" ptsTypes="AA">
                                      <p:cBhvr>
                                        <p:cTn id="3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7037E-7 L -0.39428 -0.02523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" y="-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1" grpId="0" animBg="1"/>
      <p:bldP spid="11" grpId="1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268760"/>
            <a:ext cx="8496944" cy="4746840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chemeClr val="tx1"/>
                </a:solidFill>
                <a:latin typeface="+mj-lt"/>
              </a:rPr>
              <a:t>Použitá literatura: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1. VÁLKOVÁ, Veronika. </a:t>
            </a:r>
            <a:r>
              <a:rPr lang="cs-CZ" b="1" i="1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Dějepis 9 pro základní školy</a:t>
            </a:r>
            <a:r>
              <a:rPr lang="cs-CZ" b="1" dirty="0" smtClean="0">
                <a:solidFill>
                  <a:schemeClr val="tx1"/>
                </a:solidFill>
                <a:latin typeface="+mj-lt"/>
                <a:cs typeface="Times New Roman" pitchFamily="18" charset="0"/>
              </a:rPr>
              <a:t>. Praha: SPN - pedagogické nakladatelství, akciová společnost, 2009, ISBN 978-80-7235-428-3. </a:t>
            </a:r>
            <a:endParaRPr lang="cs-CZ" b="1" dirty="0">
              <a:solidFill>
                <a:schemeClr val="tx1"/>
              </a:solidFill>
              <a:latin typeface="+mj-lt"/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tx1"/>
                </a:solidFill>
                <a:latin typeface="+mj-lt"/>
              </a:rPr>
              <a:t>Internetové odkazy:</a:t>
            </a:r>
          </a:p>
          <a:p>
            <a:pPr marL="0" indent="0" algn="just">
              <a:buNone/>
            </a:pPr>
            <a:r>
              <a:rPr lang="cs-CZ" b="1" u="sng" dirty="0" smtClean="0">
                <a:solidFill>
                  <a:schemeClr val="tx1"/>
                </a:solidFill>
                <a:latin typeface="+mj-lt"/>
              </a:rPr>
              <a:t>1. Obr. vykořisťujícího: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j-lt"/>
              </a:rPr>
              <a:t>AUTOR NEUVEDEN. </a:t>
            </a:r>
            <a:r>
              <a:rPr lang="cs-CZ" b="1" i="1" dirty="0" err="1" smtClean="0">
                <a:solidFill>
                  <a:schemeClr val="tx1"/>
                </a:solidFill>
                <a:latin typeface="+mj-lt"/>
              </a:rPr>
              <a:t>Toppujcky.eu</a:t>
            </a:r>
            <a:r>
              <a:rPr lang="cs-CZ" b="1" dirty="0" smtClean="0">
                <a:solidFill>
                  <a:schemeClr val="tx1"/>
                </a:solidFill>
                <a:latin typeface="+mj-lt"/>
              </a:rPr>
              <a:t> [online]. [cit. 23.12.2013]. Dostupný na WWW: http://files.toppujcky.eu/200000013-453dc47315/toppujcky-podnikatel.jpg</a:t>
            </a:r>
            <a:r>
              <a:rPr lang="cs-CZ" b="1" u="sng" dirty="0" smtClean="0">
                <a:solidFill>
                  <a:schemeClr val="tx1"/>
                </a:solidFill>
                <a:latin typeface="+mj-lt"/>
              </a:rPr>
              <a:t> </a:t>
            </a:r>
          </a:p>
          <a:p>
            <a:pPr marL="0" indent="0" algn="just">
              <a:buNone/>
            </a:pPr>
            <a:r>
              <a:rPr lang="cs-CZ" b="1" u="sng" dirty="0" smtClean="0">
                <a:solidFill>
                  <a:schemeClr val="tx1"/>
                </a:solidFill>
                <a:latin typeface="+mj-lt"/>
              </a:rPr>
              <a:t>2. Obr. vykořisťovaného: </a:t>
            </a:r>
            <a:r>
              <a:rPr lang="pt-BR" b="1" dirty="0" smtClean="0">
                <a:solidFill>
                  <a:schemeClr val="tx1"/>
                </a:solidFill>
              </a:rPr>
              <a:t>AUTOR NEUVEDEN. </a:t>
            </a:r>
            <a:r>
              <a:rPr lang="pt-BR" b="1" i="1" dirty="0" smtClean="0">
                <a:solidFill>
                  <a:schemeClr val="tx1"/>
                </a:solidFill>
              </a:rPr>
              <a:t>cz.123rf.com</a:t>
            </a:r>
            <a:r>
              <a:rPr lang="pt-BR" b="1" dirty="0" smtClean="0">
                <a:solidFill>
                  <a:schemeClr val="tx1"/>
                </a:solidFill>
              </a:rPr>
              <a:t> [online]. [cit. 23.12.2013]. Dostupný na WWW: http://us.123rf.com/450wm/sparkstudio/sparkstudio1208/sparkstudio120802502/14917999-kreslena-styl-kreslena-stavebna-da-lna-k.jpg</a:t>
            </a:r>
            <a:endParaRPr lang="cs-CZ" b="1" u="sng" dirty="0" smtClean="0">
              <a:solidFill>
                <a:schemeClr val="tx1"/>
              </a:solidFill>
              <a:latin typeface="+mj-lt"/>
            </a:endParaRPr>
          </a:p>
          <a:p>
            <a:pPr marL="0" indent="0" algn="just">
              <a:buNone/>
            </a:pPr>
            <a:endParaRPr lang="cs-CZ" b="1" u="sng" dirty="0" smtClean="0">
              <a:solidFill>
                <a:schemeClr val="tx1"/>
              </a:solidFill>
              <a:latin typeface="+mj-lt"/>
            </a:endParaRPr>
          </a:p>
          <a:p>
            <a:pPr marL="0" indent="0">
              <a:buNone/>
            </a:pPr>
            <a:endParaRPr lang="cs-CZ" sz="2000" i="1" u="sng" dirty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252728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612</TotalTime>
  <Words>487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Základní škola a Mateřská škola Bílá Třemešná, okres Trutnov</vt:lpstr>
      <vt:lpstr>Anotace</vt:lpstr>
      <vt:lpstr>Anotace k jednotlivým stranám</vt:lpstr>
      <vt:lpstr>Odpovězte na otázky</vt:lpstr>
      <vt:lpstr>Marxismus-leninismus</vt:lpstr>
      <vt:lpstr>Třídní boj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Totalitní režimy</dc:title>
  <dc:creator>Mgr. Jiří Lux</dc:creator>
  <cp:lastModifiedBy>Jiri</cp:lastModifiedBy>
  <cp:revision>38</cp:revision>
  <dcterms:created xsi:type="dcterms:W3CDTF">2013-05-10T12:01:16Z</dcterms:created>
  <dcterms:modified xsi:type="dcterms:W3CDTF">2013-12-23T17:53:05Z</dcterms:modified>
</cp:coreProperties>
</file>