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9"/>
  </p:notesMasterIdLst>
  <p:sldIdLst>
    <p:sldId id="256" r:id="rId2"/>
    <p:sldId id="267" r:id="rId3"/>
    <p:sldId id="268" r:id="rId4"/>
    <p:sldId id="263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</a:t>
          </a:r>
          <a:r>
            <a:rPr lang="cs-CZ" sz="2000" b="1" smtClean="0"/>
            <a:t>Mezi válkami </a:t>
          </a:r>
          <a:r>
            <a:rPr lang="cs-CZ" sz="2000" b="1" dirty="0" smtClean="0"/>
            <a:t>1918 - 1939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VY_32_INOVACE_05_CESTA KE VZNIKU SSSR 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Jiří Lux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září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999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46359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6763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Jiří Lux</a:t>
          </a:r>
        </a:p>
      </dsp:txBody>
      <dsp:txXfrm>
        <a:off x="301774" y="167632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1811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61698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září 2013 </a:t>
          </a:r>
          <a:endParaRPr lang="cs-CZ" sz="2000" b="1" kern="1200" dirty="0"/>
        </a:p>
      </dsp:txBody>
      <dsp:txXfrm>
        <a:off x="585659" y="761698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1217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55764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55764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0624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49830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</a:t>
          </a:r>
          <a:r>
            <a:rPr lang="cs-CZ" sz="2000" b="1" kern="1200" smtClean="0"/>
            <a:t>Mezi válkami </a:t>
          </a:r>
          <a:r>
            <a:rPr lang="cs-CZ" sz="2000" b="1" kern="1200" dirty="0" smtClean="0"/>
            <a:t>1918 - 1939</a:t>
          </a:r>
          <a:endParaRPr lang="cs-CZ" sz="2000" b="1" kern="1200" dirty="0"/>
        </a:p>
      </dsp:txBody>
      <dsp:txXfrm>
        <a:off x="585659" y="1949830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0030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345938"/>
          <a:ext cx="5849872" cy="7920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VY_32_INOVACE_05_CESTA KE VZNIKU SSSR </a:t>
          </a:r>
          <a:endParaRPr lang="cs-CZ" sz="2000" kern="1200" dirty="0" smtClean="0"/>
        </a:p>
      </dsp:txBody>
      <dsp:txXfrm>
        <a:off x="301774" y="2345938"/>
        <a:ext cx="5849872" cy="792087"/>
      </dsp:txXfrm>
    </dsp:sp>
    <dsp:sp modelId="{D00E28E9-7A94-4DBE-BF47-6DC8F169B300}">
      <dsp:nvSpPr>
        <dsp:cNvPr id="0" name=""/>
        <dsp:cNvSpPr/>
      </dsp:nvSpPr>
      <dsp:spPr>
        <a:xfrm>
          <a:off x="54168" y="249437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23.12.2013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23.12.2013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556792"/>
            <a:ext cx="8352928" cy="4569371"/>
          </a:xfrm>
        </p:spPr>
        <p:txBody>
          <a:bodyPr/>
          <a:lstStyle/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předmět: dějepis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věková skupina: devátý ročník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fond: 15 min </a:t>
            </a: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fáze hodiny: opakování látky z probraného tématu, výklad a zápis nové látky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pracovních stran: 3</a:t>
            </a: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je určen k interaktivní výuce. Žáci inovativním způsobem vyhledávají a zpracovávají informace pomocí internetu, interaktivní tabule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powerpointové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prezentace.  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12776"/>
            <a:ext cx="8352927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Na 1. a 3. pracovní straně žáci pomocí učebnice doplňují zápis. Ten se </a:t>
            </a:r>
            <a:r>
              <a:rPr lang="cs-CZ" sz="3200" dirty="0" smtClean="0">
                <a:solidFill>
                  <a:schemeClr val="tx1"/>
                </a:solidFill>
              </a:rPr>
              <a:t>pak </a:t>
            </a:r>
            <a:r>
              <a:rPr lang="cs-CZ" sz="3200" dirty="0" smtClean="0">
                <a:solidFill>
                  <a:schemeClr val="tx1"/>
                </a:solidFill>
              </a:rPr>
              <a:t>po kliknutí pro kontrolu zobrazí.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Na 2. pracovní straně žáci odpovídají na otázky, ty se pak pro kontrolu po kliknutí zobrazí.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 k jednotlivým stranám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1" cy="525658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tx1"/>
                </a:solidFill>
              </a:rPr>
              <a:t>Ruské revoluce – …..…..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…………………….. </a:t>
            </a:r>
            <a:r>
              <a:rPr lang="cs-CZ" sz="2800" dirty="0" smtClean="0">
                <a:solidFill>
                  <a:schemeClr val="tx1"/>
                </a:solidFill>
                <a:latin typeface="Century Schoolbook"/>
              </a:rPr>
              <a:t>→ únorová revoluce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1"/>
                </a:solidFill>
                <a:latin typeface="Century Schoolbook"/>
              </a:rPr>
              <a:t>(u nás v březnu - …………. ……………)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konec  cara …………….., prozatímní vláda, vznik …………….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sověty = ………..: podíl na vládě – v nich vojáci a dělníci – většina ………….. </a:t>
            </a:r>
            <a:r>
              <a:rPr lang="cs-CZ" sz="2800" dirty="0" smtClean="0">
                <a:solidFill>
                  <a:schemeClr val="tx1"/>
                </a:solidFill>
                <a:latin typeface="Century Schoolbook"/>
              </a:rPr>
              <a:t>→ snaha o další revoluci: ………… 1917 (u nás listopad): výstřel z Aurory v Petrohradě → převrat, začátek vlády ……………., konec prozatímní vlády, tento převrat = Velká …………. …………. revoluce (VŘSR)   </a:t>
            </a:r>
            <a:endParaRPr lang="cs-CZ" sz="2800" dirty="0" smtClean="0">
              <a:solidFill>
                <a:schemeClr val="tx1"/>
              </a:solidFill>
            </a:endParaRPr>
          </a:p>
          <a:p>
            <a:pPr>
              <a:buNone/>
            </a:pP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9105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Doplňte do zápisu vynechaná slova z učebnice – s. 18 - 20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80112" y="1052736"/>
            <a:ext cx="904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1917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3528" y="1628800"/>
            <a:ext cx="33778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problémy ve válce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491880" y="2204864"/>
            <a:ext cx="33570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juliánský kalendář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67744" y="2636912"/>
            <a:ext cx="2183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Mikuláše II.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9592" y="3068960"/>
            <a:ext cx="18501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republiky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835696" y="3645024"/>
            <a:ext cx="9717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rady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979712" y="4005064"/>
            <a:ext cx="18630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bolševiků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043608" y="4509120"/>
            <a:ext cx="9845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říjen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11560" y="5373216"/>
            <a:ext cx="18630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bolševiků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203848" y="5805264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říjnová socialistická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  <p:bldP spid="7" grpId="0"/>
      <p:bldP spid="9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268760"/>
            <a:ext cx="8424935" cy="485740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A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1. Ve kterém roce se odehrály ruské revoluce?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2. Proč se u nás únorová revoluce odehrála v březnu?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3. Co byly sověty?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4. Kdo sověty postupně ovládl?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5. Důsledek říjnové revoluce: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B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1. Příčina únorové revoluce: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2. Tři důsledky únorové revoluce: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3. Které dvě společenské vrstvy byly členy sovětů? 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4. Kdy  a kde zazněl výstřel z Aurory: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5. Co to je VŘSR?</a:t>
            </a:r>
          </a:p>
          <a:p>
            <a:pPr marL="0" indent="0">
              <a:buNone/>
            </a:pP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0" y="5229200"/>
            <a:ext cx="4752528" cy="288032"/>
          </a:xfrm>
        </p:spPr>
        <p:txBody>
          <a:bodyPr/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4. Petrohrad, říjen 1917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29600" cy="1252728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Odpovězte: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1412776"/>
            <a:ext cx="11993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1. 1917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3789040"/>
            <a:ext cx="39308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1. Neúspěchy ve válce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1988840"/>
            <a:ext cx="66527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2. V Rusku užívaný juliánský kalendář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4221088"/>
            <a:ext cx="9973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FF0000"/>
                </a:solidFill>
              </a:rPr>
              <a:t>2. konec  cara Mikuláše II., </a:t>
            </a:r>
            <a:r>
              <a:rPr lang="cs-CZ" sz="3200" b="1" dirty="0" err="1" smtClean="0">
                <a:solidFill>
                  <a:srgbClr val="FF0000"/>
                </a:solidFill>
              </a:rPr>
              <a:t>proz</a:t>
            </a:r>
            <a:r>
              <a:rPr lang="cs-CZ" sz="3200" b="1" dirty="0" smtClean="0">
                <a:solidFill>
                  <a:srgbClr val="FF0000"/>
                </a:solidFill>
              </a:rPr>
              <a:t>. vláda, vznik </a:t>
            </a:r>
            <a:r>
              <a:rPr lang="cs-CZ" sz="3200" b="1" dirty="0" err="1" smtClean="0">
                <a:solidFill>
                  <a:srgbClr val="FF0000"/>
                </a:solidFill>
              </a:rPr>
              <a:t>rep</a:t>
            </a:r>
            <a:r>
              <a:rPr lang="cs-CZ" sz="3200" b="1" dirty="0" smtClean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755576" y="2348880"/>
            <a:ext cx="13596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3. rady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9552" y="4725144"/>
            <a:ext cx="31293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3. dělníci a vojáci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83568" y="2780928"/>
            <a:ext cx="21307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4. bolševici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3284984"/>
            <a:ext cx="65774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5. Vláda bolševiků, konec </a:t>
            </a:r>
            <a:r>
              <a:rPr lang="cs-CZ" sz="3200" b="1" dirty="0" err="1" smtClean="0">
                <a:solidFill>
                  <a:srgbClr val="FF0000"/>
                </a:solidFill>
              </a:rPr>
              <a:t>proz</a:t>
            </a:r>
            <a:r>
              <a:rPr lang="cs-CZ" sz="3200" b="1" dirty="0" smtClean="0">
                <a:solidFill>
                  <a:srgbClr val="FF0000"/>
                </a:solidFill>
              </a:rPr>
              <a:t>. vlády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7544" y="5589240"/>
            <a:ext cx="7788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5. Velká říjnová socialistická revoluce 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= nástup bolševiků  v Rusku k moci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0"/>
                            </p:stCondLst>
                            <p:childTnLst>
                              <p:par>
                                <p:cTn id="7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  <p:bldP spid="5" grpId="0"/>
      <p:bldP spid="6" grpId="0"/>
      <p:bldP spid="7" grpId="0"/>
      <p:bldP spid="8" grpId="0"/>
      <p:bldP spid="10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916832"/>
            <a:ext cx="8136903" cy="4209331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cs-CZ" sz="3900" b="1" dirty="0" smtClean="0">
                <a:solidFill>
                  <a:schemeClr val="tx1"/>
                </a:solidFill>
              </a:rPr>
              <a:t>………… </a:t>
            </a:r>
            <a:r>
              <a:rPr lang="cs-CZ" sz="3800" b="1" dirty="0" smtClean="0">
                <a:solidFill>
                  <a:schemeClr val="tx1"/>
                </a:solidFill>
              </a:rPr>
              <a:t>válka v Rusku</a:t>
            </a:r>
          </a:p>
          <a:p>
            <a:pPr marL="0" indent="0"/>
            <a:r>
              <a:rPr lang="cs-CZ" sz="3800" dirty="0" smtClean="0">
                <a:solidFill>
                  <a:schemeClr val="tx1"/>
                </a:solidFill>
              </a:rPr>
              <a:t>bolševici = ………. armáda X Bílá garda</a:t>
            </a:r>
          </a:p>
          <a:p>
            <a:pPr marL="0" indent="0"/>
            <a:r>
              <a:rPr lang="cs-CZ" sz="3800" dirty="0" smtClean="0">
                <a:solidFill>
                  <a:schemeClr val="tx1"/>
                </a:solidFill>
              </a:rPr>
              <a:t>českoslovenští …………. - obsazení celé …………………………….., postupné stáhnutí přes …………….. domů </a:t>
            </a:r>
          </a:p>
          <a:p>
            <a:pPr marL="0" indent="0"/>
            <a:r>
              <a:rPr lang="cs-CZ" sz="3800" dirty="0" smtClean="0">
                <a:solidFill>
                  <a:schemeClr val="tx1"/>
                </a:solidFill>
              </a:rPr>
              <a:t>březen 1918 – separátní mír s ………………</a:t>
            </a:r>
          </a:p>
          <a:p>
            <a:pPr marL="0" indent="0" algn="just"/>
            <a:r>
              <a:rPr lang="cs-CZ" sz="3800" dirty="0" smtClean="0">
                <a:solidFill>
                  <a:schemeClr val="tx1"/>
                </a:solidFill>
              </a:rPr>
              <a:t>rudý teror – strach, tajná policie bolševiků, první ..........................– koncentrační a pracovní tábory</a:t>
            </a:r>
          </a:p>
          <a:p>
            <a:pPr marL="0" indent="0"/>
            <a:r>
              <a:rPr lang="cs-CZ" sz="3800" dirty="0" smtClean="0">
                <a:solidFill>
                  <a:schemeClr val="tx1"/>
                </a:solidFill>
              </a:rPr>
              <a:t>1922: vítězství ……………, od 1923 vznik:</a:t>
            </a:r>
          </a:p>
          <a:p>
            <a:pPr marL="0" indent="0"/>
            <a:r>
              <a:rPr lang="cs-CZ" sz="3800" dirty="0" smtClean="0">
                <a:solidFill>
                  <a:schemeClr val="tx1"/>
                </a:solidFill>
              </a:rPr>
              <a:t> ……………………………………………………...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Doplňte do zápisu vynechaná slova z učebnice – s. 18 - 20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195736" y="1700808"/>
            <a:ext cx="18918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Občanská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55776" y="2204864"/>
            <a:ext cx="10791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Rudá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59832" y="2636912"/>
            <a:ext cx="17475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legionáři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2996952"/>
            <a:ext cx="44470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Transsibiřské magistrály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03648" y="3356992"/>
            <a:ext cx="17043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celý svět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64088" y="3717032"/>
            <a:ext cx="21515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Německem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99592" y="4509120"/>
            <a:ext cx="13660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gulagy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987824" y="5013176"/>
            <a:ext cx="18630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bolševiků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5536" y="5517232"/>
            <a:ext cx="11152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SSSR = Svazu sovětských socialistických republik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Obdélníkový popisek 13"/>
          <p:cNvSpPr/>
          <p:nvPr/>
        </p:nvSpPr>
        <p:spPr>
          <a:xfrm>
            <a:off x="2195736" y="5949280"/>
            <a:ext cx="6696744" cy="908720"/>
          </a:xfrm>
          <a:prstGeom prst="wedgeRectCallout">
            <a:avLst>
              <a:gd name="adj1" fmla="val -65665"/>
              <a:gd name="adj2" fmla="val -4709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Od této doby do roku 1991 Rusko neexistuje, ale je tu SSSR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  <p:bldP spid="5" grpId="0"/>
      <p:bldP spid="6" grpId="0"/>
      <p:bldP spid="7" grpId="0"/>
      <p:bldP spid="8" grpId="0"/>
      <p:bldP spid="9" grpId="0" build="allAtOnce"/>
      <p:bldP spid="10" grpId="0"/>
      <p:bldP spid="11" grpId="0"/>
      <p:bldP spid="12" grpId="0"/>
      <p:bldP spid="13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12776"/>
            <a:ext cx="8352928" cy="4602824"/>
          </a:xfrm>
        </p:spPr>
        <p:txBody>
          <a:bodyPr/>
          <a:lstStyle/>
          <a:p>
            <a:pPr marL="0" indent="0" algn="ctr">
              <a:buNone/>
            </a:pPr>
            <a:r>
              <a:rPr lang="cs-CZ" sz="3200" b="1" u="sng" dirty="0" smtClean="0">
                <a:solidFill>
                  <a:schemeClr val="tx1"/>
                </a:solidFill>
              </a:rPr>
              <a:t>Použitá literatura: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VÁLKOVÁ, Veronika. </a:t>
            </a:r>
            <a:r>
              <a:rPr lang="cs-CZ" sz="3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Dějepis 9 pro základní školy</a:t>
            </a:r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Praha: SPN - pedagogické nakladatelství, akciová společnost, 2009, ISBN 978-80-7235-428-3. </a:t>
            </a:r>
          </a:p>
          <a:p>
            <a:endParaRPr lang="cs-CZ" dirty="0"/>
          </a:p>
          <a:p>
            <a:pPr marL="0" indent="0">
              <a:buNone/>
            </a:pPr>
            <a:endParaRPr lang="cs-CZ" sz="2000" i="1" u="sng" dirty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395</TotalTime>
  <Words>485</Words>
  <Application>Microsoft Office PowerPoint</Application>
  <PresentationFormat>Předvádění na obrazovce (4:3)</PresentationFormat>
  <Paragraphs>83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Vlnění</vt:lpstr>
      <vt:lpstr>Základní škola a Mateřská škola Bílá Třemešná, okres Trutnov</vt:lpstr>
      <vt:lpstr>Anotace</vt:lpstr>
      <vt:lpstr>Anotace k jednotlivým stranám</vt:lpstr>
      <vt:lpstr>Doplňte do zápisu vynechaná slova z učebnice – s. 18 - 20 </vt:lpstr>
      <vt:lpstr>Odpovězte:</vt:lpstr>
      <vt:lpstr>Doplňte do zápisu vynechaná slova z učebnice – s. 18 - 20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Cesta ke vzniku SSSR</dc:title>
  <dc:creator>Mgr. Jiří Lux</dc:creator>
  <cp:lastModifiedBy>Jiri</cp:lastModifiedBy>
  <cp:revision>41</cp:revision>
  <dcterms:created xsi:type="dcterms:W3CDTF">2013-05-10T12:01:16Z</dcterms:created>
  <dcterms:modified xsi:type="dcterms:W3CDTF">2013-12-23T17:58:53Z</dcterms:modified>
</cp:coreProperties>
</file>