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4" r:id="rId9"/>
    <p:sldId id="266" r:id="rId10"/>
    <p:sldId id="26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D87372A-03D0-49F9-A8C4-A771D5D54F13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75F077D-D2AC-46FA-ADF8-4226B75C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trips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D87372A-03D0-49F9-A8C4-A771D5D54F13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75F077D-D2AC-46FA-ADF8-4226B75C3C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D87372A-03D0-49F9-A8C4-A771D5D54F13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75F077D-D2AC-46FA-ADF8-4226B75C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7372A-03D0-49F9-A8C4-A771D5D54F13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077D-D2AC-46FA-ADF8-4226B75C3C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strips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7372A-03D0-49F9-A8C4-A771D5D54F13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077D-D2AC-46FA-ADF8-4226B75C3C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strips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D87372A-03D0-49F9-A8C4-A771D5D54F13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75F077D-D2AC-46FA-ADF8-4226B75C3C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7372A-03D0-49F9-A8C4-A771D5D54F13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077D-D2AC-46FA-ADF8-4226B75C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D87372A-03D0-49F9-A8C4-A771D5D54F13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75F077D-D2AC-46FA-ADF8-4226B75C3C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trips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D87372A-03D0-49F9-A8C4-A771D5D54F13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75F077D-D2AC-46FA-ADF8-4226B75C3C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7372A-03D0-49F9-A8C4-A771D5D54F13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077D-D2AC-46FA-ADF8-4226B75C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7372A-03D0-49F9-A8C4-A771D5D54F13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F077D-D2AC-46FA-ADF8-4226B75C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D87372A-03D0-49F9-A8C4-A771D5D54F13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75F077D-D2AC-46FA-ADF8-4226B75C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trips dir="ld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0"/>
            <a:ext cx="7489825" cy="10668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endParaRPr lang="cs-CZ" sz="3200" b="1" dirty="0">
              <a:solidFill>
                <a:schemeClr val="bg1">
                  <a:lumMod val="20000"/>
                  <a:lumOff val="80000"/>
                </a:schemeClr>
              </a:solidFill>
              <a:latin typeface="Tahoma" charset="0"/>
            </a:endParaRPr>
          </a:p>
          <a:p>
            <a:pPr>
              <a:defRPr/>
            </a:pP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ahoma" charset="0"/>
              </a:rPr>
              <a:t>    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Tahoma" charset="0"/>
              </a:rPr>
              <a:t>DIGITÁLNÍ UČEBNÍ MATERIÁL</a:t>
            </a:r>
          </a:p>
        </p:txBody>
      </p:sp>
      <p:graphicFrame>
        <p:nvGraphicFramePr>
          <p:cNvPr id="10279" name="Group 39"/>
          <p:cNvGraphicFramePr>
            <a:graphicFrameLocks noGrp="1"/>
          </p:cNvGraphicFramePr>
          <p:nvPr/>
        </p:nvGraphicFramePr>
        <p:xfrm>
          <a:off x="611188" y="1463675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VY_3_INOVACE_ANJ26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restaurační provoz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Menu -vzhled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, obsah a náležitosti slavnostního menu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2, 3 -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3.6.2013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menu, vzhledu, obsahu, a náležitosti  slavnostního menu 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620688"/>
            <a:ext cx="6172200" cy="1728192"/>
          </a:xfr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accent1"/>
                </a:solidFill>
                <a:latin typeface="Arial Black" pitchFamily="34" charset="0"/>
                <a:ea typeface="Batang" pitchFamily="18" charset="-127"/>
                <a:cs typeface="Arabic Typesetting" pitchFamily="66" charset="-78"/>
              </a:rPr>
              <a:t>Menu</a:t>
            </a:r>
            <a:endParaRPr lang="cs-CZ" sz="8000" dirty="0">
              <a:solidFill>
                <a:schemeClr val="accent1"/>
              </a:solidFill>
              <a:latin typeface="Arial Black" pitchFamily="34" charset="0"/>
              <a:ea typeface="Batang" pitchFamily="18" charset="-127"/>
              <a:cs typeface="Arabic Typesetting" pitchFamily="66" charset="-78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0" y="2780928"/>
            <a:ext cx="6172200" cy="3593994"/>
          </a:xfrm>
        </p:spPr>
        <p:txBody>
          <a:bodyPr>
            <a:noAutofit/>
          </a:bodyPr>
          <a:lstStyle/>
          <a:p>
            <a:r>
              <a:rPr lang="cs-CZ" sz="4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Appearance</a:t>
            </a:r>
            <a:r>
              <a:rPr lang="cs-CZ" sz="4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4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content</a:t>
            </a:r>
            <a:r>
              <a:rPr lang="cs-CZ" sz="4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4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requirements</a:t>
            </a:r>
            <a:r>
              <a:rPr lang="cs-CZ" sz="4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of</a:t>
            </a:r>
            <a:r>
              <a:rPr lang="cs-CZ" sz="4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4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festive</a:t>
            </a:r>
            <a:r>
              <a:rPr lang="cs-CZ" sz="4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menu</a:t>
            </a:r>
            <a:endParaRPr lang="cs-CZ" sz="44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Broadway" pitchFamily="82" charset="0"/>
              </a:rPr>
              <a:t>   </a:t>
            </a:r>
            <a:r>
              <a:rPr lang="cs-CZ" sz="6600" dirty="0" smtClean="0">
                <a:solidFill>
                  <a:schemeClr val="accent1"/>
                </a:solidFill>
                <a:latin typeface="Broadway" pitchFamily="82" charset="0"/>
              </a:rPr>
              <a:t>FESTIVE  MENU</a:t>
            </a:r>
            <a:endParaRPr lang="cs-CZ" sz="6600" dirty="0">
              <a:solidFill>
                <a:schemeClr val="accent1"/>
              </a:solidFill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It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a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fixed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set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of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dishes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including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suitable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drinks</a:t>
            </a:r>
            <a:endParaRPr lang="cs-CZ" sz="44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It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has 6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or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more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courses</a:t>
            </a:r>
            <a:endParaRPr lang="cs-CZ" sz="4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Luda\AppData\Local\Microsoft\Windows\Temporary Internet Files\Content.IE5\PJ6VK9PI\MC9001861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501008"/>
            <a:ext cx="1728192" cy="1944216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Broadway" pitchFamily="82" charset="0"/>
              </a:rPr>
              <a:t>  </a:t>
            </a:r>
            <a:r>
              <a:rPr lang="cs-CZ" sz="6600" dirty="0" smtClean="0">
                <a:solidFill>
                  <a:schemeClr val="accent1"/>
                </a:solidFill>
                <a:latin typeface="Broadway" pitchFamily="82" charset="0"/>
              </a:rPr>
              <a:t>FESTIVE  MENU</a:t>
            </a:r>
            <a:endParaRPr lang="cs-CZ" sz="66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Cold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Starter</a:t>
            </a:r>
            <a:endParaRPr lang="cs-CZ" sz="44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Soup</a:t>
            </a:r>
            <a:endParaRPr lang="cs-CZ" sz="44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Warm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Starter</a:t>
            </a:r>
            <a:endParaRPr lang="cs-CZ" sz="44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Main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Course</a:t>
            </a:r>
            <a:endParaRPr lang="cs-CZ" sz="44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Dessert</a:t>
            </a:r>
            <a:endParaRPr lang="cs-CZ" sz="44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Afters</a:t>
            </a:r>
            <a:endParaRPr lang="cs-CZ" sz="4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Users\Luda\AppData\Local\Microsoft\Windows\Temporary Internet Files\Content.IE5\PJ6VK9PI\MC9001861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844824"/>
            <a:ext cx="2009618" cy="2592288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136904" cy="1431032"/>
          </a:xfrm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4400" dirty="0" err="1" smtClean="0">
                <a:solidFill>
                  <a:schemeClr val="accent1"/>
                </a:solidFill>
                <a:latin typeface="Broadway" pitchFamily="82" charset="0"/>
              </a:rPr>
              <a:t>The</a:t>
            </a:r>
            <a:r>
              <a:rPr lang="cs-CZ" sz="4400" dirty="0" smtClean="0">
                <a:solidFill>
                  <a:schemeClr val="accent1"/>
                </a:solidFill>
                <a:latin typeface="Broadway" pitchFamily="82" charset="0"/>
              </a:rPr>
              <a:t> </a:t>
            </a:r>
            <a:r>
              <a:rPr lang="cs-CZ" sz="4400" dirty="0" err="1" smtClean="0">
                <a:solidFill>
                  <a:schemeClr val="accent1"/>
                </a:solidFill>
                <a:latin typeface="Broadway" pitchFamily="82" charset="0"/>
              </a:rPr>
              <a:t>sequence</a:t>
            </a:r>
            <a:r>
              <a:rPr lang="cs-CZ" sz="4400" dirty="0" smtClean="0">
                <a:solidFill>
                  <a:schemeClr val="accent1"/>
                </a:solidFill>
                <a:latin typeface="Broadway" pitchFamily="82" charset="0"/>
              </a:rPr>
              <a:t> </a:t>
            </a:r>
            <a:r>
              <a:rPr lang="cs-CZ" sz="4400" dirty="0" err="1" smtClean="0">
                <a:solidFill>
                  <a:schemeClr val="accent1"/>
                </a:solidFill>
                <a:latin typeface="Broadway" pitchFamily="82" charset="0"/>
              </a:rPr>
              <a:t>of</a:t>
            </a:r>
            <a:r>
              <a:rPr lang="cs-CZ" sz="4400" dirty="0" smtClean="0">
                <a:solidFill>
                  <a:schemeClr val="accent1"/>
                </a:solidFill>
                <a:latin typeface="Broadway" pitchFamily="82" charset="0"/>
              </a:rPr>
              <a:t> </a:t>
            </a:r>
            <a:r>
              <a:rPr lang="cs-CZ" sz="4400" dirty="0" err="1" smtClean="0">
                <a:solidFill>
                  <a:schemeClr val="accent1"/>
                </a:solidFill>
                <a:latin typeface="Broadway" pitchFamily="82" charset="0"/>
              </a:rPr>
              <a:t>courses</a:t>
            </a:r>
            <a:r>
              <a:rPr lang="cs-CZ" sz="4400" dirty="0" smtClean="0">
                <a:solidFill>
                  <a:schemeClr val="accent1"/>
                </a:solidFill>
                <a:latin typeface="Broadway" pitchFamily="82" charset="0"/>
              </a:rPr>
              <a:t>         on </a:t>
            </a:r>
            <a:r>
              <a:rPr lang="cs-CZ" sz="4400" dirty="0" err="1" smtClean="0">
                <a:solidFill>
                  <a:schemeClr val="accent1"/>
                </a:solidFill>
                <a:latin typeface="Broadway" pitchFamily="82" charset="0"/>
              </a:rPr>
              <a:t>the</a:t>
            </a:r>
            <a:r>
              <a:rPr lang="cs-CZ" sz="4400" dirty="0" smtClean="0">
                <a:solidFill>
                  <a:schemeClr val="accent1"/>
                </a:solidFill>
                <a:latin typeface="Broadway" pitchFamily="82" charset="0"/>
              </a:rPr>
              <a:t> menu</a:t>
            </a:r>
            <a:endParaRPr lang="cs-CZ" sz="4400" dirty="0">
              <a:solidFill>
                <a:schemeClr val="accent1"/>
              </a:solidFill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/>
          <a:lstStyle/>
          <a:p>
            <a:pPr marL="0" indent="0">
              <a:lnSpc>
                <a:spcPct val="71000"/>
              </a:lnSpc>
              <a:buClr>
                <a:srgbClr val="800000"/>
              </a:buClr>
              <a:buSzPct val="100000"/>
              <a:tabLst>
                <a:tab pos="404813" algn="l"/>
                <a:tab pos="854075" algn="l"/>
                <a:tab pos="1303338" algn="l"/>
                <a:tab pos="1752600" algn="l"/>
                <a:tab pos="2201863" algn="l"/>
                <a:tab pos="2651125" algn="l"/>
                <a:tab pos="3100388" algn="l"/>
                <a:tab pos="3549650" algn="l"/>
                <a:tab pos="3998913" algn="l"/>
                <a:tab pos="4448175" algn="l"/>
                <a:tab pos="4897438" algn="l"/>
                <a:tab pos="5346700" algn="l"/>
                <a:tab pos="5795963" algn="l"/>
                <a:tab pos="6245225" algn="l"/>
                <a:tab pos="6694488" algn="l"/>
                <a:tab pos="7143750" algn="l"/>
                <a:tab pos="7593013" algn="l"/>
                <a:tab pos="8042275" algn="l"/>
                <a:tab pos="8491538" algn="l"/>
                <a:tab pos="8940800" algn="l"/>
              </a:tabLst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Cold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Starter</a:t>
            </a:r>
            <a:endParaRPr lang="en-GB" sz="32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lnSpc>
                <a:spcPct val="71000"/>
              </a:lnSpc>
              <a:buClr>
                <a:srgbClr val="800000"/>
              </a:buClr>
              <a:buSzPct val="100000"/>
              <a:tabLst>
                <a:tab pos="404813" algn="l"/>
                <a:tab pos="854075" algn="l"/>
                <a:tab pos="1303338" algn="l"/>
                <a:tab pos="1752600" algn="l"/>
                <a:tab pos="2201863" algn="l"/>
                <a:tab pos="2651125" algn="l"/>
                <a:tab pos="3100388" algn="l"/>
                <a:tab pos="3549650" algn="l"/>
                <a:tab pos="3998913" algn="l"/>
                <a:tab pos="4448175" algn="l"/>
                <a:tab pos="4897438" algn="l"/>
                <a:tab pos="5346700" algn="l"/>
                <a:tab pos="5795963" algn="l"/>
                <a:tab pos="6245225" algn="l"/>
                <a:tab pos="6694488" algn="l"/>
                <a:tab pos="7143750" algn="l"/>
                <a:tab pos="7593013" algn="l"/>
                <a:tab pos="8042275" algn="l"/>
                <a:tab pos="8491538" algn="l"/>
                <a:tab pos="8940800" algn="l"/>
              </a:tabLst>
            </a:pPr>
            <a:r>
              <a:rPr lang="en-GB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Soup</a:t>
            </a:r>
            <a:endParaRPr lang="en-GB" sz="32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lnSpc>
                <a:spcPct val="71000"/>
              </a:lnSpc>
              <a:buClr>
                <a:srgbClr val="800000"/>
              </a:buClr>
              <a:buSzPct val="100000"/>
              <a:tabLst>
                <a:tab pos="404813" algn="l"/>
                <a:tab pos="854075" algn="l"/>
                <a:tab pos="1303338" algn="l"/>
                <a:tab pos="1752600" algn="l"/>
                <a:tab pos="2201863" algn="l"/>
                <a:tab pos="2651125" algn="l"/>
                <a:tab pos="3100388" algn="l"/>
                <a:tab pos="3549650" algn="l"/>
                <a:tab pos="3998913" algn="l"/>
                <a:tab pos="4448175" algn="l"/>
                <a:tab pos="4897438" algn="l"/>
                <a:tab pos="5346700" algn="l"/>
                <a:tab pos="5795963" algn="l"/>
                <a:tab pos="6245225" algn="l"/>
                <a:tab pos="6694488" algn="l"/>
                <a:tab pos="7143750" algn="l"/>
                <a:tab pos="7593013" algn="l"/>
                <a:tab pos="8042275" algn="l"/>
                <a:tab pos="8491538" algn="l"/>
                <a:tab pos="8940800" algn="l"/>
              </a:tabLst>
            </a:pPr>
            <a:r>
              <a:rPr lang="en-GB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Warm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Starter</a:t>
            </a:r>
            <a:endParaRPr lang="en-GB" sz="32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lnSpc>
                <a:spcPct val="71000"/>
              </a:lnSpc>
              <a:buClr>
                <a:srgbClr val="800000"/>
              </a:buClr>
              <a:buSzPct val="100000"/>
              <a:tabLst>
                <a:tab pos="404813" algn="l"/>
                <a:tab pos="854075" algn="l"/>
                <a:tab pos="1303338" algn="l"/>
                <a:tab pos="1752600" algn="l"/>
                <a:tab pos="2201863" algn="l"/>
                <a:tab pos="2651125" algn="l"/>
                <a:tab pos="3100388" algn="l"/>
                <a:tab pos="3549650" algn="l"/>
                <a:tab pos="3998913" algn="l"/>
                <a:tab pos="4448175" algn="l"/>
                <a:tab pos="4897438" algn="l"/>
                <a:tab pos="5346700" algn="l"/>
                <a:tab pos="5795963" algn="l"/>
                <a:tab pos="6245225" algn="l"/>
                <a:tab pos="6694488" algn="l"/>
                <a:tab pos="7143750" algn="l"/>
                <a:tab pos="7593013" algn="l"/>
                <a:tab pos="8042275" algn="l"/>
                <a:tab pos="8491538" algn="l"/>
                <a:tab pos="8940800" algn="l"/>
              </a:tabLst>
            </a:pPr>
            <a:r>
              <a:rPr lang="en-GB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Fish</a:t>
            </a:r>
            <a:endParaRPr lang="en-GB" sz="32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lnSpc>
                <a:spcPct val="71000"/>
              </a:lnSpc>
              <a:buClr>
                <a:srgbClr val="800000"/>
              </a:buClr>
              <a:buSzPct val="100000"/>
              <a:tabLst>
                <a:tab pos="404813" algn="l"/>
                <a:tab pos="854075" algn="l"/>
                <a:tab pos="1303338" algn="l"/>
                <a:tab pos="1752600" algn="l"/>
                <a:tab pos="2201863" algn="l"/>
                <a:tab pos="2651125" algn="l"/>
                <a:tab pos="3100388" algn="l"/>
                <a:tab pos="3549650" algn="l"/>
                <a:tab pos="3998913" algn="l"/>
                <a:tab pos="4448175" algn="l"/>
                <a:tab pos="4897438" algn="l"/>
                <a:tab pos="5346700" algn="l"/>
                <a:tab pos="5795963" algn="l"/>
                <a:tab pos="6245225" algn="l"/>
                <a:tab pos="6694488" algn="l"/>
                <a:tab pos="7143750" algn="l"/>
                <a:tab pos="7593013" algn="l"/>
                <a:tab pos="8042275" algn="l"/>
                <a:tab pos="8491538" algn="l"/>
                <a:tab pos="8940800" algn="l"/>
              </a:tabLst>
            </a:pPr>
            <a:r>
              <a:rPr lang="en-GB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Main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Course</a:t>
            </a:r>
            <a:endParaRPr lang="en-GB" sz="32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lnSpc>
                <a:spcPct val="71000"/>
              </a:lnSpc>
              <a:buClr>
                <a:srgbClr val="800000"/>
              </a:buClr>
              <a:buSzPct val="100000"/>
              <a:tabLst>
                <a:tab pos="404813" algn="l"/>
                <a:tab pos="854075" algn="l"/>
                <a:tab pos="1303338" algn="l"/>
                <a:tab pos="1752600" algn="l"/>
                <a:tab pos="2201863" algn="l"/>
                <a:tab pos="2651125" algn="l"/>
                <a:tab pos="3100388" algn="l"/>
                <a:tab pos="3549650" algn="l"/>
                <a:tab pos="3998913" algn="l"/>
                <a:tab pos="4448175" algn="l"/>
                <a:tab pos="4897438" algn="l"/>
                <a:tab pos="5346700" algn="l"/>
                <a:tab pos="5795963" algn="l"/>
                <a:tab pos="6245225" algn="l"/>
                <a:tab pos="6694488" algn="l"/>
                <a:tab pos="7143750" algn="l"/>
                <a:tab pos="7593013" algn="l"/>
                <a:tab pos="8042275" algn="l"/>
                <a:tab pos="8491538" algn="l"/>
                <a:tab pos="8940800" algn="l"/>
              </a:tabLst>
            </a:pPr>
            <a:r>
              <a:rPr lang="en-GB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Cheese</a:t>
            </a:r>
            <a:endParaRPr lang="en-GB" sz="32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lnSpc>
                <a:spcPct val="71000"/>
              </a:lnSpc>
              <a:buClr>
                <a:srgbClr val="800000"/>
              </a:buClr>
              <a:buSzPct val="100000"/>
              <a:tabLst>
                <a:tab pos="404813" algn="l"/>
                <a:tab pos="854075" algn="l"/>
                <a:tab pos="1303338" algn="l"/>
                <a:tab pos="1752600" algn="l"/>
                <a:tab pos="2201863" algn="l"/>
                <a:tab pos="2651125" algn="l"/>
                <a:tab pos="3100388" algn="l"/>
                <a:tab pos="3549650" algn="l"/>
                <a:tab pos="3998913" algn="l"/>
                <a:tab pos="4448175" algn="l"/>
                <a:tab pos="4897438" algn="l"/>
                <a:tab pos="5346700" algn="l"/>
                <a:tab pos="5795963" algn="l"/>
                <a:tab pos="6245225" algn="l"/>
                <a:tab pos="6694488" algn="l"/>
                <a:tab pos="7143750" algn="l"/>
                <a:tab pos="7593013" algn="l"/>
                <a:tab pos="8042275" algn="l"/>
                <a:tab pos="8491538" algn="l"/>
                <a:tab pos="8940800" algn="l"/>
              </a:tabLst>
            </a:pPr>
            <a:r>
              <a:rPr lang="en-GB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Warm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Afters</a:t>
            </a:r>
            <a:endParaRPr lang="en-GB" sz="32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lnSpc>
                <a:spcPct val="71000"/>
              </a:lnSpc>
              <a:buClr>
                <a:srgbClr val="800000"/>
              </a:buClr>
              <a:buSzPct val="100000"/>
              <a:tabLst>
                <a:tab pos="404813" algn="l"/>
                <a:tab pos="854075" algn="l"/>
                <a:tab pos="1303338" algn="l"/>
                <a:tab pos="1752600" algn="l"/>
                <a:tab pos="2201863" algn="l"/>
                <a:tab pos="2651125" algn="l"/>
                <a:tab pos="3100388" algn="l"/>
                <a:tab pos="3549650" algn="l"/>
                <a:tab pos="3998913" algn="l"/>
                <a:tab pos="4448175" algn="l"/>
                <a:tab pos="4897438" algn="l"/>
                <a:tab pos="5346700" algn="l"/>
                <a:tab pos="5795963" algn="l"/>
                <a:tab pos="6245225" algn="l"/>
                <a:tab pos="6694488" algn="l"/>
                <a:tab pos="7143750" algn="l"/>
                <a:tab pos="7593013" algn="l"/>
                <a:tab pos="8042275" algn="l"/>
                <a:tab pos="8491538" algn="l"/>
                <a:tab pos="8940800" algn="l"/>
              </a:tabLst>
            </a:pP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Cold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Afters</a:t>
            </a:r>
            <a:endParaRPr lang="en-GB" sz="32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lnSpc>
                <a:spcPct val="71000"/>
              </a:lnSpc>
              <a:buClr>
                <a:srgbClr val="800000"/>
              </a:buClr>
              <a:buSzPct val="100000"/>
              <a:tabLst>
                <a:tab pos="404813" algn="l"/>
                <a:tab pos="854075" algn="l"/>
                <a:tab pos="1303338" algn="l"/>
                <a:tab pos="1752600" algn="l"/>
                <a:tab pos="2201863" algn="l"/>
                <a:tab pos="2651125" algn="l"/>
                <a:tab pos="3100388" algn="l"/>
                <a:tab pos="3549650" algn="l"/>
                <a:tab pos="3998913" algn="l"/>
                <a:tab pos="4448175" algn="l"/>
                <a:tab pos="4897438" algn="l"/>
                <a:tab pos="5346700" algn="l"/>
                <a:tab pos="5795963" algn="l"/>
                <a:tab pos="6245225" algn="l"/>
                <a:tab pos="6694488" algn="l"/>
                <a:tab pos="7143750" algn="l"/>
                <a:tab pos="7593013" algn="l"/>
                <a:tab pos="8042275" algn="l"/>
                <a:tab pos="8491538" algn="l"/>
                <a:tab pos="8940800" algn="l"/>
              </a:tabLst>
            </a:pPr>
            <a:r>
              <a:rPr lang="en-GB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Ice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–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cream</a:t>
            </a:r>
            <a:endParaRPr lang="cs-CZ" sz="32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lnSpc>
                <a:spcPct val="71000"/>
              </a:lnSpc>
              <a:buClr>
                <a:srgbClr val="800000"/>
              </a:buClr>
              <a:buSzPct val="100000"/>
              <a:tabLst>
                <a:tab pos="404813" algn="l"/>
                <a:tab pos="854075" algn="l"/>
                <a:tab pos="1303338" algn="l"/>
                <a:tab pos="1752600" algn="l"/>
                <a:tab pos="2201863" algn="l"/>
                <a:tab pos="2651125" algn="l"/>
                <a:tab pos="3100388" algn="l"/>
                <a:tab pos="3549650" algn="l"/>
                <a:tab pos="3998913" algn="l"/>
                <a:tab pos="4448175" algn="l"/>
                <a:tab pos="4897438" algn="l"/>
                <a:tab pos="5346700" algn="l"/>
                <a:tab pos="5795963" algn="l"/>
                <a:tab pos="6245225" algn="l"/>
                <a:tab pos="6694488" algn="l"/>
                <a:tab pos="7143750" algn="l"/>
                <a:tab pos="7593013" algn="l"/>
                <a:tab pos="8042275" algn="l"/>
                <a:tab pos="8491538" algn="l"/>
                <a:tab pos="8940800" algn="l"/>
              </a:tabLst>
            </a:pP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Fruit</a:t>
            </a:r>
            <a:endParaRPr lang="en-GB" sz="32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cs-CZ" sz="3200" b="1" dirty="0"/>
          </a:p>
        </p:txBody>
      </p:sp>
      <p:pic>
        <p:nvPicPr>
          <p:cNvPr id="3090" name="Picture 18" descr="C:\Users\Luda\AppData\Local\Microsoft\Windows\Temporary Internet Files\Content.IE5\6QLW3K6F\MP900448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060848"/>
            <a:ext cx="4392488" cy="3552056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98178"/>
          </a:xfrm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4400" dirty="0" err="1" smtClean="0">
                <a:solidFill>
                  <a:schemeClr val="accent1"/>
                </a:solidFill>
                <a:latin typeface="Broadway" pitchFamily="82" charset="0"/>
              </a:rPr>
              <a:t>The</a:t>
            </a:r>
            <a:r>
              <a:rPr lang="cs-CZ" sz="4400" dirty="0" smtClean="0">
                <a:solidFill>
                  <a:schemeClr val="accent1"/>
                </a:solidFill>
                <a:latin typeface="Broadway" pitchFamily="82" charset="0"/>
              </a:rPr>
              <a:t> </a:t>
            </a:r>
            <a:r>
              <a:rPr lang="cs-CZ" sz="4400" dirty="0" err="1" smtClean="0">
                <a:solidFill>
                  <a:schemeClr val="accent1"/>
                </a:solidFill>
                <a:latin typeface="Broadway" pitchFamily="82" charset="0"/>
              </a:rPr>
              <a:t>sequence</a:t>
            </a:r>
            <a:r>
              <a:rPr lang="cs-CZ" sz="4400" dirty="0" smtClean="0">
                <a:solidFill>
                  <a:schemeClr val="accent1"/>
                </a:solidFill>
                <a:latin typeface="Broadway" pitchFamily="82" charset="0"/>
              </a:rPr>
              <a:t> </a:t>
            </a:r>
            <a:r>
              <a:rPr lang="cs-CZ" sz="4400" dirty="0" err="1" smtClean="0">
                <a:solidFill>
                  <a:schemeClr val="accent1"/>
                </a:solidFill>
                <a:latin typeface="Broadway" pitchFamily="82" charset="0"/>
              </a:rPr>
              <a:t>of</a:t>
            </a:r>
            <a:r>
              <a:rPr lang="cs-CZ" sz="4400" dirty="0" smtClean="0">
                <a:solidFill>
                  <a:schemeClr val="accent1"/>
                </a:solidFill>
                <a:latin typeface="Broadway" pitchFamily="82" charset="0"/>
              </a:rPr>
              <a:t> </a:t>
            </a:r>
            <a:r>
              <a:rPr lang="cs-CZ" sz="4400" dirty="0" err="1" smtClean="0">
                <a:solidFill>
                  <a:schemeClr val="accent1"/>
                </a:solidFill>
                <a:latin typeface="Broadway" pitchFamily="82" charset="0"/>
              </a:rPr>
              <a:t>drinks</a:t>
            </a:r>
            <a:r>
              <a:rPr lang="cs-CZ" sz="4400" dirty="0" smtClean="0">
                <a:solidFill>
                  <a:schemeClr val="accent1"/>
                </a:solidFill>
                <a:latin typeface="Broadway" pitchFamily="82" charset="0"/>
              </a:rPr>
              <a:t> on    </a:t>
            </a:r>
            <a:r>
              <a:rPr lang="cs-CZ" sz="4400" dirty="0" err="1" smtClean="0">
                <a:solidFill>
                  <a:schemeClr val="accent1"/>
                </a:solidFill>
                <a:latin typeface="Broadway" pitchFamily="82" charset="0"/>
              </a:rPr>
              <a:t>the</a:t>
            </a:r>
            <a:r>
              <a:rPr lang="cs-CZ" sz="4400" dirty="0" smtClean="0">
                <a:solidFill>
                  <a:schemeClr val="accent1"/>
                </a:solidFill>
                <a:latin typeface="Broadway" pitchFamily="82" charset="0"/>
              </a:rPr>
              <a:t> menu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Appetizer</a:t>
            </a:r>
            <a:endParaRPr lang="cs-CZ" sz="44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Beer</a:t>
            </a:r>
            <a:endParaRPr lang="cs-CZ" sz="44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Wine</a:t>
            </a:r>
            <a:endParaRPr lang="cs-CZ" sz="44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Coffee</a:t>
            </a:r>
            <a:endParaRPr lang="cs-CZ" sz="44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Digestive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/>
            </a:r>
            <a:b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cs-CZ" sz="4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  </a:t>
            </a:r>
            <a:br>
              <a:rPr lang="cs-CZ" sz="4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cs-CZ" sz="4400" dirty="0" smtClean="0"/>
              <a:t> </a:t>
            </a:r>
            <a:endParaRPr lang="cs-CZ" sz="4400" dirty="0"/>
          </a:p>
        </p:txBody>
      </p:sp>
      <p:pic>
        <p:nvPicPr>
          <p:cNvPr id="4098" name="Picture 2" descr="C:\Users\Luda\AppData\Local\Microsoft\Windows\Temporary Internet Files\Content.IE5\NVH6RF31\MC90044039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204864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1"/>
                </a:solidFill>
                <a:latin typeface="Broadway" pitchFamily="82" charset="0"/>
              </a:rPr>
              <a:t> FESTIVE  MENU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Christmas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menu</a:t>
            </a: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Easter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menu</a:t>
            </a: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Wedding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menu</a:t>
            </a: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Graduation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menu</a:t>
            </a: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Life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Anniversary</a:t>
            </a:r>
            <a:endParaRPr lang="cs-CZ" sz="44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Birthday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menu</a:t>
            </a:r>
            <a:endParaRPr lang="cs-CZ" sz="4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Luda\AppData\Local\Microsoft\Windows\Temporary Internet Files\Content.IE5\OG0J7NU0\MC9003572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988840"/>
            <a:ext cx="1828800" cy="2304256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1"/>
                </a:solidFill>
                <a:latin typeface="Broadway" pitchFamily="82" charset="0"/>
              </a:rPr>
              <a:t>   </a:t>
            </a:r>
            <a:r>
              <a:rPr lang="cs-CZ" sz="6600" dirty="0" err="1" smtClean="0">
                <a:solidFill>
                  <a:schemeClr val="accent1"/>
                </a:solidFill>
                <a:latin typeface="Broadway" pitchFamily="82" charset="0"/>
              </a:rPr>
              <a:t>Easter</a:t>
            </a:r>
            <a:r>
              <a:rPr lang="cs-CZ" sz="6600" dirty="0" smtClean="0">
                <a:solidFill>
                  <a:schemeClr val="accent1"/>
                </a:solidFill>
                <a:latin typeface="Broadway" pitchFamily="82" charset="0"/>
              </a:rPr>
              <a:t> Menu</a:t>
            </a:r>
            <a:endParaRPr lang="cs-CZ" sz="6600" dirty="0">
              <a:solidFill>
                <a:schemeClr val="accent1"/>
              </a:solidFill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Parmesan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Ice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–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Cream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with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  Ham and Hard -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Boiled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Eggs</a:t>
            </a:r>
            <a:endParaRPr lang="cs-CZ" sz="65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Risotto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with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Artichokes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and </a:t>
            </a:r>
            <a:r>
              <a:rPr lang="cs-CZ" sz="65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otatoes</a:t>
            </a:r>
            <a:endParaRPr lang="cs-CZ" sz="65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Lamb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with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Parmesan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Cheese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and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Eggs</a:t>
            </a:r>
            <a:endParaRPr lang="cs-CZ" sz="65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Seasonal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Green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Salad</a:t>
            </a:r>
            <a:endParaRPr lang="cs-CZ" sz="65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Easter</a:t>
            </a:r>
            <a:r>
              <a:rPr lang="cs-CZ" sz="65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65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Cake</a:t>
            </a:r>
            <a:endParaRPr lang="cs-CZ" sz="65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7" name="Group 2"/>
          <p:cNvGrpSpPr>
            <a:grpSpLocks/>
          </p:cNvGrpSpPr>
          <p:nvPr/>
        </p:nvGrpSpPr>
        <p:grpSpPr bwMode="auto">
          <a:xfrm>
            <a:off x="6228184" y="3356992"/>
            <a:ext cx="2232248" cy="2448272"/>
            <a:chOff x="3584" y="1799"/>
            <a:chExt cx="1143" cy="104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584" y="1799"/>
              <a:ext cx="1144" cy="1048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</p:pic>
        <p:sp>
          <p:nvSpPr>
            <p:cNvPr id="9" name="Text Box 4"/>
            <p:cNvSpPr txBox="1">
              <a:spLocks noChangeArrowheads="1"/>
            </p:cNvSpPr>
            <p:nvPr/>
          </p:nvSpPr>
          <p:spPr bwMode="auto">
            <a:xfrm>
              <a:off x="3584" y="1799"/>
              <a:ext cx="1144" cy="1049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3600" b="1" dirty="0" err="1" smtClean="0">
                <a:solidFill>
                  <a:schemeClr val="accent1"/>
                </a:solidFill>
                <a:latin typeface="Broadway" pitchFamily="82" charset="0"/>
              </a:rPr>
              <a:t>Can</a:t>
            </a:r>
            <a:r>
              <a:rPr lang="cs-CZ" sz="3600" b="1" dirty="0" smtClean="0">
                <a:solidFill>
                  <a:schemeClr val="accent1"/>
                </a:solidFill>
                <a:latin typeface="Broadway" pitchFamily="82" charset="0"/>
              </a:rPr>
              <a:t> </a:t>
            </a:r>
            <a:r>
              <a:rPr lang="cs-CZ" sz="3600" b="1" dirty="0" err="1" smtClean="0">
                <a:solidFill>
                  <a:schemeClr val="accent1"/>
                </a:solidFill>
                <a:latin typeface="Broadway" pitchFamily="82" charset="0"/>
              </a:rPr>
              <a:t>you</a:t>
            </a:r>
            <a:r>
              <a:rPr lang="cs-CZ" sz="3600" b="1" dirty="0" smtClean="0">
                <a:solidFill>
                  <a:schemeClr val="accent1"/>
                </a:solidFill>
                <a:latin typeface="Broadway" pitchFamily="82" charset="0"/>
              </a:rPr>
              <a:t> </a:t>
            </a:r>
            <a:r>
              <a:rPr lang="cs-CZ" sz="3600" b="1" dirty="0" err="1" smtClean="0">
                <a:solidFill>
                  <a:schemeClr val="accent1"/>
                </a:solidFill>
                <a:latin typeface="Broadway" pitchFamily="82" charset="0"/>
              </a:rPr>
              <a:t>answer</a:t>
            </a:r>
            <a:r>
              <a:rPr lang="cs-CZ" sz="3600" b="1" dirty="0" smtClean="0">
                <a:solidFill>
                  <a:schemeClr val="accent1"/>
                </a:solidFill>
                <a:latin typeface="Broadway" pitchFamily="82" charset="0"/>
              </a:rPr>
              <a:t> </a:t>
            </a:r>
            <a:r>
              <a:rPr lang="cs-CZ" sz="3600" b="1" dirty="0" err="1" smtClean="0">
                <a:solidFill>
                  <a:schemeClr val="accent1"/>
                </a:solidFill>
                <a:latin typeface="Broadway" pitchFamily="82" charset="0"/>
              </a:rPr>
              <a:t>the</a:t>
            </a:r>
            <a:r>
              <a:rPr lang="cs-CZ" sz="3600" b="1" dirty="0" smtClean="0">
                <a:solidFill>
                  <a:schemeClr val="accent1"/>
                </a:solidFill>
                <a:latin typeface="Broadway" pitchFamily="82" charset="0"/>
              </a:rPr>
              <a:t> </a:t>
            </a:r>
            <a:r>
              <a:rPr lang="cs-CZ" sz="3600" b="1" dirty="0" err="1" smtClean="0">
                <a:solidFill>
                  <a:schemeClr val="accent1"/>
                </a:solidFill>
                <a:latin typeface="Broadway" pitchFamily="82" charset="0"/>
              </a:rPr>
              <a:t>following</a:t>
            </a:r>
            <a:r>
              <a:rPr lang="cs-CZ" sz="3600" b="1" dirty="0" smtClean="0">
                <a:solidFill>
                  <a:schemeClr val="accent1"/>
                </a:solidFill>
                <a:latin typeface="Broadway" pitchFamily="82" charset="0"/>
              </a:rPr>
              <a:t> </a:t>
            </a:r>
            <a:r>
              <a:rPr lang="cs-CZ" sz="3600" b="1" dirty="0" err="1" smtClean="0">
                <a:solidFill>
                  <a:schemeClr val="accent1"/>
                </a:solidFill>
                <a:latin typeface="Broadway" pitchFamily="82" charset="0"/>
              </a:rPr>
              <a:t>questions</a:t>
            </a:r>
            <a:r>
              <a:rPr lang="cs-CZ" sz="3600" b="1" dirty="0" smtClean="0">
                <a:solidFill>
                  <a:schemeClr val="accent1"/>
                </a:solidFill>
                <a:latin typeface="Broadway" pitchFamily="82" charset="0"/>
              </a:rPr>
              <a:t>?</a:t>
            </a:r>
            <a:endParaRPr lang="cs-CZ" sz="3600" b="1" dirty="0">
              <a:solidFill>
                <a:schemeClr val="accent1"/>
              </a:solidFill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What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a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festive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menu?</a:t>
            </a:r>
          </a:p>
          <a:p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How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many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courses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can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it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have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?</a:t>
            </a:r>
          </a:p>
          <a:p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Can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you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name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sequence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of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meals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in a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festive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menu?</a:t>
            </a:r>
          </a:p>
          <a:p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What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about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sequence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of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drinks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?</a:t>
            </a:r>
          </a:p>
          <a:p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Can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you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name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examples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of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festive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menus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?</a:t>
            </a:r>
          </a:p>
          <a:p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Create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festive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menu! – </a:t>
            </a:r>
            <a:r>
              <a:rPr lang="cs-CZ" sz="28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homework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5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Create</a:t>
            </a:r>
            <a:r>
              <a:rPr lang="cs-CZ" sz="5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5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the</a:t>
            </a:r>
            <a:r>
              <a:rPr lang="cs-CZ" sz="5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5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festive</a:t>
            </a:r>
            <a:r>
              <a:rPr lang="cs-CZ" sz="5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menu! – </a:t>
            </a:r>
            <a:r>
              <a:rPr lang="cs-CZ" sz="5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homework</a:t>
            </a:r>
            <a:r>
              <a:rPr lang="cs-CZ" sz="5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</a:p>
          <a:p>
            <a:endParaRPr lang="cs-CZ" dirty="0"/>
          </a:p>
        </p:txBody>
      </p:sp>
    </p:spTree>
  </p:cSld>
  <p:clrMapOvr>
    <a:masterClrMapping/>
  </p:clrMapOvr>
  <p:transition>
    <p:strips dir="l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1"/>
                </a:solidFill>
                <a:latin typeface="Broadway" pitchFamily="82" charset="0"/>
              </a:rPr>
              <a:t>Zdroje: </a:t>
            </a:r>
            <a:endParaRPr lang="cs-CZ" sz="6600" dirty="0">
              <a:solidFill>
                <a:schemeClr val="accent1"/>
              </a:solidFill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00808"/>
            <a:ext cx="7931224" cy="4773144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Záhorský, Michal. Záhorská, </a:t>
            </a:r>
            <a:r>
              <a:rPr lang="cs-CZ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Terezia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. Stolničení-učebnice. Merkur Praha: 1986, </a:t>
            </a:r>
            <a:r>
              <a:rPr lang="cs-CZ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č.j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. 25 249/85- 220</a:t>
            </a:r>
          </a:p>
          <a:p>
            <a:endParaRPr lang="cs-CZ" dirty="0" smtClean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Obrázky: Galerie Klipart /cit.18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Century Gothic" pitchFamily="34" charset="0"/>
              </a:rPr>
              <a:t>.6.2013/,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dostupné pod licenci Microsoft Office 2007 na  http://office.</a:t>
            </a:r>
            <a:r>
              <a:rPr lang="cs-CZ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microsoft.com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/</a:t>
            </a:r>
            <a:r>
              <a:rPr lang="cs-CZ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cs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-</a:t>
            </a:r>
            <a:r>
              <a:rPr lang="cs-CZ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cz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/</a:t>
            </a:r>
            <a:r>
              <a:rPr lang="cs-CZ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images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/</a:t>
            </a:r>
          </a:p>
          <a:p>
            <a:endParaRPr lang="cs-CZ" dirty="0" smtClean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169</TotalTime>
  <Words>344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Menu</vt:lpstr>
      <vt:lpstr>   FESTIVE  MENU</vt:lpstr>
      <vt:lpstr>  FESTIVE  MENU</vt:lpstr>
      <vt:lpstr>The sequence of courses         on the menu</vt:lpstr>
      <vt:lpstr>The sequence of drinks on    the menu</vt:lpstr>
      <vt:lpstr> FESTIVE  MENU</vt:lpstr>
      <vt:lpstr>   Easter Menu</vt:lpstr>
      <vt:lpstr>Can you answer the following questions?</vt:lpstr>
      <vt:lpstr>Snímek 10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Menu</dc:title>
  <dc:creator>Luda</dc:creator>
  <cp:lastModifiedBy>Luda</cp:lastModifiedBy>
  <cp:revision>30</cp:revision>
  <dcterms:created xsi:type="dcterms:W3CDTF">2013-02-17T14:51:15Z</dcterms:created>
  <dcterms:modified xsi:type="dcterms:W3CDTF">2013-10-19T15:07:40Z</dcterms:modified>
</cp:coreProperties>
</file>