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8" r:id="rId2"/>
    <p:sldId id="256" r:id="rId3"/>
    <p:sldId id="257" r:id="rId4"/>
    <p:sldId id="259" r:id="rId5"/>
    <p:sldId id="264" r:id="rId6"/>
    <p:sldId id="260" r:id="rId7"/>
    <p:sldId id="265" r:id="rId8"/>
    <p:sldId id="261" r:id="rId9"/>
    <p:sldId id="266" r:id="rId10"/>
    <p:sldId id="267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E5E07-D981-4DA7-A253-7A786ED2C221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78E2F-48BB-4046-9994-913BA50697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7426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78E2F-48BB-4046-9994-913BA5069758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F2BA4FA-006F-400F-9E79-9D7751275CC2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D1C04E-17F3-4BB9-BA65-AB56BFE4128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cover dir="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827088" y="115888"/>
            <a:ext cx="74898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 b="1" dirty="0">
              <a:solidFill>
                <a:srgbClr val="FFB0B0"/>
              </a:solidFill>
              <a:latin typeface="Tahoma" pitchFamily="34" charset="0"/>
            </a:endParaRPr>
          </a:p>
          <a:p>
            <a:r>
              <a:rPr lang="cs-CZ" sz="3200" b="1" dirty="0">
                <a:solidFill>
                  <a:srgbClr val="FFB0B0"/>
                </a:solidFill>
                <a:latin typeface="Tahoma" pitchFamily="34" charset="0"/>
              </a:rPr>
              <a:t> </a:t>
            </a:r>
            <a:r>
              <a:rPr lang="cs-CZ" sz="32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ahoma" pitchFamily="34" charset="0"/>
              </a:rPr>
              <a:t>DIGITÁLNÍ UČEBNÍ MATERIÁL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11188" y="1463675"/>
          <a:ext cx="7993260" cy="4157724"/>
        </p:xfrm>
        <a:graphic>
          <a:graphicData uri="http://schemas.openxmlformats.org/drawingml/2006/table">
            <a:tbl>
              <a:tblPr/>
              <a:tblGrid>
                <a:gridCol w="2160013"/>
                <a:gridCol w="5833247"/>
              </a:tblGrid>
              <a:tr h="4998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4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</a:rPr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</a:rPr>
                        <a:t>VY_3_INOVACE_ANJ27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ANJ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Gastronomie a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restaurační provoz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Oblíbené jídlo - recepty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1, 2, 3 - gastronomie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0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Ludmila Křížová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13.6.2013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52" marR="91452" marT="45730" marB="45730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Franklin Gothic Book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Prezentace slouží k výkladu tématu  Oblíbené  jídlo - recepty,  zároveň  lze tuto prezentaci využít jako materiálu pro opakování  a  prověřování  znalostí  žáků.</a:t>
                      </a:r>
                    </a:p>
                  </a:txBody>
                  <a:tcPr marL="91452" marR="91452" marT="45730" marB="45730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713" y="5516563"/>
            <a:ext cx="5761037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828600" y="1371600"/>
            <a:ext cx="9217024" cy="1828800"/>
          </a:xfrm>
        </p:spPr>
        <p:txBody>
          <a:bodyPr>
            <a:noAutofit/>
          </a:bodyPr>
          <a:lstStyle/>
          <a:p>
            <a:r>
              <a:rPr lang="cs-CZ" sz="6600" dirty="0" smtClean="0">
                <a:latin typeface="Aharoni" pitchFamily="2" charset="-79"/>
                <a:cs typeface="Aharoni" pitchFamily="2" charset="-79"/>
              </a:rPr>
              <a:t>  My </a:t>
            </a:r>
            <a:r>
              <a:rPr lang="cs-CZ" sz="6600" dirty="0" err="1" smtClean="0">
                <a:latin typeface="Aharoni" pitchFamily="2" charset="-79"/>
                <a:cs typeface="Aharoni" pitchFamily="2" charset="-79"/>
              </a:rPr>
              <a:t>favourite</a:t>
            </a:r>
            <a:r>
              <a:rPr lang="cs-CZ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6600" dirty="0" err="1" smtClean="0">
                <a:latin typeface="Aharoni" pitchFamily="2" charset="-79"/>
                <a:cs typeface="Aharoni" pitchFamily="2" charset="-79"/>
              </a:rPr>
              <a:t>food</a:t>
            </a:r>
            <a:endParaRPr lang="cs-CZ" sz="66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5766792" cy="1752600"/>
          </a:xfrm>
        </p:spPr>
        <p:txBody>
          <a:bodyPr>
            <a:normAutofit/>
          </a:bodyPr>
          <a:lstStyle/>
          <a:p>
            <a:r>
              <a:rPr lang="cs-CZ" sz="80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Recipes</a:t>
            </a:r>
            <a:endParaRPr lang="cs-CZ" sz="8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7200" dirty="0" smtClean="0">
                <a:solidFill>
                  <a:schemeClr val="accent3"/>
                </a:solidFill>
                <a:latin typeface="Cooper Black" pitchFamily="18" charset="0"/>
              </a:rPr>
              <a:t>          </a:t>
            </a:r>
            <a:r>
              <a:rPr lang="cs-CZ" sz="7200" dirty="0" err="1" smtClean="0">
                <a:solidFill>
                  <a:schemeClr val="accent3"/>
                </a:solidFill>
                <a:latin typeface="Cooper Black" pitchFamily="18" charset="0"/>
              </a:rPr>
              <a:t>Recipes</a:t>
            </a:r>
            <a:endParaRPr lang="cs-CZ" sz="7200" dirty="0">
              <a:solidFill>
                <a:schemeClr val="accent3"/>
              </a:solidFill>
              <a:latin typeface="Cooper Blac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Soup</a:t>
            </a:r>
            <a:endParaRPr lang="cs-CZ" sz="4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4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Main</a:t>
            </a:r>
            <a:r>
              <a:rPr lang="cs-CZ" sz="4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4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dish</a:t>
            </a:r>
            <a:endParaRPr lang="cs-CZ" sz="4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cs-CZ" sz="4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cs-CZ" sz="4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Dessert</a:t>
            </a:r>
            <a:endParaRPr lang="cs-CZ" sz="4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028" name="Picture 4" descr="C:\Users\Luda\AppData\Local\Microsoft\Windows\Temporary Internet Files\Content.IE5\D2HXTPGJ\MC9003470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412776"/>
            <a:ext cx="1872691" cy="1398118"/>
          </a:xfrm>
          <a:prstGeom prst="rect">
            <a:avLst/>
          </a:prstGeom>
          <a:noFill/>
        </p:spPr>
      </p:pic>
      <p:pic>
        <p:nvPicPr>
          <p:cNvPr id="1029" name="Picture 5" descr="C:\Users\Luda\AppData\Local\Microsoft\Windows\Temporary Internet Files\Content.IE5\CCRXD3BJ\MC9002393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996952"/>
            <a:ext cx="2160240" cy="1512168"/>
          </a:xfrm>
          <a:prstGeom prst="rect">
            <a:avLst/>
          </a:prstGeom>
          <a:noFill/>
        </p:spPr>
      </p:pic>
      <p:pic>
        <p:nvPicPr>
          <p:cNvPr id="1034" name="Picture 10" descr="C:\Users\Luda\AppData\Local\Microsoft\Windows\Temporary Internet Files\Content.IE5\3X15O3J9\MC9002376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077072"/>
            <a:ext cx="2067208" cy="23131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9073008" cy="1412776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   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Potatoe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soup</a:t>
            </a:r>
            <a:endParaRPr lang="cs-CZ" sz="6600" dirty="0">
              <a:solidFill>
                <a:schemeClr val="accent3"/>
              </a:solidFill>
              <a:latin typeface="Cooper Blac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/>
          </a:bodyPr>
          <a:lstStyle/>
          <a:p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Ingredients</a:t>
            </a:r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onion</a:t>
            </a:r>
            <a:r>
              <a:rPr lang="cs-CZ" sz="2800" dirty="0" smtClean="0">
                <a:solidFill>
                  <a:schemeClr val="bg1"/>
                </a:solidFill>
              </a:rPr>
              <a:t> (50g)</a:t>
            </a:r>
          </a:p>
          <a:p>
            <a:r>
              <a:rPr lang="cs-CZ" sz="2800" dirty="0" err="1" smtClean="0">
                <a:solidFill>
                  <a:schemeClr val="bg1"/>
                </a:solidFill>
              </a:rPr>
              <a:t>fat</a:t>
            </a:r>
            <a:r>
              <a:rPr lang="cs-CZ" sz="2800" dirty="0" smtClean="0">
                <a:solidFill>
                  <a:schemeClr val="bg1"/>
                </a:solidFill>
              </a:rPr>
              <a:t> (100g)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plain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flour</a:t>
            </a:r>
            <a:r>
              <a:rPr lang="cs-CZ" sz="2800" dirty="0" smtClean="0">
                <a:solidFill>
                  <a:schemeClr val="bg1"/>
                </a:solidFill>
              </a:rPr>
              <a:t> (120g)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dried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mushrooms</a:t>
            </a:r>
            <a:r>
              <a:rPr lang="cs-CZ" sz="2800" dirty="0" smtClean="0">
                <a:solidFill>
                  <a:schemeClr val="bg1"/>
                </a:solidFill>
              </a:rPr>
              <a:t> (10g)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root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vegetable</a:t>
            </a:r>
            <a:r>
              <a:rPr lang="cs-CZ" sz="2800" dirty="0" smtClean="0">
                <a:solidFill>
                  <a:schemeClr val="bg1"/>
                </a:solidFill>
              </a:rPr>
              <a:t> (130g)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cabbage</a:t>
            </a:r>
            <a:r>
              <a:rPr lang="cs-CZ" sz="2800" dirty="0" smtClean="0">
                <a:solidFill>
                  <a:schemeClr val="bg1"/>
                </a:solidFill>
              </a:rPr>
              <a:t> (50 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potatoes</a:t>
            </a:r>
            <a:r>
              <a:rPr lang="cs-CZ" sz="2800" dirty="0" smtClean="0">
                <a:solidFill>
                  <a:schemeClr val="bg1"/>
                </a:solidFill>
              </a:rPr>
              <a:t> (880g)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 salt, </a:t>
            </a:r>
            <a:r>
              <a:rPr lang="cs-CZ" sz="2800" dirty="0" err="1" smtClean="0">
                <a:solidFill>
                  <a:schemeClr val="bg1"/>
                </a:solidFill>
              </a:rPr>
              <a:t>garlic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water</a:t>
            </a:r>
            <a:r>
              <a:rPr lang="cs-CZ" sz="2800" dirty="0" smtClean="0">
                <a:solidFill>
                  <a:schemeClr val="bg1"/>
                </a:solidFill>
              </a:rPr>
              <a:t> (</a:t>
            </a:r>
            <a:r>
              <a:rPr lang="cs-CZ" sz="2800" dirty="0" err="1" smtClean="0">
                <a:solidFill>
                  <a:schemeClr val="bg1"/>
                </a:solidFill>
              </a:rPr>
              <a:t>broth</a:t>
            </a:r>
            <a:r>
              <a:rPr lang="cs-CZ" sz="2800" dirty="0" smtClean="0">
                <a:solidFill>
                  <a:schemeClr val="bg1"/>
                </a:solidFill>
              </a:rPr>
              <a:t>), </a:t>
            </a:r>
            <a:r>
              <a:rPr lang="cs-CZ" sz="2800" dirty="0" err="1" smtClean="0">
                <a:solidFill>
                  <a:schemeClr val="bg1"/>
                </a:solidFill>
              </a:rPr>
              <a:t>ground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pepper</a:t>
            </a:r>
            <a:r>
              <a:rPr lang="cs-CZ" sz="2800" dirty="0" smtClean="0">
                <a:solidFill>
                  <a:schemeClr val="bg1"/>
                </a:solidFill>
              </a:rPr>
              <a:t> , </a:t>
            </a:r>
            <a:r>
              <a:rPr lang="cs-CZ" sz="2800" dirty="0" err="1" smtClean="0">
                <a:solidFill>
                  <a:schemeClr val="bg1"/>
                </a:solidFill>
              </a:rPr>
              <a:t>caraway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marjoram</a:t>
            </a:r>
            <a:r>
              <a:rPr lang="cs-CZ" sz="2800" dirty="0" smtClean="0">
                <a:solidFill>
                  <a:schemeClr val="bg1"/>
                </a:solidFill>
              </a:rPr>
              <a:t>, </a:t>
            </a:r>
            <a:r>
              <a:rPr lang="cs-CZ" sz="2800" dirty="0" err="1" smtClean="0">
                <a:solidFill>
                  <a:schemeClr val="bg1"/>
                </a:solidFill>
              </a:rPr>
              <a:t>soup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 err="1" smtClean="0">
                <a:solidFill>
                  <a:schemeClr val="bg1"/>
                </a:solidFill>
              </a:rPr>
              <a:t>seasoning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Picture 2" descr="C:\Users\Luda\Documents\Bramboračka_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628800"/>
            <a:ext cx="3528393" cy="30956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   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Potatoe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soup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 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Preparation: </a:t>
            </a:r>
            <a:r>
              <a:rPr lang="en-US" sz="3200" dirty="0" smtClean="0">
                <a:solidFill>
                  <a:schemeClr val="bg1"/>
                </a:solidFill>
              </a:rPr>
              <a:t>Pour </a:t>
            </a:r>
            <a:r>
              <a:rPr lang="cs-CZ" sz="3200" dirty="0" err="1" smtClean="0">
                <a:solidFill>
                  <a:schemeClr val="bg1"/>
                </a:solidFill>
              </a:rPr>
              <a:t>onion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roux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with water or stock and cook. </a:t>
            </a:r>
            <a:r>
              <a:rPr lang="cs-CZ" sz="3200" dirty="0" err="1" smtClean="0">
                <a:solidFill>
                  <a:schemeClr val="bg1"/>
                </a:solidFill>
              </a:rPr>
              <a:t>Add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cooked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mushrooms</a:t>
            </a:r>
            <a:r>
              <a:rPr lang="cs-CZ" sz="3200" dirty="0" smtClean="0">
                <a:solidFill>
                  <a:schemeClr val="bg1"/>
                </a:solidFill>
              </a:rPr>
              <a:t>,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choped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vegetables and potatoes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r>
              <a:rPr lang="en-US" sz="3200" dirty="0" smtClean="0">
                <a:solidFill>
                  <a:schemeClr val="bg1"/>
                </a:solidFill>
              </a:rPr>
              <a:t> Season with salt, pepper, cumin, garlic and marjoram. Before serving 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flavor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with soup seasoning. </a:t>
            </a:r>
            <a:r>
              <a:rPr lang="cs-CZ" sz="3200" dirty="0" err="1" smtClean="0">
                <a:solidFill>
                  <a:schemeClr val="bg1"/>
                </a:solidFill>
              </a:rPr>
              <a:t>During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serving </a:t>
            </a:r>
            <a:r>
              <a:rPr lang="cs-CZ" sz="3200" dirty="0" smtClean="0">
                <a:solidFill>
                  <a:schemeClr val="bg1"/>
                </a:solidFill>
              </a:rPr>
              <a:t>put </a:t>
            </a:r>
            <a:r>
              <a:rPr lang="cs-CZ" sz="3200" dirty="0" err="1" smtClean="0">
                <a:solidFill>
                  <a:schemeClr val="bg1"/>
                </a:solidFill>
              </a:rPr>
              <a:t>into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soup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chopped parsley.</a:t>
            </a:r>
            <a:endParaRPr lang="cs-CZ" sz="3200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686800" cy="56467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3"/>
                </a:solidFill>
                <a:latin typeface="Cooper Black" pitchFamily="18" charset="0"/>
              </a:rPr>
              <a:t>   </a:t>
            </a:r>
            <a:r>
              <a:rPr lang="cs-CZ" sz="6700" dirty="0" err="1" smtClean="0">
                <a:solidFill>
                  <a:schemeClr val="accent3"/>
                </a:solidFill>
                <a:latin typeface="Cooper Black" pitchFamily="18" charset="0"/>
              </a:rPr>
              <a:t>Sirloin</a:t>
            </a:r>
            <a:r>
              <a:rPr lang="cs-CZ" sz="67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700" dirty="0" err="1" smtClean="0">
                <a:solidFill>
                  <a:schemeClr val="accent3"/>
                </a:solidFill>
                <a:latin typeface="Cooper Black" pitchFamily="18" charset="0"/>
              </a:rPr>
              <a:t>with</a:t>
            </a:r>
            <a:r>
              <a:rPr lang="cs-CZ" sz="67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700" dirty="0" err="1" smtClean="0">
                <a:solidFill>
                  <a:schemeClr val="accent3"/>
                </a:solidFill>
                <a:latin typeface="Cooper Black" pitchFamily="18" charset="0"/>
              </a:rPr>
              <a:t>cream</a:t>
            </a:r>
            <a:endParaRPr lang="cs-CZ" sz="6700" dirty="0">
              <a:solidFill>
                <a:schemeClr val="accent3"/>
              </a:solidFill>
              <a:latin typeface="Cooper Blac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Ingredients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: </a:t>
            </a:r>
          </a:p>
          <a:p>
            <a:r>
              <a:rPr lang="cs-CZ" dirty="0" err="1" smtClean="0">
                <a:solidFill>
                  <a:schemeClr val="bg1"/>
                </a:solidFill>
              </a:rPr>
              <a:t>beef</a:t>
            </a:r>
            <a:r>
              <a:rPr lang="cs-CZ" dirty="0" smtClean="0">
                <a:solidFill>
                  <a:schemeClr val="bg1"/>
                </a:solidFill>
              </a:rPr>
              <a:t>-leg (1000g)</a:t>
            </a:r>
          </a:p>
          <a:p>
            <a:r>
              <a:rPr lang="cs-CZ" dirty="0" err="1" smtClean="0">
                <a:solidFill>
                  <a:schemeClr val="bg1"/>
                </a:solidFill>
              </a:rPr>
              <a:t>bacon</a:t>
            </a:r>
            <a:r>
              <a:rPr lang="cs-CZ" dirty="0" smtClean="0">
                <a:solidFill>
                  <a:schemeClr val="bg1"/>
                </a:solidFill>
              </a:rPr>
              <a:t> (50g)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fat</a:t>
            </a:r>
            <a:r>
              <a:rPr lang="cs-CZ" dirty="0" smtClean="0">
                <a:solidFill>
                  <a:schemeClr val="bg1"/>
                </a:solidFill>
              </a:rPr>
              <a:t> (100g)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carrot</a:t>
            </a:r>
            <a:r>
              <a:rPr lang="cs-CZ" dirty="0" smtClean="0">
                <a:solidFill>
                  <a:schemeClr val="bg1"/>
                </a:solidFill>
              </a:rPr>
              <a:t>, celery, </a:t>
            </a:r>
            <a:r>
              <a:rPr lang="cs-CZ" dirty="0" err="1" smtClean="0">
                <a:solidFill>
                  <a:schemeClr val="bg1"/>
                </a:solidFill>
              </a:rPr>
              <a:t>parsley</a:t>
            </a:r>
            <a:r>
              <a:rPr lang="cs-CZ" dirty="0" smtClean="0">
                <a:solidFill>
                  <a:schemeClr val="bg1"/>
                </a:solidFill>
              </a:rPr>
              <a:t> (160 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onion</a:t>
            </a:r>
            <a:r>
              <a:rPr lang="cs-CZ" dirty="0" smtClean="0">
                <a:solidFill>
                  <a:schemeClr val="bg1"/>
                </a:solidFill>
              </a:rPr>
              <a:t> (100g)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plain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flour</a:t>
            </a:r>
            <a:r>
              <a:rPr lang="cs-CZ" dirty="0" smtClean="0">
                <a:solidFill>
                  <a:schemeClr val="bg1"/>
                </a:solidFill>
              </a:rPr>
              <a:t> (160g)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cream</a:t>
            </a:r>
            <a:r>
              <a:rPr lang="cs-CZ" dirty="0" smtClean="0">
                <a:solidFill>
                  <a:schemeClr val="bg1"/>
                </a:solidFill>
              </a:rPr>
              <a:t> (500g)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salt, </a:t>
            </a:r>
            <a:r>
              <a:rPr lang="cs-CZ" dirty="0" err="1" smtClean="0">
                <a:solidFill>
                  <a:schemeClr val="bg1"/>
                </a:solidFill>
              </a:rPr>
              <a:t>whole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pepper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allspice</a:t>
            </a:r>
            <a:r>
              <a:rPr lang="cs-CZ" dirty="0" smtClean="0">
                <a:solidFill>
                  <a:schemeClr val="bg1"/>
                </a:solidFill>
              </a:rPr>
              <a:t> , lemon, </a:t>
            </a:r>
            <a:r>
              <a:rPr lang="cs-CZ" dirty="0" err="1" smtClean="0">
                <a:solidFill>
                  <a:schemeClr val="bg1"/>
                </a:solidFill>
              </a:rPr>
              <a:t>sugar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vinegar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water</a:t>
            </a:r>
            <a:r>
              <a:rPr lang="cs-CZ" dirty="0" smtClean="0">
                <a:solidFill>
                  <a:schemeClr val="bg1"/>
                </a:solidFill>
              </a:rPr>
              <a:t> (</a:t>
            </a:r>
            <a:r>
              <a:rPr lang="cs-CZ" dirty="0" err="1" smtClean="0">
                <a:solidFill>
                  <a:schemeClr val="bg1"/>
                </a:solidFill>
              </a:rPr>
              <a:t>broth</a:t>
            </a:r>
            <a:r>
              <a:rPr lang="cs-CZ" dirty="0" smtClean="0">
                <a:solidFill>
                  <a:schemeClr val="bg1"/>
                </a:solidFill>
              </a:rPr>
              <a:t>), </a:t>
            </a:r>
            <a:r>
              <a:rPr lang="cs-CZ" dirty="0" err="1" smtClean="0">
                <a:solidFill>
                  <a:schemeClr val="bg1"/>
                </a:solidFill>
              </a:rPr>
              <a:t>bay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leaf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thyme</a:t>
            </a:r>
            <a:r>
              <a:rPr lang="cs-CZ" dirty="0" smtClean="0">
                <a:solidFill>
                  <a:schemeClr val="bg1"/>
                </a:solidFill>
              </a:rPr>
              <a:t>. 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endParaRPr lang="cs-CZ" dirty="0" smtClean="0">
              <a:solidFill>
                <a:schemeClr val="bg1"/>
              </a:solidFill>
            </a:endParaRPr>
          </a:p>
        </p:txBody>
      </p:sp>
      <p:pic>
        <p:nvPicPr>
          <p:cNvPr id="6" name="Picture 2" descr="C:\Users\Luda\Documents\220px-Svícková_na_smetane,_houskový_knedlík,_citron,_brusin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772816"/>
            <a:ext cx="3456384" cy="28083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3"/>
                </a:solidFill>
                <a:latin typeface="Cooper Black" pitchFamily="18" charset="0"/>
              </a:rPr>
              <a:t>   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Sirloin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with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cream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Preparation</a:t>
            </a:r>
            <a:r>
              <a:rPr lang="en-US" b="1" dirty="0" smtClean="0"/>
              <a:t>: </a:t>
            </a:r>
            <a:r>
              <a:rPr lang="en-US" dirty="0" smtClean="0">
                <a:solidFill>
                  <a:schemeClr val="bg1"/>
                </a:solidFill>
              </a:rPr>
              <a:t>lard meat with bacon and salt.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Cut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c</a:t>
            </a:r>
            <a:r>
              <a:rPr lang="en-US" dirty="0" smtClean="0">
                <a:solidFill>
                  <a:schemeClr val="bg1"/>
                </a:solidFill>
              </a:rPr>
              <a:t>leaned vegetables and onion into slices and fry in fat,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add</a:t>
            </a:r>
            <a:r>
              <a:rPr lang="en-US" dirty="0" smtClean="0">
                <a:solidFill>
                  <a:schemeClr val="bg1"/>
                </a:solidFill>
              </a:rPr>
              <a:t> meat and fry. </a:t>
            </a:r>
            <a:r>
              <a:rPr lang="cs-CZ" dirty="0" err="1" smtClean="0">
                <a:solidFill>
                  <a:schemeClr val="bg1"/>
                </a:solidFill>
              </a:rPr>
              <a:t>Add</a:t>
            </a:r>
            <a:r>
              <a:rPr lang="cs-CZ" dirty="0" smtClean="0">
                <a:solidFill>
                  <a:schemeClr val="bg1"/>
                </a:solidFill>
              </a:rPr>
              <a:t> a</a:t>
            </a:r>
            <a:r>
              <a:rPr lang="en-US" dirty="0" err="1" smtClean="0">
                <a:solidFill>
                  <a:schemeClr val="bg1"/>
                </a:solidFill>
              </a:rPr>
              <a:t>llspice</a:t>
            </a:r>
            <a:r>
              <a:rPr lang="en-US" dirty="0" smtClean="0">
                <a:solidFill>
                  <a:schemeClr val="bg1"/>
                </a:solidFill>
              </a:rPr>
              <a:t>, slices of lemon and vinegar. </a:t>
            </a:r>
            <a:r>
              <a:rPr lang="cs-CZ" dirty="0" smtClean="0">
                <a:solidFill>
                  <a:schemeClr val="bg1"/>
                </a:solidFill>
              </a:rPr>
              <a:t>Pour on </a:t>
            </a:r>
            <a:r>
              <a:rPr lang="en-US" dirty="0" smtClean="0">
                <a:solidFill>
                  <a:schemeClr val="bg1"/>
                </a:solidFill>
              </a:rPr>
              <a:t>water or broth, cover and cook all. Thicken the sauce with flour, cook by at least 1 hour. Refine before ending with cream. Season with salt, vinegar and sugar. Boil again. Pass the sauce (through fine sieve).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Serve</a:t>
            </a:r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with dumplings, lemon, cranberries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chemeClr val="accent3"/>
                </a:solidFill>
                <a:latin typeface="Cooper Black" pitchFamily="18" charset="0"/>
              </a:rPr>
              <a:t>   </a:t>
            </a:r>
            <a:r>
              <a:rPr lang="cs-CZ" sz="6000" dirty="0" err="1" smtClean="0">
                <a:solidFill>
                  <a:schemeClr val="accent3"/>
                </a:solidFill>
                <a:latin typeface="Cooper Black" pitchFamily="18" charset="0"/>
              </a:rPr>
              <a:t>Plum</a:t>
            </a:r>
            <a:r>
              <a:rPr lang="cs-CZ" sz="60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000" dirty="0" err="1" smtClean="0">
                <a:solidFill>
                  <a:schemeClr val="accent3"/>
                </a:solidFill>
                <a:latin typeface="Cooper Black" pitchFamily="18" charset="0"/>
              </a:rPr>
              <a:t>dumplings</a:t>
            </a:r>
            <a:r>
              <a:rPr lang="cs-CZ" sz="6000" dirty="0" smtClean="0">
                <a:solidFill>
                  <a:schemeClr val="accent3"/>
                </a:solidFill>
                <a:latin typeface="Cooper Black" pitchFamily="18" charset="0"/>
              </a:rPr>
              <a:t>  </a:t>
            </a:r>
            <a:endParaRPr lang="cs-CZ" sz="6000" dirty="0">
              <a:solidFill>
                <a:schemeClr val="accent3"/>
              </a:solidFill>
              <a:latin typeface="Cooper Blac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</a:rPr>
              <a:t>Ingredients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: </a:t>
            </a:r>
          </a:p>
          <a:p>
            <a:r>
              <a:rPr lang="cs-CZ" dirty="0" err="1">
                <a:solidFill>
                  <a:schemeClr val="bg1"/>
                </a:solidFill>
              </a:rPr>
              <a:t>p</a:t>
            </a:r>
            <a:r>
              <a:rPr lang="cs-CZ" dirty="0" err="1" smtClean="0">
                <a:solidFill>
                  <a:schemeClr val="bg1"/>
                </a:solidFill>
              </a:rPr>
              <a:t>otatoes</a:t>
            </a:r>
            <a:r>
              <a:rPr lang="cs-CZ" dirty="0" smtClean="0">
                <a:solidFill>
                  <a:schemeClr val="bg1"/>
                </a:solidFill>
              </a:rPr>
              <a:t> (1120g)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salt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eggs</a:t>
            </a:r>
            <a:r>
              <a:rPr lang="cs-CZ" dirty="0" smtClean="0">
                <a:solidFill>
                  <a:schemeClr val="bg1"/>
                </a:solidFill>
              </a:rPr>
              <a:t> (2)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semolina (150g)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coarse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flour</a:t>
            </a:r>
            <a:r>
              <a:rPr lang="cs-CZ" dirty="0" smtClean="0">
                <a:solidFill>
                  <a:schemeClr val="bg1"/>
                </a:solidFill>
              </a:rPr>
              <a:t> (450g)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plums</a:t>
            </a:r>
            <a:r>
              <a:rPr lang="cs-CZ" dirty="0" smtClean="0">
                <a:solidFill>
                  <a:schemeClr val="bg1"/>
                </a:solidFill>
              </a:rPr>
              <a:t> (1080g)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water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for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cooking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cream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cheese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powdered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sugar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butter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6" name="Picture 2" descr="C:\Users\Luda\Documents\Ovocné_tvarohové_knedlíky_7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060848"/>
            <a:ext cx="4323182" cy="28803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224136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 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Plum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r>
              <a:rPr lang="cs-CZ" sz="6600" dirty="0" err="1" smtClean="0">
                <a:solidFill>
                  <a:schemeClr val="accent3"/>
                </a:solidFill>
                <a:latin typeface="Cooper Black" pitchFamily="18" charset="0"/>
              </a:rPr>
              <a:t>dumplings</a:t>
            </a:r>
            <a:r>
              <a:rPr lang="cs-CZ" sz="6600" dirty="0" smtClean="0">
                <a:solidFill>
                  <a:schemeClr val="accent3"/>
                </a:solidFill>
                <a:latin typeface="Cooper Black" pitchFamily="18" charset="0"/>
              </a:rPr>
              <a:t> 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Preparation: </a:t>
            </a:r>
            <a:r>
              <a:rPr lang="en-US" dirty="0" smtClean="0">
                <a:solidFill>
                  <a:schemeClr val="bg1"/>
                </a:solidFill>
              </a:rPr>
              <a:t>The cooked potatoes </a:t>
            </a:r>
            <a:r>
              <a:rPr lang="cs-CZ" dirty="0" smtClean="0">
                <a:solidFill>
                  <a:schemeClr val="bg1"/>
                </a:solidFill>
              </a:rPr>
              <a:t>let </a:t>
            </a:r>
            <a:r>
              <a:rPr lang="en-US" dirty="0" smtClean="0">
                <a:solidFill>
                  <a:schemeClr val="bg1"/>
                </a:solidFill>
              </a:rPr>
              <a:t>cool. The cooled potatoes 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grate </a:t>
            </a:r>
            <a:r>
              <a:rPr lang="cs-CZ" dirty="0" err="1" smtClean="0">
                <a:solidFill>
                  <a:schemeClr val="bg1"/>
                </a:solidFill>
              </a:rPr>
              <a:t>finely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or press</a:t>
            </a:r>
            <a:r>
              <a:rPr lang="cs-CZ" dirty="0" smtClean="0">
                <a:solidFill>
                  <a:schemeClr val="bg1"/>
                </a:solidFill>
              </a:rPr>
              <a:t>. </a:t>
            </a:r>
            <a:r>
              <a:rPr lang="cs-CZ" dirty="0" err="1" smtClean="0">
                <a:solidFill>
                  <a:schemeClr val="bg1"/>
                </a:solidFill>
              </a:rPr>
              <a:t>Add</a:t>
            </a:r>
            <a:r>
              <a:rPr lang="en-US" dirty="0" smtClean="0">
                <a:solidFill>
                  <a:schemeClr val="bg1"/>
                </a:solidFill>
              </a:rPr>
              <a:t> salt, stirred eggs, semolina, sifted </a:t>
            </a:r>
            <a:r>
              <a:rPr lang="cs-CZ" dirty="0" err="1" smtClean="0">
                <a:solidFill>
                  <a:schemeClr val="bg1"/>
                </a:solidFill>
              </a:rPr>
              <a:t>flour</a:t>
            </a:r>
            <a:r>
              <a:rPr lang="cs-CZ" dirty="0" smtClean="0">
                <a:solidFill>
                  <a:schemeClr val="bg1"/>
                </a:solidFill>
              </a:rPr>
              <a:t>. </a:t>
            </a:r>
            <a:r>
              <a:rPr lang="cs-CZ" dirty="0" err="1" smtClean="0">
                <a:solidFill>
                  <a:schemeClr val="bg1"/>
                </a:solidFill>
              </a:rPr>
              <a:t>Prepare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a </a:t>
            </a:r>
            <a:r>
              <a:rPr lang="cs-CZ" dirty="0" err="1" smtClean="0">
                <a:solidFill>
                  <a:schemeClr val="bg1"/>
                </a:solidFill>
              </a:rPr>
              <a:t>stronger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dough. Roll out the dough not too thin, cut squares about 4x4 cm and p</a:t>
            </a:r>
            <a:r>
              <a:rPr lang="cs-CZ" dirty="0" err="1" smtClean="0">
                <a:solidFill>
                  <a:schemeClr val="bg1"/>
                </a:solidFill>
              </a:rPr>
              <a:t>ut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the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washed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plums</a:t>
            </a:r>
            <a:r>
              <a:rPr lang="cs-CZ" dirty="0" smtClean="0">
                <a:solidFill>
                  <a:schemeClr val="bg1"/>
                </a:solidFill>
              </a:rPr>
              <a:t> on </a:t>
            </a:r>
            <a:r>
              <a:rPr lang="en-US" dirty="0" smtClean="0">
                <a:solidFill>
                  <a:schemeClr val="bg1"/>
                </a:solidFill>
              </a:rPr>
              <a:t>the dough</a:t>
            </a:r>
            <a:r>
              <a:rPr lang="cs-CZ" dirty="0" smtClean="0">
                <a:solidFill>
                  <a:schemeClr val="bg1"/>
                </a:solidFill>
              </a:rPr>
              <a:t>,</a:t>
            </a:r>
            <a:r>
              <a:rPr lang="en-US" dirty="0" smtClean="0">
                <a:solidFill>
                  <a:schemeClr val="bg1"/>
                </a:solidFill>
              </a:rPr>
              <a:t> wrap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and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make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 dumplings. </a:t>
            </a:r>
            <a:r>
              <a:rPr lang="cs-CZ" dirty="0" smtClean="0">
                <a:solidFill>
                  <a:schemeClr val="bg1"/>
                </a:solidFill>
              </a:rPr>
              <a:t>Put t</a:t>
            </a:r>
            <a:r>
              <a:rPr lang="en-US" dirty="0" smtClean="0">
                <a:solidFill>
                  <a:schemeClr val="bg1"/>
                </a:solidFill>
              </a:rPr>
              <a:t>he dumplings in</a:t>
            </a:r>
            <a:r>
              <a:rPr lang="cs-CZ" dirty="0" smtClean="0">
                <a:solidFill>
                  <a:schemeClr val="bg1"/>
                </a:solidFill>
              </a:rPr>
              <a:t>to</a:t>
            </a:r>
            <a:r>
              <a:rPr lang="en-US" dirty="0" smtClean="0">
                <a:solidFill>
                  <a:schemeClr val="bg1"/>
                </a:solidFill>
              </a:rPr>
              <a:t> boiling water 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and cook slowly. Stir the dumplings carefully after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inserting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dirty="0" smtClean="0"/>
              <a:t> 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Serve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bg1"/>
                </a:solidFill>
              </a:rPr>
              <a:t>with cream cheese, powdered sugar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r>
              <a:rPr lang="en-US" dirty="0" smtClean="0">
                <a:solidFill>
                  <a:schemeClr val="bg1"/>
                </a:solidFill>
              </a:rPr>
              <a:t> Pour over with melted butter.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Answer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the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questions</a:t>
            </a:r>
            <a:r>
              <a:rPr lang="cs-CZ" b="1" dirty="0" smtClean="0">
                <a:solidFill>
                  <a:srgbClr val="C00000"/>
                </a:solidFill>
              </a:rPr>
              <a:t>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82453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err="1" smtClean="0">
                <a:solidFill>
                  <a:schemeClr val="bg1"/>
                </a:solidFill>
              </a:rPr>
              <a:t>What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is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your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favourite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soup</a:t>
            </a:r>
            <a:r>
              <a:rPr lang="cs-CZ" b="1" dirty="0" smtClean="0">
                <a:solidFill>
                  <a:schemeClr val="bg1"/>
                </a:solidFill>
              </a:rPr>
              <a:t>? </a:t>
            </a:r>
            <a:r>
              <a:rPr lang="cs-CZ" b="1" dirty="0" err="1" smtClean="0">
                <a:solidFill>
                  <a:schemeClr val="bg1"/>
                </a:solidFill>
              </a:rPr>
              <a:t>Can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you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describe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its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preparation</a:t>
            </a:r>
            <a:r>
              <a:rPr lang="cs-CZ" b="1" dirty="0" smtClean="0">
                <a:solidFill>
                  <a:schemeClr val="bg1"/>
                </a:solidFill>
              </a:rPr>
              <a:t>?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err="1" smtClean="0">
                <a:solidFill>
                  <a:schemeClr val="bg1"/>
                </a:solidFill>
              </a:rPr>
              <a:t>What</a:t>
            </a:r>
            <a:r>
              <a:rPr lang="cs-CZ" b="1" dirty="0" smtClean="0">
                <a:solidFill>
                  <a:schemeClr val="bg1"/>
                </a:solidFill>
              </a:rPr>
              <a:t> do </a:t>
            </a:r>
            <a:r>
              <a:rPr lang="cs-CZ" b="1" dirty="0" err="1" smtClean="0">
                <a:solidFill>
                  <a:schemeClr val="bg1"/>
                </a:solidFill>
              </a:rPr>
              <a:t>you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often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eat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for</a:t>
            </a:r>
            <a:r>
              <a:rPr lang="cs-CZ" b="1" dirty="0" smtClean="0">
                <a:solidFill>
                  <a:schemeClr val="bg1"/>
                </a:solidFill>
              </a:rPr>
              <a:t> a </a:t>
            </a:r>
            <a:r>
              <a:rPr lang="cs-CZ" b="1" dirty="0" err="1" smtClean="0">
                <a:solidFill>
                  <a:schemeClr val="bg1"/>
                </a:solidFill>
              </a:rPr>
              <a:t>main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meal</a:t>
            </a:r>
            <a:r>
              <a:rPr lang="cs-CZ" b="1" dirty="0" smtClean="0">
                <a:solidFill>
                  <a:schemeClr val="bg1"/>
                </a:solidFill>
              </a:rPr>
              <a:t>? </a:t>
            </a:r>
            <a:r>
              <a:rPr lang="cs-CZ" b="1" dirty="0" err="1" smtClean="0">
                <a:solidFill>
                  <a:schemeClr val="bg1"/>
                </a:solidFill>
              </a:rPr>
              <a:t>Is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Czech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or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meal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of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foreign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cuisine</a:t>
            </a:r>
            <a:r>
              <a:rPr lang="cs-CZ" b="1" dirty="0" smtClean="0">
                <a:solidFill>
                  <a:schemeClr val="bg1"/>
                </a:solidFill>
              </a:rPr>
              <a:t>?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err="1" smtClean="0">
                <a:solidFill>
                  <a:schemeClr val="bg1"/>
                </a:solidFill>
              </a:rPr>
              <a:t>What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ís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your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favourite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dessert</a:t>
            </a:r>
            <a:r>
              <a:rPr lang="cs-CZ" b="1" dirty="0" smtClean="0">
                <a:solidFill>
                  <a:schemeClr val="bg1"/>
                </a:solidFill>
              </a:rPr>
              <a:t>? </a:t>
            </a:r>
            <a:r>
              <a:rPr lang="cs-CZ" b="1" dirty="0" err="1" smtClean="0">
                <a:solidFill>
                  <a:schemeClr val="bg1"/>
                </a:solidFill>
              </a:rPr>
              <a:t>What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ingredients</a:t>
            </a:r>
            <a:r>
              <a:rPr lang="cs-CZ" b="1" dirty="0" smtClean="0">
                <a:solidFill>
                  <a:schemeClr val="bg1"/>
                </a:solidFill>
              </a:rPr>
              <a:t> do </a:t>
            </a:r>
            <a:r>
              <a:rPr lang="cs-CZ" b="1" dirty="0" err="1" smtClean="0">
                <a:solidFill>
                  <a:schemeClr val="bg1"/>
                </a:solidFill>
              </a:rPr>
              <a:t>you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need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for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it</a:t>
            </a:r>
            <a:r>
              <a:rPr lang="cs-CZ" b="1" dirty="0" smtClean="0">
                <a:solidFill>
                  <a:schemeClr val="bg1"/>
                </a:solidFill>
              </a:rPr>
              <a:t>?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err="1" smtClean="0">
                <a:solidFill>
                  <a:schemeClr val="bg1"/>
                </a:solidFill>
              </a:rPr>
              <a:t>Can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you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make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any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salads</a:t>
            </a:r>
            <a:r>
              <a:rPr lang="cs-CZ" b="1" dirty="0" smtClean="0">
                <a:solidFill>
                  <a:schemeClr val="bg1"/>
                </a:solidFill>
              </a:rPr>
              <a:t>? </a:t>
            </a:r>
            <a:r>
              <a:rPr lang="cs-CZ" b="1" dirty="0" err="1" smtClean="0">
                <a:solidFill>
                  <a:schemeClr val="bg1"/>
                </a:solidFill>
              </a:rPr>
              <a:t>Explain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it</a:t>
            </a:r>
            <a:r>
              <a:rPr lang="cs-CZ" b="1" dirty="0" smtClean="0">
                <a:solidFill>
                  <a:schemeClr val="bg1"/>
                </a:solidFill>
              </a:rPr>
              <a:t>, </a:t>
            </a:r>
            <a:r>
              <a:rPr lang="cs-CZ" b="1" dirty="0" err="1" smtClean="0">
                <a:solidFill>
                  <a:schemeClr val="bg1"/>
                </a:solidFill>
              </a:rPr>
              <a:t>please</a:t>
            </a:r>
            <a:r>
              <a:rPr lang="cs-CZ" b="1" dirty="0" smtClean="0">
                <a:solidFill>
                  <a:schemeClr val="bg1"/>
                </a:solidFill>
              </a:rPr>
              <a:t>!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Do </a:t>
            </a:r>
            <a:r>
              <a:rPr lang="cs-CZ" b="1" dirty="0" err="1" smtClean="0">
                <a:solidFill>
                  <a:schemeClr val="bg1"/>
                </a:solidFill>
              </a:rPr>
              <a:t>you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eat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healthy</a:t>
            </a:r>
            <a:r>
              <a:rPr lang="cs-CZ" b="1" dirty="0" smtClean="0">
                <a:solidFill>
                  <a:schemeClr val="bg1"/>
                </a:solidFill>
              </a:rPr>
              <a:t>? Tell </a:t>
            </a:r>
            <a:r>
              <a:rPr lang="cs-CZ" b="1" dirty="0" err="1" smtClean="0">
                <a:solidFill>
                  <a:schemeClr val="bg1"/>
                </a:solidFill>
              </a:rPr>
              <a:t>about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it</a:t>
            </a:r>
            <a:r>
              <a:rPr lang="cs-CZ" b="1" dirty="0" smtClean="0">
                <a:solidFill>
                  <a:schemeClr val="bg1"/>
                </a:solidFill>
              </a:rPr>
              <a:t>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Luda\AppData\Local\Microsoft\Windows\Temporary Internet Files\Content.IE5\517NR6TP\MM90025450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445224"/>
            <a:ext cx="952500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84784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C00000"/>
                </a:solidFill>
                <a:latin typeface="Cooper Black" pitchFamily="18" charset="0"/>
              </a:rPr>
              <a:t> Zdroje:</a:t>
            </a:r>
            <a:endParaRPr lang="cs-CZ" sz="7200" dirty="0">
              <a:solidFill>
                <a:srgbClr val="C00000"/>
              </a:solidFill>
              <a:latin typeface="Cooper Black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Křivánek, Mirko. Česko-anglicko-německý průvodce gastronomii a restauračním provozem. Leda: 2004, ISBN 80-7335-036-x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http://upload.wikimedia.org/wikipedia/commons/thumb/3/31/Brambora%C4%8Dka_022.jpg/600px-Brambora%C4%8Dka_022.jpg-autor-Matěj </a:t>
            </a:r>
            <a:r>
              <a:rPr lang="cs-CZ" dirty="0" err="1" smtClean="0">
                <a:solidFill>
                  <a:schemeClr val="bg1"/>
                </a:solidFill>
              </a:rPr>
              <a:t>Baťha</a:t>
            </a:r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http://upload.wikimedia.org/wikipedia/commons/thumb/b/b1/Sv%C3%ADckov%C3%A1_na_smetane%2C_houskov%C3%BD_knedl%C3%ADk%2C_citron%2C_brusinky.jpg/800px-Sv%C3%ADckov%C3%A1_na_smetane%2C_houskov%C3%BD_knedl%C3%ADk%2C_citron%2C_brusinky.jpg-autor </a:t>
            </a:r>
            <a:r>
              <a:rPr lang="cs-CZ" dirty="0" err="1" smtClean="0">
                <a:solidFill>
                  <a:schemeClr val="bg1"/>
                </a:solidFill>
              </a:rPr>
              <a:t>Nillerdk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Cooper Black" pitchFamily="18" charset="0"/>
              </a:rPr>
              <a:t>Zdroje: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https://upload.wikimedia.org/wikipedia/commons/thumb/d/d3/Ovocn%C3%A9_tvarohov%C3%A9_knedl%C3%ADky_734.JPG/800px-Ovocn%C3%A9_tvarohov%C3%A9_knedl%C3%ADky_734.JPG-autor-Matěj </a:t>
            </a:r>
            <a:r>
              <a:rPr lang="cs-CZ" dirty="0" err="1" smtClean="0">
                <a:solidFill>
                  <a:schemeClr val="bg1"/>
                </a:solidFill>
              </a:rPr>
              <a:t>Baťha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Obrázky: Galerie Klipart /cit.18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.6.2013/,</a:t>
            </a:r>
            <a:r>
              <a:rPr lang="cs-CZ" dirty="0" smtClean="0">
                <a:solidFill>
                  <a:schemeClr val="bg1"/>
                </a:solidFill>
              </a:rPr>
              <a:t> dostupné pod licenci Microsoft Office 2007 na  http://office.</a:t>
            </a:r>
            <a:r>
              <a:rPr lang="cs-CZ" dirty="0" err="1" smtClean="0">
                <a:solidFill>
                  <a:schemeClr val="bg1"/>
                </a:solidFill>
              </a:rPr>
              <a:t>microsoft.com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  <a:r>
              <a:rPr lang="cs-CZ" dirty="0" err="1" smtClean="0">
                <a:solidFill>
                  <a:schemeClr val="bg1"/>
                </a:solidFill>
              </a:rPr>
              <a:t>cs</a:t>
            </a:r>
            <a:r>
              <a:rPr lang="cs-CZ" dirty="0" smtClean="0">
                <a:solidFill>
                  <a:schemeClr val="bg1"/>
                </a:solidFill>
              </a:rPr>
              <a:t>-</a:t>
            </a:r>
            <a:r>
              <a:rPr lang="cs-CZ" dirty="0" err="1" smtClean="0">
                <a:solidFill>
                  <a:schemeClr val="bg1"/>
                </a:solidFill>
              </a:rPr>
              <a:t>cz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  <a:r>
              <a:rPr lang="cs-CZ" dirty="0" err="1" smtClean="0">
                <a:solidFill>
                  <a:schemeClr val="bg1"/>
                </a:solidFill>
              </a:rPr>
              <a:t>images</a:t>
            </a:r>
            <a:r>
              <a:rPr lang="cs-CZ" dirty="0" smtClean="0">
                <a:solidFill>
                  <a:schemeClr val="bg1"/>
                </a:solidFill>
              </a:rPr>
              <a:t>/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322</TotalTime>
  <Words>630</Words>
  <Application>Microsoft Office PowerPoint</Application>
  <PresentationFormat>Předvádění na obrazovce (4:3)</PresentationFormat>
  <Paragraphs>89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Snímek 1</vt:lpstr>
      <vt:lpstr>  My favourite food</vt:lpstr>
      <vt:lpstr>          Recipes</vt:lpstr>
      <vt:lpstr>     Potatoe soup</vt:lpstr>
      <vt:lpstr>     Potatoe soup  </vt:lpstr>
      <vt:lpstr>   Sirloin with cream</vt:lpstr>
      <vt:lpstr>    Sirloin with cream</vt:lpstr>
      <vt:lpstr>   Plum dumplings  </vt:lpstr>
      <vt:lpstr>   Plum dumplings </vt:lpstr>
      <vt:lpstr> Answer the questions:</vt:lpstr>
      <vt:lpstr> Zdroje: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favourite food</dc:title>
  <dc:creator>Luda</dc:creator>
  <cp:lastModifiedBy>Luda</cp:lastModifiedBy>
  <cp:revision>44</cp:revision>
  <dcterms:created xsi:type="dcterms:W3CDTF">2013-03-21T18:05:23Z</dcterms:created>
  <dcterms:modified xsi:type="dcterms:W3CDTF">2013-11-25T17:51:10Z</dcterms:modified>
</cp:coreProperties>
</file>