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6" r:id="rId3"/>
    <p:sldId id="258" r:id="rId4"/>
    <p:sldId id="266" r:id="rId5"/>
    <p:sldId id="260" r:id="rId6"/>
    <p:sldId id="262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D540C8-BAA1-499A-88D3-C793429CC00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3AFE9-1C63-4240-89BC-1146AEBF16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4894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D197B-6D50-435D-A018-F720C5CE182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37D824-1C69-491B-B232-CEDDA582BBEE}" type="datetimeFigureOut">
              <a:rPr lang="cs-CZ" smtClean="0"/>
              <a:pPr/>
              <a:t>25.12.2013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0"/>
            <a:ext cx="7489825" cy="10668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Georgia" pitchFamily="18" charset="0"/>
              </a:rPr>
              <a:t>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eorgia" pitchFamily="18" charset="0"/>
              </a:rPr>
              <a:t> DIGITÁLNÍ </a:t>
            </a:r>
            <a:r>
              <a:rPr lang="cs-CZ" sz="3200" b="1" dirty="0">
                <a:solidFill>
                  <a:schemeClr val="accent3">
                    <a:lumMod val="60000"/>
                    <a:lumOff val="40000"/>
                  </a:schemeClr>
                </a:solidFill>
                <a:latin typeface="Georgia" pitchFamily="18" charset="0"/>
              </a:rPr>
              <a:t>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CZ.1.07/1.5.00/34.0124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VY_3_INOVACE_ANj28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Gastronomie 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restaurační provoz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Česká kuchyně - charakteristika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2, 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10. 03. 2013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Prezentace slouží k výkladu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tématu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Česká kuchyně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,  její charakteristika,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Characteristic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err="1" smtClean="0">
                <a:solidFill>
                  <a:srgbClr val="C00000"/>
                </a:solidFill>
                <a:latin typeface="Rockwell Extra Bold" pitchFamily="18" charset="0"/>
              </a:rPr>
              <a:t>Czech</a:t>
            </a:r>
            <a:r>
              <a:rPr lang="cs-CZ" sz="6600" dirty="0" smtClean="0">
                <a:solidFill>
                  <a:srgbClr val="C00000"/>
                </a:solidFill>
                <a:latin typeface="Rockwell Extra Bold" pitchFamily="18" charset="0"/>
              </a:rPr>
              <a:t> </a:t>
            </a:r>
            <a:r>
              <a:rPr lang="cs-CZ" sz="6600" dirty="0" err="1" smtClean="0">
                <a:solidFill>
                  <a:srgbClr val="C00000"/>
                </a:solidFill>
                <a:latin typeface="Rockwell Extra Bold" pitchFamily="18" charset="0"/>
              </a:rPr>
              <a:t>Cuisine</a:t>
            </a:r>
            <a:endParaRPr lang="cs-CZ" sz="6600" dirty="0">
              <a:solidFill>
                <a:srgbClr val="C00000"/>
              </a:solidFill>
              <a:latin typeface="Rockwell Extra Bold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/>
              <a:t>History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Czech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cuisine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8640"/>
            <a:ext cx="8503920" cy="6552728"/>
          </a:xfrm>
        </p:spPr>
        <p:txBody>
          <a:bodyPr>
            <a:normAutofit fontScale="70000" lnSpcReduction="20000"/>
          </a:bodyPr>
          <a:lstStyle/>
          <a:p>
            <a:pPr lvl="0"/>
            <a:endParaRPr lang="cs-CZ" sz="6700" dirty="0" smtClean="0"/>
          </a:p>
          <a:p>
            <a:pPr>
              <a:buNone/>
            </a:pPr>
            <a:endParaRPr lang="cs-CZ" sz="7000" dirty="0" smtClean="0"/>
          </a:p>
          <a:p>
            <a:r>
              <a:rPr lang="en-US" sz="5100" dirty="0" smtClean="0">
                <a:solidFill>
                  <a:srgbClr val="C00000"/>
                </a:solidFill>
              </a:rPr>
              <a:t>Czech cuisine </a:t>
            </a:r>
            <a:r>
              <a:rPr lang="cs-CZ" sz="5100" dirty="0" smtClean="0">
                <a:solidFill>
                  <a:srgbClr val="C00000"/>
                </a:solidFill>
              </a:rPr>
              <a:t> </a:t>
            </a:r>
            <a:r>
              <a:rPr lang="cs-CZ" sz="5100" dirty="0" err="1" smtClean="0"/>
              <a:t>was</a:t>
            </a:r>
            <a:r>
              <a:rPr lang="cs-CZ" sz="5100" dirty="0" smtClean="0"/>
              <a:t> </a:t>
            </a:r>
            <a:r>
              <a:rPr lang="en-US" sz="5100" dirty="0" smtClean="0"/>
              <a:t>influenced </a:t>
            </a:r>
            <a:r>
              <a:rPr lang="cs-CZ" sz="5100" dirty="0" smtClean="0"/>
              <a:t>by </a:t>
            </a:r>
            <a:r>
              <a:rPr lang="cs-CZ" sz="5100" dirty="0" err="1" smtClean="0"/>
              <a:t>inhabitants</a:t>
            </a:r>
            <a:r>
              <a:rPr lang="cs-CZ" sz="5100" dirty="0" smtClean="0"/>
              <a:t>  </a:t>
            </a:r>
            <a:r>
              <a:rPr lang="cs-CZ" sz="5100" dirty="0" err="1" smtClean="0"/>
              <a:t>of</a:t>
            </a:r>
            <a:r>
              <a:rPr lang="cs-CZ" sz="5100" dirty="0" smtClean="0"/>
              <a:t> </a:t>
            </a:r>
            <a:r>
              <a:rPr lang="en-US" sz="5100" dirty="0" smtClean="0"/>
              <a:t>Celtic</a:t>
            </a:r>
            <a:r>
              <a:rPr lang="cs-CZ" sz="5100" dirty="0" smtClean="0"/>
              <a:t> </a:t>
            </a:r>
            <a:r>
              <a:rPr lang="cs-CZ" sz="5100" dirty="0" err="1" smtClean="0"/>
              <a:t>and</a:t>
            </a:r>
            <a:r>
              <a:rPr lang="cs-CZ" sz="5100" dirty="0" smtClean="0"/>
              <a:t> </a:t>
            </a:r>
            <a:r>
              <a:rPr lang="en-US" sz="5100" dirty="0" smtClean="0"/>
              <a:t> Slavic origin</a:t>
            </a:r>
            <a:r>
              <a:rPr lang="cs-CZ" sz="5100" dirty="0" smtClean="0"/>
              <a:t>,</a:t>
            </a:r>
          </a:p>
          <a:p>
            <a:pPr lvl="0">
              <a:buNone/>
            </a:pPr>
            <a:r>
              <a:rPr lang="cs-CZ" sz="5100" dirty="0" smtClean="0"/>
              <a:t>   </a:t>
            </a:r>
            <a:r>
              <a:rPr lang="en-US" sz="5100" dirty="0" smtClean="0"/>
              <a:t>by the kitchen of </a:t>
            </a:r>
            <a:r>
              <a:rPr lang="cs-CZ" sz="5100" dirty="0" err="1" smtClean="0"/>
              <a:t>neighbouring</a:t>
            </a:r>
            <a:r>
              <a:rPr lang="cs-CZ" sz="5100" dirty="0" smtClean="0"/>
              <a:t> </a:t>
            </a:r>
            <a:r>
              <a:rPr lang="en-US" sz="5100" dirty="0" smtClean="0"/>
              <a:t>countries, some dishes </a:t>
            </a:r>
            <a:r>
              <a:rPr lang="cs-CZ" sz="5100" dirty="0" err="1" smtClean="0"/>
              <a:t>were</a:t>
            </a:r>
            <a:r>
              <a:rPr lang="cs-CZ" sz="5100" dirty="0" smtClean="0"/>
              <a:t> </a:t>
            </a:r>
            <a:r>
              <a:rPr lang="en-US" sz="5100" dirty="0" smtClean="0"/>
              <a:t>domesticated</a:t>
            </a:r>
            <a:r>
              <a:rPr lang="cs-CZ" sz="5100" dirty="0" smtClean="0"/>
              <a:t>.</a:t>
            </a:r>
          </a:p>
          <a:p>
            <a:r>
              <a:rPr lang="en-US" sz="5100" dirty="0" smtClean="0"/>
              <a:t>Widely</a:t>
            </a:r>
            <a:r>
              <a:rPr lang="cs-CZ" sz="5100" dirty="0" smtClean="0"/>
              <a:t> </a:t>
            </a:r>
            <a:r>
              <a:rPr lang="cs-CZ" sz="5100" dirty="0" err="1" smtClean="0"/>
              <a:t>were</a:t>
            </a:r>
            <a:r>
              <a:rPr lang="cs-CZ" sz="5100" dirty="0" smtClean="0"/>
              <a:t> </a:t>
            </a:r>
            <a:r>
              <a:rPr lang="en-US" sz="5100" dirty="0" smtClean="0"/>
              <a:t> consumed cereals, legumes, mushrooms and berries. </a:t>
            </a:r>
            <a:r>
              <a:rPr lang="cs-CZ" sz="5100" dirty="0" smtClean="0"/>
              <a:t>M</a:t>
            </a:r>
            <a:r>
              <a:rPr lang="en-US" sz="5100" dirty="0" smtClean="0"/>
              <a:t>ilk, eggs and cheese</a:t>
            </a:r>
            <a:r>
              <a:rPr lang="cs-CZ" sz="5100" dirty="0" smtClean="0"/>
              <a:t> </a:t>
            </a:r>
            <a:r>
              <a:rPr lang="cs-CZ" sz="5100" dirty="0" err="1" smtClean="0"/>
              <a:t>were</a:t>
            </a:r>
            <a:r>
              <a:rPr lang="cs-CZ" sz="5100" dirty="0" smtClean="0"/>
              <a:t> </a:t>
            </a:r>
            <a:r>
              <a:rPr lang="cs-CZ" sz="5100" dirty="0" err="1" smtClean="0"/>
              <a:t>very</a:t>
            </a:r>
            <a:r>
              <a:rPr lang="cs-CZ" sz="5100" dirty="0" smtClean="0"/>
              <a:t> </a:t>
            </a:r>
            <a:r>
              <a:rPr lang="cs-CZ" sz="5100" dirty="0" err="1" smtClean="0"/>
              <a:t>spread</a:t>
            </a:r>
            <a:r>
              <a:rPr lang="cs-CZ" sz="5100" dirty="0" smtClean="0"/>
              <a:t>. </a:t>
            </a:r>
            <a:r>
              <a:rPr lang="en-US" sz="5100" dirty="0" smtClean="0"/>
              <a:t> Meat was rarely part of meals. </a:t>
            </a:r>
            <a:endParaRPr lang="cs-CZ" sz="5100" dirty="0" smtClean="0"/>
          </a:p>
          <a:p>
            <a:endParaRPr lang="cs-CZ" sz="8600" dirty="0" smtClean="0"/>
          </a:p>
        </p:txBody>
      </p:sp>
      <p:pic>
        <p:nvPicPr>
          <p:cNvPr id="2052" name="Picture 4" descr="C:\Users\Luda\AppData\Local\Microsoft\Windows\Temporary Internet Files\Content.IE5\UEBPJEGM\MC9004418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068960"/>
            <a:ext cx="1296144" cy="111747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4000" b="1" dirty="0" err="1" smtClean="0"/>
              <a:t>History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Czech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cuisine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Czech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cuisine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influenced</a:t>
            </a:r>
            <a:r>
              <a:rPr lang="cs-CZ" sz="2800" dirty="0" smtClean="0"/>
              <a:t> by </a:t>
            </a:r>
            <a:r>
              <a:rPr lang="en-US" sz="2800" dirty="0" smtClean="0"/>
              <a:t>the development of crafts</a:t>
            </a:r>
            <a:r>
              <a:rPr lang="cs-CZ" sz="2800" dirty="0" smtClean="0"/>
              <a:t>.</a:t>
            </a:r>
            <a:r>
              <a:rPr lang="en-US" sz="2800" dirty="0" smtClean="0"/>
              <a:t> Besides the typical preparation of meat - cooking, beg</a:t>
            </a:r>
            <a:r>
              <a:rPr lang="cs-CZ" sz="2800" dirty="0" smtClean="0"/>
              <a:t>a</a:t>
            </a:r>
            <a:r>
              <a:rPr lang="en-US" sz="2800" dirty="0" smtClean="0"/>
              <a:t>n to use cooking on a grill</a:t>
            </a:r>
            <a:r>
              <a:rPr lang="cs-CZ" sz="2800" dirty="0" smtClean="0"/>
              <a:t>.</a:t>
            </a:r>
            <a:r>
              <a:rPr lang="en-US" sz="2800" dirty="0" smtClean="0"/>
              <a:t> Butchers </a:t>
            </a:r>
            <a:r>
              <a:rPr lang="cs-CZ" sz="2800" dirty="0" err="1" smtClean="0"/>
              <a:t>offered</a:t>
            </a:r>
            <a:r>
              <a:rPr lang="cs-CZ" sz="2800" dirty="0" smtClean="0"/>
              <a:t> </a:t>
            </a:r>
            <a:r>
              <a:rPr lang="cs-CZ" sz="2800" dirty="0" err="1" smtClean="0"/>
              <a:t>besides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en-US" sz="2800" dirty="0" smtClean="0"/>
              <a:t>raw meat also smoked meat and ham.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en-US" sz="2800" dirty="0" smtClean="0"/>
              <a:t>In the 15th century</a:t>
            </a:r>
            <a:r>
              <a:rPr lang="cs-CZ" sz="2800" dirty="0" smtClean="0"/>
              <a:t> </a:t>
            </a:r>
            <a:r>
              <a:rPr lang="cs-CZ" sz="2800" dirty="0" err="1" smtClean="0"/>
              <a:t>become</a:t>
            </a:r>
            <a:r>
              <a:rPr lang="cs-CZ" sz="2800" dirty="0" smtClean="0"/>
              <a:t> </a:t>
            </a:r>
            <a:r>
              <a:rPr lang="cs-CZ" sz="2800" dirty="0" err="1" smtClean="0"/>
              <a:t>very</a:t>
            </a:r>
            <a:r>
              <a:rPr lang="cs-CZ" sz="2800" dirty="0" smtClean="0"/>
              <a:t> </a:t>
            </a:r>
            <a:r>
              <a:rPr lang="cs-CZ" sz="2800" dirty="0" err="1" smtClean="0"/>
              <a:t>popular</a:t>
            </a:r>
            <a:r>
              <a:rPr lang="cs-CZ" sz="2800" dirty="0" smtClean="0"/>
              <a:t> </a:t>
            </a:r>
            <a:r>
              <a:rPr lang="en-US" sz="2800" dirty="0" smtClean="0"/>
              <a:t>festive cakes, b</a:t>
            </a:r>
            <a:r>
              <a:rPr lang="cs-CZ" sz="2800" dirty="0" err="1" smtClean="0"/>
              <a:t>egan</a:t>
            </a:r>
            <a:r>
              <a:rPr lang="en-US" sz="2800" dirty="0" smtClean="0"/>
              <a:t> to produce </a:t>
            </a:r>
            <a:r>
              <a:rPr lang="cs-CZ" sz="2800" dirty="0" err="1" smtClean="0"/>
              <a:t>different</a:t>
            </a:r>
            <a:r>
              <a:rPr lang="cs-CZ" sz="2800" dirty="0" smtClean="0"/>
              <a:t> </a:t>
            </a:r>
            <a:r>
              <a:rPr lang="en-US" sz="2800" dirty="0" smtClean="0"/>
              <a:t>meat products.</a:t>
            </a:r>
            <a:br>
              <a:rPr lang="en-US" sz="2800" dirty="0" smtClean="0"/>
            </a:br>
            <a:r>
              <a:rPr lang="en-US" sz="2800" dirty="0" smtClean="0"/>
              <a:t>In the 16th century </a:t>
            </a:r>
            <a:r>
              <a:rPr lang="cs-CZ" sz="2800" dirty="0" smtClean="0"/>
              <a:t>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en-US" sz="2800" dirty="0" smtClean="0"/>
              <a:t>Czech cuisine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used</a:t>
            </a:r>
            <a:r>
              <a:rPr lang="cs-CZ" sz="2800" dirty="0" smtClean="0"/>
              <a:t> </a:t>
            </a:r>
            <a:r>
              <a:rPr lang="en-US" sz="2800" dirty="0" smtClean="0"/>
              <a:t> exotic spices, fish, exotic game.</a:t>
            </a:r>
            <a:endParaRPr lang="cs-CZ" dirty="0"/>
          </a:p>
        </p:txBody>
      </p:sp>
      <p:pic>
        <p:nvPicPr>
          <p:cNvPr id="3077" name="Picture 5" descr="C:\Users\Luda\AppData\Local\Microsoft\Windows\Temporary Internet Files\Content.IE5\517NR6TP\MC900228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052736"/>
            <a:ext cx="1869948" cy="10588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7776864" cy="758952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4400" b="1" dirty="0" err="1" smtClean="0"/>
              <a:t>Eating</a:t>
            </a:r>
            <a:r>
              <a:rPr lang="cs-CZ" sz="4400" b="1" dirty="0" smtClean="0"/>
              <a:t>  </a:t>
            </a:r>
            <a:r>
              <a:rPr lang="cs-CZ" sz="4400" b="1" dirty="0" err="1" smtClean="0"/>
              <a:t>habits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646368"/>
          </a:xfrm>
        </p:spPr>
        <p:txBody>
          <a:bodyPr>
            <a:normAutofit fontScale="25000" lnSpcReduction="20000"/>
          </a:bodyPr>
          <a:lstStyle/>
          <a:p>
            <a:r>
              <a:rPr lang="en-US" sz="9600" dirty="0" smtClean="0"/>
              <a:t>Czechs eat three meals a day - </a:t>
            </a:r>
            <a:r>
              <a:rPr lang="en-US" sz="9600" b="1" dirty="0" smtClean="0"/>
              <a:t>breakfast, lunch and dinner.</a:t>
            </a:r>
            <a:endParaRPr lang="cs-CZ" sz="9600" b="1" dirty="0" smtClean="0"/>
          </a:p>
          <a:p>
            <a:pPr>
              <a:buNone/>
            </a:pPr>
            <a:endParaRPr lang="cs-CZ" sz="7400" dirty="0" smtClean="0"/>
          </a:p>
          <a:p>
            <a:r>
              <a:rPr lang="cs-CZ" sz="9600" b="1" dirty="0" err="1" smtClean="0"/>
              <a:t>For</a:t>
            </a:r>
            <a:r>
              <a:rPr lang="cs-CZ" sz="9600" b="1" dirty="0" smtClean="0"/>
              <a:t> </a:t>
            </a:r>
            <a:r>
              <a:rPr lang="en-US" sz="9600" b="1" dirty="0" smtClean="0"/>
              <a:t>Breakfast </a:t>
            </a:r>
            <a:r>
              <a:rPr lang="cs-CZ" sz="9600" dirty="0" smtClean="0"/>
              <a:t> </a:t>
            </a:r>
            <a:r>
              <a:rPr lang="en-US" sz="9600" dirty="0" smtClean="0"/>
              <a:t>commonly </a:t>
            </a:r>
            <a:r>
              <a:rPr lang="cs-CZ" sz="9600" dirty="0" smtClean="0"/>
              <a:t>are </a:t>
            </a:r>
            <a:r>
              <a:rPr lang="en-US" sz="9600" dirty="0" smtClean="0"/>
              <a:t>eaten muesli, yoghurt, bread and eggs</a:t>
            </a:r>
            <a:r>
              <a:rPr lang="cs-CZ" sz="9600" dirty="0" smtClean="0"/>
              <a:t>, </a:t>
            </a:r>
            <a:r>
              <a:rPr lang="cs-CZ" sz="9600" dirty="0" err="1" smtClean="0"/>
              <a:t>prepared</a:t>
            </a:r>
            <a:r>
              <a:rPr lang="cs-CZ" sz="9600" dirty="0" smtClean="0"/>
              <a:t> in </a:t>
            </a:r>
            <a:r>
              <a:rPr lang="cs-CZ" sz="9600" dirty="0" err="1" smtClean="0"/>
              <a:t>the</a:t>
            </a:r>
            <a:r>
              <a:rPr lang="cs-CZ" sz="9600" dirty="0" smtClean="0"/>
              <a:t> </a:t>
            </a:r>
            <a:r>
              <a:rPr lang="cs-CZ" sz="9600" dirty="0" err="1" smtClean="0"/>
              <a:t>different</a:t>
            </a:r>
            <a:r>
              <a:rPr lang="cs-CZ" sz="9600" dirty="0" smtClean="0"/>
              <a:t> </a:t>
            </a:r>
            <a:r>
              <a:rPr lang="cs-CZ" sz="9600" dirty="0" err="1" smtClean="0"/>
              <a:t>ways</a:t>
            </a:r>
            <a:r>
              <a:rPr lang="cs-CZ" sz="9600" dirty="0" smtClean="0"/>
              <a:t>.</a:t>
            </a:r>
          </a:p>
          <a:p>
            <a:pPr>
              <a:buNone/>
            </a:pPr>
            <a:endParaRPr lang="cs-CZ" sz="9600" dirty="0" smtClean="0"/>
          </a:p>
          <a:p>
            <a:r>
              <a:rPr lang="en-US" sz="9600" b="1" dirty="0" smtClean="0"/>
              <a:t>Lunch </a:t>
            </a:r>
            <a:r>
              <a:rPr lang="en-US" sz="9600" dirty="0" smtClean="0"/>
              <a:t>is the main meal of the day. </a:t>
            </a:r>
            <a:r>
              <a:rPr lang="cs-CZ" sz="9600" dirty="0" err="1" smtClean="0"/>
              <a:t>It</a:t>
            </a:r>
            <a:r>
              <a:rPr lang="cs-CZ" sz="9600" dirty="0" smtClean="0"/>
              <a:t> u</a:t>
            </a:r>
            <a:r>
              <a:rPr lang="en-US" sz="9600" dirty="0" err="1" smtClean="0"/>
              <a:t>sually</a:t>
            </a:r>
            <a:r>
              <a:rPr lang="en-US" sz="9600" dirty="0" smtClean="0"/>
              <a:t> consists of </a:t>
            </a:r>
            <a:r>
              <a:rPr lang="en-US" sz="9600" b="1" dirty="0" smtClean="0"/>
              <a:t>soup, main course and dessert. </a:t>
            </a:r>
            <a:r>
              <a:rPr lang="en-US" sz="9600" dirty="0" smtClean="0"/>
              <a:t>Soups</a:t>
            </a:r>
            <a:r>
              <a:rPr lang="cs-CZ" sz="9600" dirty="0" smtClean="0"/>
              <a:t> </a:t>
            </a:r>
            <a:r>
              <a:rPr lang="cs-CZ" sz="9600" dirty="0" err="1" smtClean="0"/>
              <a:t>like</a:t>
            </a:r>
            <a:r>
              <a:rPr lang="cs-CZ" sz="9600" dirty="0" smtClean="0"/>
              <a:t> </a:t>
            </a:r>
            <a:r>
              <a:rPr lang="en-US" sz="9600" dirty="0" smtClean="0"/>
              <a:t>the broths</a:t>
            </a:r>
            <a:r>
              <a:rPr lang="cs-CZ" sz="9600" dirty="0" smtClean="0"/>
              <a:t>-</a:t>
            </a:r>
            <a:r>
              <a:rPr lang="en-US" sz="9600" dirty="0" smtClean="0"/>
              <a:t> beef</a:t>
            </a:r>
            <a:r>
              <a:rPr lang="cs-CZ" sz="9600" dirty="0" smtClean="0"/>
              <a:t>,</a:t>
            </a:r>
            <a:r>
              <a:rPr lang="en-US" sz="9600" dirty="0" smtClean="0"/>
              <a:t> poultry or</a:t>
            </a:r>
            <a:r>
              <a:rPr lang="cs-CZ" sz="9600" dirty="0" smtClean="0"/>
              <a:t> </a:t>
            </a:r>
            <a:r>
              <a:rPr lang="cs-CZ" sz="9600" dirty="0" err="1" smtClean="0"/>
              <a:t>thickned</a:t>
            </a:r>
            <a:r>
              <a:rPr lang="cs-CZ" sz="9600" dirty="0" smtClean="0"/>
              <a:t> </a:t>
            </a:r>
            <a:r>
              <a:rPr lang="en-US" sz="9600" dirty="0" smtClean="0"/>
              <a:t>, whose foundation is meat, vegetables and legumes. </a:t>
            </a:r>
            <a:endParaRPr lang="cs-CZ" sz="9600" dirty="0" smtClean="0"/>
          </a:p>
          <a:p>
            <a:r>
              <a:rPr lang="en-US" sz="9600" b="1" dirty="0" smtClean="0"/>
              <a:t>The main course </a:t>
            </a:r>
            <a:r>
              <a:rPr lang="en-US" sz="9600" dirty="0" smtClean="0"/>
              <a:t>is often variously </a:t>
            </a:r>
            <a:r>
              <a:rPr lang="cs-CZ" sz="9600" dirty="0" err="1" smtClean="0"/>
              <a:t>prepared</a:t>
            </a:r>
            <a:r>
              <a:rPr lang="cs-CZ" sz="9600" dirty="0" smtClean="0"/>
              <a:t> </a:t>
            </a:r>
            <a:r>
              <a:rPr lang="en-US" sz="9600" dirty="0" smtClean="0"/>
              <a:t>meat</a:t>
            </a:r>
            <a:r>
              <a:rPr lang="cs-CZ" sz="9600" dirty="0" smtClean="0"/>
              <a:t>,</a:t>
            </a:r>
            <a:r>
              <a:rPr lang="en-US" sz="9600" dirty="0" smtClean="0"/>
              <a:t> sauce and side dish. </a:t>
            </a:r>
            <a:r>
              <a:rPr lang="cs-CZ" sz="9600" dirty="0" err="1" smtClean="0"/>
              <a:t>For</a:t>
            </a:r>
            <a:r>
              <a:rPr lang="cs-CZ" sz="9600" dirty="0" smtClean="0"/>
              <a:t> </a:t>
            </a:r>
            <a:r>
              <a:rPr lang="cs-CZ" sz="9600" b="1" dirty="0" err="1" smtClean="0"/>
              <a:t>dessert</a:t>
            </a:r>
            <a:r>
              <a:rPr lang="cs-CZ" sz="9600" dirty="0" smtClean="0"/>
              <a:t> </a:t>
            </a:r>
            <a:r>
              <a:rPr lang="cs-CZ" sz="9600" dirty="0" err="1" smtClean="0"/>
              <a:t>is</a:t>
            </a:r>
            <a:r>
              <a:rPr lang="cs-CZ" sz="9600" dirty="0" smtClean="0"/>
              <a:t> </a:t>
            </a:r>
            <a:r>
              <a:rPr lang="cs-CZ" sz="9600" dirty="0" err="1" smtClean="0"/>
              <a:t>served</a:t>
            </a:r>
            <a:r>
              <a:rPr lang="cs-CZ" sz="9600" dirty="0" smtClean="0"/>
              <a:t> </a:t>
            </a:r>
            <a:r>
              <a:rPr lang="cs-CZ" sz="9600" dirty="0" err="1" smtClean="0"/>
              <a:t>some</a:t>
            </a:r>
            <a:r>
              <a:rPr lang="cs-CZ" sz="9600" dirty="0" smtClean="0"/>
              <a:t> </a:t>
            </a:r>
            <a:r>
              <a:rPr lang="cs-CZ" sz="9600" dirty="0" err="1" smtClean="0"/>
              <a:t>sweet</a:t>
            </a:r>
            <a:r>
              <a:rPr lang="cs-CZ" sz="9600" dirty="0" smtClean="0"/>
              <a:t>. </a:t>
            </a:r>
            <a:r>
              <a:rPr lang="en-US" sz="7400" dirty="0" smtClean="0"/>
              <a:t/>
            </a:r>
            <a:br>
              <a:rPr lang="en-US" sz="7400" dirty="0" smtClean="0"/>
            </a:br>
            <a:endParaRPr lang="cs-CZ" sz="7400" dirty="0" smtClean="0"/>
          </a:p>
          <a:p>
            <a:r>
              <a:rPr lang="en-US" sz="9600" b="1" dirty="0" smtClean="0"/>
              <a:t>Dinner</a:t>
            </a:r>
            <a:r>
              <a:rPr lang="en-US" sz="9600" dirty="0" smtClean="0"/>
              <a:t> is mostly just a light meal, </a:t>
            </a:r>
            <a:r>
              <a:rPr lang="cs-CZ" sz="9600" dirty="0" err="1" smtClean="0"/>
              <a:t>for</a:t>
            </a:r>
            <a:r>
              <a:rPr lang="cs-CZ" sz="9600" dirty="0" smtClean="0"/>
              <a:t> </a:t>
            </a:r>
            <a:r>
              <a:rPr lang="cs-CZ" sz="9600" dirty="0" err="1" smtClean="0"/>
              <a:t>example</a:t>
            </a:r>
            <a:r>
              <a:rPr lang="cs-CZ" sz="9600" dirty="0" smtClean="0"/>
              <a:t>  </a:t>
            </a:r>
            <a:r>
              <a:rPr lang="en-US" sz="9600" dirty="0" smtClean="0"/>
              <a:t>salad and bread</a:t>
            </a:r>
            <a:r>
              <a:rPr lang="en-US" sz="7400" dirty="0" smtClean="0"/>
              <a:t>. </a:t>
            </a:r>
            <a:r>
              <a:rPr lang="en-US" sz="6000" dirty="0" smtClean="0"/>
              <a:t/>
            </a:r>
            <a:br>
              <a:rPr lang="en-US" sz="6000" dirty="0" smtClean="0"/>
            </a:br>
            <a:r>
              <a:rPr lang="en-US" sz="3200" dirty="0" smtClean="0"/>
              <a:t/>
            </a:r>
            <a:br>
              <a:rPr lang="en-US" sz="3200" dirty="0" smtClean="0"/>
            </a:br>
            <a:endParaRPr lang="en-US" sz="3200" dirty="0" smtClean="0"/>
          </a:p>
          <a:p>
            <a:endParaRPr lang="cs-CZ" dirty="0"/>
          </a:p>
        </p:txBody>
      </p:sp>
      <p:pic>
        <p:nvPicPr>
          <p:cNvPr id="4101" name="Picture 5" descr="C:\Users\Luda\AppData\Local\Microsoft\Windows\Temporary Internet Files\Content.IE5\UEBPJEGM\MP9004015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7696" y="188640"/>
            <a:ext cx="2412776" cy="100811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b="1" dirty="0" err="1" smtClean="0"/>
              <a:t>Traditional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Czech</a:t>
            </a:r>
            <a:r>
              <a:rPr lang="cs-CZ" sz="4000" b="1" dirty="0" smtClean="0"/>
              <a:t>  </a:t>
            </a:r>
            <a:r>
              <a:rPr lang="cs-CZ" sz="4000" b="1" dirty="0" err="1" smtClean="0"/>
              <a:t>dishes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err="1" smtClean="0"/>
              <a:t>Very</a:t>
            </a:r>
            <a:r>
              <a:rPr lang="cs-CZ" sz="2800" dirty="0" smtClean="0"/>
              <a:t> </a:t>
            </a:r>
            <a:r>
              <a:rPr lang="cs-CZ" sz="2800" dirty="0" err="1" smtClean="0"/>
              <a:t>famous</a:t>
            </a:r>
            <a:r>
              <a:rPr lang="cs-CZ" sz="2800" dirty="0" smtClean="0"/>
              <a:t> are </a:t>
            </a:r>
            <a:r>
              <a:rPr lang="cs-CZ" sz="2800" dirty="0" err="1" smtClean="0"/>
              <a:t>main</a:t>
            </a:r>
            <a:r>
              <a:rPr lang="cs-CZ" sz="2800" dirty="0" smtClean="0"/>
              <a:t> </a:t>
            </a:r>
            <a:r>
              <a:rPr lang="en-US" sz="2800" dirty="0" smtClean="0"/>
              <a:t>dishes as </a:t>
            </a:r>
            <a:r>
              <a:rPr lang="cs-CZ" sz="2800" b="1" dirty="0" err="1" smtClean="0"/>
              <a:t>roast</a:t>
            </a:r>
            <a:r>
              <a:rPr lang="cs-CZ" sz="2800" dirty="0" smtClean="0"/>
              <a:t> </a:t>
            </a:r>
            <a:r>
              <a:rPr lang="en-US" sz="2800" b="1" dirty="0" smtClean="0"/>
              <a:t>sirloin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beef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roast</a:t>
            </a:r>
            <a:r>
              <a:rPr lang="cs-CZ" sz="2800" b="1" dirty="0" smtClean="0"/>
              <a:t> </a:t>
            </a:r>
            <a:r>
              <a:rPr lang="en-US" sz="2800" b="1" dirty="0" smtClean="0"/>
              <a:t>pork, dumplings and sauerkraut.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cs-CZ" sz="2800" dirty="0" smtClean="0"/>
              <a:t>T</a:t>
            </a:r>
            <a:r>
              <a:rPr lang="en-US" sz="2800" dirty="0" smtClean="0"/>
              <a:t>he dumplings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cs-CZ" sz="2800" dirty="0" err="1" smtClean="0"/>
              <a:t>eaten</a:t>
            </a:r>
            <a:r>
              <a:rPr lang="cs-CZ" sz="2800" dirty="0" smtClean="0"/>
              <a:t> </a:t>
            </a:r>
            <a:r>
              <a:rPr lang="en-US" sz="2800" dirty="0" smtClean="0"/>
              <a:t>as separate </a:t>
            </a:r>
            <a:r>
              <a:rPr lang="cs-CZ" sz="2800" dirty="0" err="1" smtClean="0"/>
              <a:t>sweet</a:t>
            </a:r>
            <a:r>
              <a:rPr lang="cs-CZ" sz="2800" dirty="0" smtClean="0"/>
              <a:t> </a:t>
            </a:r>
            <a:r>
              <a:rPr lang="en-US" sz="2800" dirty="0" smtClean="0"/>
              <a:t>food when they are filled with fruit, sprinkled with cheese and topped with melted butter.</a:t>
            </a:r>
            <a:endParaRPr lang="cs-CZ" sz="2800" dirty="0" smtClean="0"/>
          </a:p>
          <a:p>
            <a:r>
              <a:rPr lang="cs-CZ" sz="2800" dirty="0" smtClean="0"/>
              <a:t>T</a:t>
            </a:r>
            <a:r>
              <a:rPr lang="en-US" sz="2800" dirty="0" err="1" smtClean="0"/>
              <a:t>ypical</a:t>
            </a:r>
            <a:r>
              <a:rPr lang="en-US" sz="2800" dirty="0" smtClean="0"/>
              <a:t> Czech dishes are </a:t>
            </a:r>
            <a:r>
              <a:rPr lang="en-US" sz="2800" b="1" dirty="0" smtClean="0"/>
              <a:t>potato pancakes</a:t>
            </a:r>
            <a:r>
              <a:rPr lang="en-US" sz="2800" dirty="0" smtClean="0"/>
              <a:t>. These can be eaten either as a</a:t>
            </a:r>
            <a:r>
              <a:rPr lang="cs-CZ" sz="2800" dirty="0" smtClean="0"/>
              <a:t> </a:t>
            </a:r>
            <a:r>
              <a:rPr lang="cs-CZ" sz="2800" dirty="0" err="1" smtClean="0"/>
              <a:t>side</a:t>
            </a:r>
            <a:r>
              <a:rPr lang="cs-CZ" sz="2800" dirty="0" smtClean="0"/>
              <a:t> </a:t>
            </a:r>
            <a:r>
              <a:rPr lang="cs-CZ" sz="2800" dirty="0" err="1" smtClean="0"/>
              <a:t>dish</a:t>
            </a:r>
            <a:r>
              <a:rPr lang="en-US" sz="2800" dirty="0" smtClean="0"/>
              <a:t> or as a separate dish. </a:t>
            </a:r>
            <a:endParaRPr lang="cs-CZ" sz="2800" dirty="0" smtClean="0"/>
          </a:p>
          <a:p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favourite</a:t>
            </a:r>
            <a:r>
              <a:rPr lang="cs-CZ" dirty="0" smtClean="0"/>
              <a:t> are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b="1" dirty="0" err="1" smtClean="0"/>
              <a:t>apple</a:t>
            </a:r>
            <a:r>
              <a:rPr lang="cs-CZ" b="1" dirty="0" smtClean="0"/>
              <a:t> </a:t>
            </a:r>
            <a:r>
              <a:rPr lang="cs-CZ" b="1" dirty="0" err="1" smtClean="0"/>
              <a:t>strudel</a:t>
            </a:r>
            <a:r>
              <a:rPr lang="cs-CZ" dirty="0" smtClean="0"/>
              <a:t>, </a:t>
            </a:r>
            <a:r>
              <a:rPr lang="cs-CZ" b="1" dirty="0" err="1" smtClean="0"/>
              <a:t>pancakes</a:t>
            </a:r>
            <a:r>
              <a:rPr lang="cs-CZ" b="1" dirty="0" smtClean="0"/>
              <a:t>, </a:t>
            </a:r>
            <a:r>
              <a:rPr lang="cs-CZ" b="1" dirty="0" err="1" smtClean="0"/>
              <a:t>Czech</a:t>
            </a:r>
            <a:r>
              <a:rPr lang="cs-CZ" b="1" dirty="0" smtClean="0"/>
              <a:t> </a:t>
            </a:r>
            <a:r>
              <a:rPr lang="cs-CZ" b="1" dirty="0" err="1" smtClean="0"/>
              <a:t>buns</a:t>
            </a:r>
            <a:r>
              <a:rPr lang="cs-CZ" b="1" dirty="0" smtClean="0"/>
              <a:t>, </a:t>
            </a:r>
            <a:r>
              <a:rPr lang="cs-CZ" b="1" dirty="0" err="1" smtClean="0"/>
              <a:t>Czech</a:t>
            </a:r>
            <a:r>
              <a:rPr lang="cs-CZ" b="1" dirty="0" smtClean="0"/>
              <a:t> </a:t>
            </a:r>
            <a:r>
              <a:rPr lang="cs-CZ" b="1" dirty="0" err="1" smtClean="0"/>
              <a:t>doughnuts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b="1" dirty="0" err="1" smtClean="0"/>
              <a:t>Answer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questions</a:t>
            </a:r>
            <a:r>
              <a:rPr lang="cs-CZ" sz="4000" b="1" dirty="0" smtClean="0"/>
              <a:t>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dirty="0" smtClean="0"/>
              <a:t>? Tell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 </a:t>
            </a:r>
            <a:r>
              <a:rPr lang="cs-CZ" dirty="0" err="1" smtClean="0"/>
              <a:t>influenced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habits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soups</a:t>
            </a:r>
            <a:r>
              <a:rPr lang="cs-CZ" dirty="0" smtClean="0"/>
              <a:t>, </a:t>
            </a:r>
            <a:r>
              <a:rPr lang="cs-CZ" dirty="0" err="1" smtClean="0"/>
              <a:t>side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dishes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smtClean="0"/>
              <a:t>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Users\Luda\AppData\Local\Microsoft\Windows\Temporary Internet Files\Content.IE5\INQDY5Y7\MC9002378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509120"/>
            <a:ext cx="1975164" cy="158888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3"/>
                </a:solidFill>
              </a:rPr>
              <a:t>Zdroje:</a:t>
            </a:r>
            <a:endParaRPr lang="cs-CZ" sz="44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Svobodová,  Eva. Angličtina  v  gastronomii. Praha: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Informatorium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, 2002, ISBN 80 -86073-94-7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Obrázky: Galerie Klipart /cit. 10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Century Gothic" pitchFamily="34" charset="0"/>
              </a:rPr>
              <a:t>.3.2013/,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dostupné pod licenci Microsoft Office 2007 na  http://office.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microsoft.com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cs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-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cz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</a:rPr>
              <a:t>images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http://en.wikipedia.org/wiki/Czech_cuisine</a:t>
            </a:r>
          </a:p>
          <a:p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542</TotalTime>
  <Words>438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Snímek 1</vt:lpstr>
      <vt:lpstr>Czech Cuisine</vt:lpstr>
      <vt:lpstr>History of  the  Czech cuisine</vt:lpstr>
      <vt:lpstr>History of  the  Czech cuisine</vt:lpstr>
      <vt:lpstr>Eating  habits</vt:lpstr>
      <vt:lpstr>Traditional  Czech  dishes</vt:lpstr>
      <vt:lpstr>Answer the questions: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Czech cuisine</dc:title>
  <dc:creator>Luda</dc:creator>
  <cp:lastModifiedBy>Dum</cp:lastModifiedBy>
  <cp:revision>65</cp:revision>
  <dcterms:created xsi:type="dcterms:W3CDTF">2013-03-10T19:48:44Z</dcterms:created>
  <dcterms:modified xsi:type="dcterms:W3CDTF">2013-12-25T19:33:48Z</dcterms:modified>
</cp:coreProperties>
</file>