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65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3" r:id="rId11"/>
    <p:sldId id="274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70" autoAdjust="0"/>
    <p:restoredTop sz="94660"/>
  </p:normalViewPr>
  <p:slideViewPr>
    <p:cSldViewPr>
      <p:cViewPr varScale="1">
        <p:scale>
          <a:sx n="91" d="100"/>
          <a:sy n="91" d="100"/>
        </p:scale>
        <p:origin x="-78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F7DBDF-66AA-4058-96A8-3C6C0BC15DAB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DD197B-6D50-435D-A018-F720C5CE182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1294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DD197B-6D50-435D-A018-F720C5CE182D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137D824-1C69-491B-B232-CEDDA582BBEE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ABFE62D3-2065-4A17-95F6-5DBBE66993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strips dir="r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755650" y="0"/>
            <a:ext cx="7489825" cy="10668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endParaRPr lang="cs-CZ" sz="3200" b="1" dirty="0">
              <a:solidFill>
                <a:schemeClr val="bg1">
                  <a:lumMod val="20000"/>
                  <a:lumOff val="80000"/>
                </a:schemeClr>
              </a:solidFill>
              <a:latin typeface="Tahoma" charset="0"/>
            </a:endParaRPr>
          </a:p>
          <a:p>
            <a:pPr>
              <a:defRPr/>
            </a:pPr>
            <a:r>
              <a:rPr lang="cs-CZ" sz="3200" b="1" dirty="0">
                <a:solidFill>
                  <a:schemeClr val="bg1">
                    <a:lumMod val="20000"/>
                    <a:lumOff val="80000"/>
                  </a:schemeClr>
                </a:solidFill>
                <a:latin typeface="Georgia" pitchFamily="18" charset="0"/>
              </a:rPr>
              <a:t> </a:t>
            </a:r>
            <a:r>
              <a:rPr lang="cs-CZ" sz="3200" b="1" dirty="0">
                <a:solidFill>
                  <a:schemeClr val="accent1"/>
                </a:solidFill>
                <a:latin typeface="Georgia" pitchFamily="18" charset="0"/>
              </a:rPr>
              <a:t>DIGITÁLNÍ UČEBNÍ MATERIÁL</a:t>
            </a:r>
          </a:p>
        </p:txBody>
      </p:sp>
      <p:graphicFrame>
        <p:nvGraphicFramePr>
          <p:cNvPr id="10279" name="Group 39"/>
          <p:cNvGraphicFramePr>
            <a:graphicFrameLocks noGrp="1"/>
          </p:cNvGraphicFramePr>
          <p:nvPr/>
        </p:nvGraphicFramePr>
        <p:xfrm>
          <a:off x="611188" y="1196755"/>
          <a:ext cx="7993260" cy="4418656"/>
        </p:xfrm>
        <a:graphic>
          <a:graphicData uri="http://schemas.openxmlformats.org/drawingml/2006/table">
            <a:tbl>
              <a:tblPr/>
              <a:tblGrid>
                <a:gridCol w="2160111"/>
                <a:gridCol w="5833149"/>
              </a:tblGrid>
              <a:tr h="532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CZ.1.07/1.5.00/34.0124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554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VY_3_INOVACE_ANJ29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Gastronomie a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restaurační provoz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accent2">
                            <a:lumMod val="75000"/>
                          </a:schemeClr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+mj-lt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n-lt"/>
                          <a:ea typeface="+mn-ea"/>
                          <a:cs typeface="Arial" charset="0"/>
                        </a:rPr>
                        <a:t>Česká kuchyně - speciality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2, 3 -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353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84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7.6.2013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125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2">
                              <a:lumMod val="75000"/>
                            </a:schemeClr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+mj-lt"/>
                          <a:cs typeface="Arial" charset="0"/>
                        </a:rPr>
                        <a:t>Prezentace slouží k výkladu tématu Česka kuchyně,  její speciality,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40568" y="1820206"/>
            <a:ext cx="8136904" cy="1828800"/>
          </a:xfrm>
        </p:spPr>
        <p:txBody>
          <a:bodyPr>
            <a:noAutofit/>
          </a:bodyPr>
          <a:lstStyle/>
          <a:p>
            <a:r>
              <a:rPr lang="cs-CZ" sz="6600" dirty="0" err="1" smtClean="0">
                <a:solidFill>
                  <a:schemeClr val="accent1"/>
                </a:solidFill>
                <a:latin typeface="Cooper Black" pitchFamily="18" charset="0"/>
              </a:rPr>
              <a:t>Czech</a:t>
            </a:r>
            <a:r>
              <a:rPr lang="cs-CZ" sz="6600" dirty="0" smtClean="0">
                <a:solidFill>
                  <a:schemeClr val="accent1"/>
                </a:solidFill>
                <a:latin typeface="Cooper Black" pitchFamily="18" charset="0"/>
              </a:rPr>
              <a:t> </a:t>
            </a:r>
            <a:r>
              <a:rPr lang="cs-CZ" sz="6600" dirty="0" err="1" smtClean="0">
                <a:solidFill>
                  <a:schemeClr val="accent1"/>
                </a:solidFill>
                <a:latin typeface="Cooper Black" pitchFamily="18" charset="0"/>
              </a:rPr>
              <a:t>Cuisine</a:t>
            </a:r>
            <a:endParaRPr lang="cs-CZ" sz="6600" dirty="0">
              <a:solidFill>
                <a:schemeClr val="accent1"/>
              </a:solidFill>
              <a:latin typeface="Cooper Black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5721832" cy="914400"/>
          </a:xfrm>
        </p:spPr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FF0000"/>
                </a:solidFill>
              </a:rPr>
              <a:t>Specialities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0"/>
            <a:ext cx="8534400" cy="1268760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2"/>
                </a:solidFill>
              </a:rPr>
              <a:t> </a:t>
            </a:r>
            <a:r>
              <a:rPr lang="cs-CZ" sz="4800" b="1" dirty="0" smtClean="0">
                <a:solidFill>
                  <a:srgbClr val="FFFF00"/>
                </a:solidFill>
              </a:rPr>
              <a:t>  </a:t>
            </a:r>
            <a:r>
              <a:rPr lang="cs-CZ" sz="4800" b="1" dirty="0" err="1" smtClean="0">
                <a:solidFill>
                  <a:srgbClr val="FFFF00"/>
                </a:solidFill>
              </a:rPr>
              <a:t>Short</a:t>
            </a:r>
            <a:r>
              <a:rPr lang="cs-CZ" sz="4800" b="1" dirty="0" smtClean="0">
                <a:solidFill>
                  <a:srgbClr val="FFFF00"/>
                </a:solidFill>
              </a:rPr>
              <a:t>  </a:t>
            </a:r>
            <a:r>
              <a:rPr lang="cs-CZ" sz="4800" b="1" dirty="0" err="1" smtClean="0">
                <a:solidFill>
                  <a:srgbClr val="FFFF00"/>
                </a:solidFill>
              </a:rPr>
              <a:t>characteristic</a:t>
            </a:r>
            <a:endParaRPr lang="cs-CZ" sz="4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556792"/>
            <a:ext cx="7957512" cy="4320480"/>
          </a:xfrm>
        </p:spPr>
        <p:txBody>
          <a:bodyPr>
            <a:normAutofit fontScale="85000" lnSpcReduction="20000"/>
          </a:bodyPr>
          <a:lstStyle/>
          <a:p>
            <a:pPr lvl="0"/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Czechs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general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fatty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meals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lard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flour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lvl="0"/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A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typical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lunch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consists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two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courses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first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course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always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soup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–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vegetable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tomato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broth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noodles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lvl="0"/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The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main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course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meat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sid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dishes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like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pasta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potatoes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rice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chips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pPr lvl="0"/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During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rich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dinner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beer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served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most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famous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are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Pilsner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Urquell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 Gambrinus.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1296144"/>
          </a:xfrm>
        </p:spPr>
        <p:txBody>
          <a:bodyPr>
            <a:noAutofit/>
          </a:bodyPr>
          <a:lstStyle/>
          <a:p>
            <a:r>
              <a:rPr lang="de-DE" sz="4000" b="1" dirty="0" err="1" smtClean="0">
                <a:solidFill>
                  <a:srgbClr val="FFFF00"/>
                </a:solidFill>
              </a:rPr>
              <a:t>Typical</a:t>
            </a:r>
            <a:r>
              <a:rPr lang="de-DE" sz="4000" b="1" dirty="0" smtClean="0">
                <a:solidFill>
                  <a:srgbClr val="FFFF00"/>
                </a:solidFill>
              </a:rPr>
              <a:t> Czech Food – </a:t>
            </a:r>
            <a:r>
              <a:rPr lang="cs-CZ" sz="4000" b="1" dirty="0" smtClean="0">
                <a:solidFill>
                  <a:srgbClr val="FFFF00"/>
                </a:solidFill>
              </a:rPr>
              <a:t>  </a:t>
            </a:r>
            <a:r>
              <a:rPr lang="de-DE" sz="4000" b="1" dirty="0" smtClean="0">
                <a:solidFill>
                  <a:srgbClr val="FFFF00"/>
                </a:solidFill>
              </a:rPr>
              <a:t>national </a:t>
            </a:r>
            <a:r>
              <a:rPr lang="de-DE" sz="4000" b="1" dirty="0" err="1" smtClean="0">
                <a:solidFill>
                  <a:srgbClr val="FFFF00"/>
                </a:solidFill>
              </a:rPr>
              <a:t>meals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916832"/>
            <a:ext cx="8183880" cy="2801472"/>
          </a:xfrm>
        </p:spPr>
        <p:txBody>
          <a:bodyPr/>
          <a:lstStyle/>
          <a:p>
            <a:pPr lvl="0"/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Typical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dish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roast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pork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sauerkraut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dumplings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Roast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sirloin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beef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cream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sauce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dumplings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endParaRPr lang="de-DE" sz="2800" b="1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  <p:sp>
        <p:nvSpPr>
          <p:cNvPr id="10242" name="AutoShape 2" descr="data:image/jpeg;base64,/9j/4AAQSkZJRgABAQAAAQABAAD/2wCEAAkGBhMSERUUExQWFRQWGRYaGBgXFxseFxoXFxoYHBwYGBwYGyYfHBwkGhgUHy8gJCcpLCwsFx4xNTAqNSYrLCkBCQoKDgwOGg8PGikkHyQsLCwpLDQqLCwpKSwsLCwsLCwsKSwsLCwsLCwsKSwpLCwsLCwsLCwpLCwsLCwsLCwsLP/AABEIAMsA+AMBIgACEQEDEQH/xAAcAAACAgMBAQAAAAAAAAAAAAAEBQMGAQIHAAj/xAA9EAABAgQEAwYEBQMDBQEBAAABAhEAAyExBAUSQQZRYRMiMnGBkaGx0fAHFEJSwSPh8WJyghUzQ5KiFlP/xAAbAQADAQEBAQEAAAAAAAAAAAACAwQBBQAGB//EAC8RAAICAQQBAwIEBwEBAAAAAAECABEDBBIhMUETIlEFYTKBkbEjQlJxodHhwRT/2gAMAwEAAhEDEQA/AIxLjJTEAxJjf8wY+fn6ftMl0xs0QCeY8MSY25m0wgJMZMuIDiTGDPMembTJwmPaYH7QwXlmGVNXpdkipPTkOsAzhRZmORjUsx4EzhsGpZ0oBJ5D+eUOsPweSHmrCOgr7ksBB0jEJkJZKQ/xYPf/ADEc2aZrKWaUYX9hYeZjm5NYSaSfPZ/qWVj/AA+B8+YIrhmQDScfdPzaCU5MlI/7ZUOZUfkAIiVxbg5BY1mC2nvLfoBRPsPWMK4mnT2EuSqWk3WttR8hQD4wpjmK2WP7SY6rUPwWP7SdGAkby/YmJRw/JV4dSf8Al9RHpWIADKUkHzf3YGCQtBDiY9qJDfE/SFDM6/zGCdRlHTn9TFeM4VWkOhWociGV9DCOYkJLEFxcRcBmFWJps8AY3AfmZQnSgdTHYgltiOcW4dUT+KX6XXtYXMeD5lcJUenlGUyB/mIhPMeVizHRudza3iEaRHiRAv5kxkTTHrnth8wpKY9pgYzo92xj1zNpk7xjVEXaRjtI9c9tkhEYIiMzo928ehbTNmjDRgYjpGFT4y56jPFEalMYOIjAxEeuFRnimMxqZ8ej1zeZB2JjPYxt2x5RntzHrjLM10GPaYlSsRJLllRZIJJsAK+0eglq7gyUmJNMWLL+B8RMYraUnmrxf+oixYHgfDo8eqYepZPsIauJj4nNz/VtPi4uz9uf+TniZblgCTyFT8IbYHCzZQUVy1pDAuQQGJYOdq7fCL/PxOHwiHPZyk7UAJ6JF1HoHjm3GH4lpnAy5aFhKS4UqmogEVH6b71rtAZtPuQrfM5Gb6m+pXYqUvyYu4o4rTIDAjWRbf4esVw53OnK0LnaU/tSWDelT6xWMViJipilEklVz/HQRHIxH6Veh+sUYtAmNOO/n/U5jZOftOn5PhEJAIYw+TNoxLRyrC4RTDSojyUf4hlKkzv/AOyx/wAjHNzaME2W/wARgJPidAmyxz+MRHMEpq4DRU8Phk3WVLPVR/mG+EUEeCnlEb4APNwwPmWzJppmTErKVJQku60lILcnqfMxZsdxFKQnukEtQD+1hHPEYwtU/GIl4yErvXheILYwxuXnJsNhp8smZKllYJBJDPuC43+kSYngrCK2XLfdKnHxeE3C2LZC6UJT7gH6w/Tjf0vHd07A4huEBs2bG59NyPziPG/h4tNZUxKx/qofe0CDgPEmxl/+/wDaLgjF0baNRi4cUQyhfqurAokH8pSp/B2KR/4iof6SDC7EYNaKLQpP+4ER0tGYRP8AngoMWI5EQPpqejHp9azD8aA/4/3OTGMER0zE5DhZvilhJ5oofhCXG8AC8mb6L+ogDhbxzOji+s4G4a1/b9ZTRGHhpj+H58nxyy37hVPuIWEQogjudXHlTILQ3IyY1Mb6YzpjI25FpjESxqoRs25oUx6MtGIybMvEknDLmK0oSVHp8zyEP+HuC5k9lTHlyzb9yvLkOsUDjjj4TEHC4eWcPJSs6950woLDWTYAh2rtWkUYtOzzjaz6tjwEqnuI/QS+ZPw/hipYn4uSlUtyuWiajUkB31l6MxcCzQ+yHHZbLlidh5yClbspS++NiNK2UmuzR84y8aSCEISkm6iNSudHoK8g/WDcLgZiilGpSifDLS5JfklN/aLfQRP7z5rJqtTqj7zx8dCfQWZfiRg5QJ7XWR+lHiPlqIjnfEH4uHEsmSJsgJKiWX3lBqatNgDWh6dYTyfwuxfZqmEIlMCoIWr+opq6WSCEk9S8JPySXJLBRNfPoIW2zomFgwi7UA1Dc04kMwBXe7SoKiSTawJJof7RXMXjSo/b+sNRhjMUJcsAqPVgOpOw3g3M+DZclAKp+tZd9KO6wD0JqqrCwvBIcadw8u8naJWJWIqAY3xAABf0ETS8pYuqw2f5x6fIrd4ptb4koDkEGC4THTUeEuOR/iHeG4jP6kEeVYFwmXhQuA3MQfIy4Kol23O0T5TiY8iPxYHA7hcjPpZ/V70+cGy8cDYj3gCZw4NNRCrMMpSkgJ94jGHC5oGNZMiCyJbvzrCpDQFiuKJaaJOtX+m3vaKgrLzq3I6mCJeEIqzgwY0WIck3F+o/xU6bw5xjLMjvJIWiyR+sPdPWtR09rZPxHZp1qUAnmTSsclydDqokA7Cz8/8AMWOfmS5ncxKBMlhtIWHSeR7rF+sAyqpqacZbkeZe8Jj9QCknUk2ItB6MS/6YruQZlKRKTL7FSEgHTpUFBvVjDTB5zhZqzLTMZYulXdPxv6QIPwYtsTjtYzGIOyRG35pQukNGgwqCKH1uI00KFLiN5iqEM7fcRLLnwDLnEbRIMWsWSIINBKxijEmAsbwxKxAco0q/emh9djGyMylg990m9qRJKzITCUpcAfbwXqITRNn4nlOXGd+Ox95Rs54WnSCWBWjZSQfiNoTGOuoKRcknpC/OeHpWJT/2yheywA/rzEC2Dys7em+tkUuYfn/ycuIjWHmb8Kz8OHI1I/cnbzFxCUmJyCpoz6TDmTMu5DYmrRiMmPRkdOx6tPUH4f2jhP4z5MhGNEyWKzka1pH7gSkq9WB835x3FUyK5xDksif/AN2WlVFAK/UnVfSdjYx09xTkT81x1fM4pwjw8MRPEkLSl0lS1Ed4JBAIQN1V389o7FlGVYbCJaQgJJus1mK/3KNfQMOkVvIOD/y80zVLBUnUEAUdJo6qVLbRaJeGUqEtkZjxKsm0cA8RPxgsrkukkFNR1aKjgMFJnD+ok6t2dJLuXPPcekXLiTIU6DMXMCGBAKlAJe7VuX2vHO155M1OSkNqACRd3qo+r+sIKPz8yrTkMtAxlnpRJ0CWyUVdIHkzk35xX52ZalErLkb7M/36iNp80KVWpNH9I0ly0S1ai73BoQGG3L1tDcYCjnuPZCB7TI1pBA1FjZmt71HrHk4LTVw3M/5g5KgV1ck1cj51+cexCX1AGt2D/EQRyHqeTEBBe3TvRINWHOn0hrhkJoQQxD3u/lTnC6WoBLFLJ3qxJ5n5PBElXdaWlPl9SRWF5BY4jEHMMXOZxcCzc+UIMzxc1J8JI6X+VoZysUwr8n89rRhZMwkaVK2BAt5CMxew2RMzDeKBgeCVqum9ukTTEJSQC1bV33gHSqXMGpdGNbV9IkxGIlrDK7zGlN/OHMttfiJU8V5+8YhSHTqACgXSRQuLnmYlmZsSlfatUMnSTY2cQlxk493arg3I9oZ8Oz5Eolc1yvbULeQehPWA9OlswrtqAl04ZkK7AFQIJJLGgagDdG+LwynYeWo1QDRnaK4OO5KUVSr/AOfWjvePS/xDlAhkLUVFqNRuhiY43JsCNPEaqypaNRkTVyVH9h7vtaNcJmOYyloUJpnoH/cStmIeySzgt1iCbxrJVLfvJWz6VpaFGJ47QhISsTEqNSzWNhWseUZOlE1lBFuBOpYPPZE6WFpOlWrQUKUAoLpTrcVEYxmJMtNCCs+yaXblHKMFjV4ycjQhYlpUlRUaHul2DWq1ekX0Yrvq1jxmh2tb/MT6t2Xi6ky6db9vIkM6ZNLnWFHfZ/IM0E4fGTpIA1hT3ASKdPlGF4JRWajfSOhatBd4m/6dMSh16EBqk1Mc0FgbX9ZU7JVGv7SwyOIU9ipYABQkqIo5YPQmEvDX4nSsZMTLSialStTuHQGqO8mlR5MRCTCZ/KXqKFgKSSFJNHFnD7t7xasiVKKAUJA5gfOO3gzsaV+5x8+n2+4dSw9o4rXziuZxwHKmOqSezXy/QfTb0h4hUToVFxAcUwicOfLp23YzU5FmWWTJKtMxJSduR6g7xiOm8QSwtMuWqQZyVrCVEEDsgf8Aycy3SsZiVtOQeDPpMH17Hs/iqb+3UEm4zQrmk2MaLOuAJi4JwKa13h4PifNlaE3lZbWA+Mc7GAwapwAKypKJYIprU922CUrVf9IG8WTDyxvFT/FlMo4FleMTUGWAS+tLk0Fxo1vycQ4AKLi1O5wJyCdj52Jma501S5laqqAL0FkgckhukQmUTQ+7efv/AGgaZNZbDlHp+KJHy5ws7iZ3V2KsnVigEkJAYitKX/x7RLISSElRD8hZurN7eUL8OXLN53p7/dYJkJXTueatRZhuwjWUAVB32bqN0zrMl+jUbqPvaBp+XzVqJ1aU3IHIu/wLe8ESEsHBDXa+5oaUt8oJRNUwUSEAPch77GvSJNxU2I5gCKMGm4R1OVKUfXSOTuKvekET5qEgOXJtfUR5G3whfjM+MtB7Ic3V/c8v5io4nHkqd1c6lz6xRjwNk7kmbULilgzDNJSD4VE0LGxD9LiAMXxApWkp7rUYXAYQuk4dS2D0G3J4e5dkFAoJ1VrUUG7be8UlMeMcyZXzZj7eBEkszlKKgkq3qHjedOxCSNQIfpHR8PlKEMAQaC19jsIOmZXLGlUxOrYDfnvTnCDrB/TxKRouPxm5zDDJnqU6UlSuZpBi+G8YfEk15V9aR0JWBSs9yWkNs7D/AJHc39oxKx8pHdIKidkOz8noQGc05QptYb9qiULoxt9zEyj4PgyepWmr7h6jzizYHKZGDNSlK2fvVO9n8toTZ5nExH9F9KTZIFWpc+e1vgYsnBfDCJxE3EJ7Q7BT6aWpY+sBnd9m7IePgQwMWInaOoBh8bPxk4dnK1IQ/wDUWgqA6inW1jR2i7zOGkrIUZUtLp0lRAdSaagQaJc/CLGlaUJCUAIAoAmgHtFT4nxKx3kksLgEh+vmI5b597BV4EUpbK3M1HDk9M9U5EyQhJTo0J1MwbYi5IBeGcmRLUCZlGsz/M7RV8tzeYZRBBKkliAKgGzgdGjfCZoor7RRZIGnSXcjcs0JyrkY+7xHY8FAgGWn88UkAlgfCSbfdIQ8SZnNVqlkkEgsfShHS0HYhYnJcnQA2kkEKbfanqNoYScpSpCe0KFS1AsXrXkW+UKT2mz4gttXscyoZbwZjJiQHQEOWUVd4pIYFQAuzU2MXzJeHlYeWhKVnUkM5cg+bwwwctISEp2pd4JSIrbOzznszeZH+cmI8SNQ/wBFfm0T5bj+0c0FaDf1iNa2qX9I3wE5JUpmejxTpszM4BMnyAbeozSYxEWFUopBWkJNaAuwelfJo9HYBkZErn5cip/xC/F8QyJJIVMGofpHeVXoKDe7RzvPuKsRiiRMVolC0pD6aW1kVUQWv8Ir61mwAY3c0HUVifg9TqrpiBb/AKTo+O/EuaBMTLRLBJOiYfEEgGmg0Jpcmj2iqy1PVbqFSxJLv/qu5L87iEpKUqQ5TVwtTvtenqPWGeHUrSGSvQSGUEqDh6EEAvuKfG0A44ErxIikgUInzSSkTZmlYqSzC4NfTaIV4d7KcN93+UW48HrmS1LMtVaAl9QUkkOUkBTbEt1DtFXOHUklLFwWO/w2hivfU9tB4m2GwrWub/YhkielCeVL7m9oXzsWJYGrUCR4Skj18oWnPSpWlADbA2pGDE+Q3NfNjxDbcsCMyRoCnbo1fLn0hHm2dlY0hVrMduULcdmallhTm25iGTgi9fg31inHp1X3GQZtWz+1P1kIxS7OW5G0ajDKNgYfYTJUKWygsABww719wCfeHGBylSlkIQlSba3Y+RBDE+Xwhj51XqITSMwtjKZK1J2LRY8h4lXKDJ0NR0rS782IYh+hh6jg5iVI8j3g1tqVP1hbmvCpTV6s9BTq5dnZoQ2oxZODK8WnyYuQb+0tmA4wkzPDLCJp/caOLadKav6RqcbqUpc2aABtYkchUnesc6Vg5gLA+5De8arkziQlZYl2uYUdKpPDSsajYPwm5d8TxTKQgg90106AFNy1VAb4xX5vEpbuKbqGd2/z7wmRk0xXXrWCsPkZSNUxKgL+bHb05QYw4kHdxY1GckgLQh2VYpRK5qgmY7OFh2D3d3FffaOpcN4tKkakJ0pSQH2Ntmpce8UXhnIp0wpUgJCAQp1MPUg3A2EXuWdDoQhOn9xPeqxJDbXvyjn6tlY1GhbWvMdzsdLYK0zF1AoS7ksaBgWjE2ZLJokFVwabCKTw/wAQTJ01SUI1I1q1LWSEirMkNYADlv5xdMvxUlRmJcqmIISoEEMSNqM1L1sY5uXEycGI4HUgMpllTBz+pu82we5iDMp8pKNS5YJAoq6gaVc9avDX8olQqVJPPuk+2kCI8bw8iYlhOKTvqQFAjkzhveEqbPcYMigi4p4c4hlqKkLSCpnc0UdqNyDvD2Zj5WkJ0AAWrCCTwEpExBROllCSSHSQa7MDb1g+TgFoUQSFEWIBDc3BJ6Wg8o/pPEJxiZrUz0rHmXN1JDINFBVL2I9hBx4iKiwAFPrCBWdL/MiUhLgEglT3HIctqQ1XJmEETBQ2UkkKB6PUHr0gKYDua+NeCwEW51nc4BhQGjiwOzwXwvmNtVD+rz3j3/TTpAJUt+aan1DVDRLI4cHiSspPLTv6mGY32cjsf5in9Mrt8R7meIcpUlbpOyTZt6ecehScpmgOlYJ5MQ/r7x6DyZHdt3UUi41FXIl8J4WZr1yJSde6H1Cn6S9D5MObwMPwywISQEFRYgKKnU+xIcJJfpD2Qldwl38vk8SpmEKIUB6eUWDM3mIojoyoq4BwZQDLwyJgcglal7OCQ6gzeT/xZ8qwkvDSEShMWezSEhRd2Fn9KQbKxDXqecC5oXAUkFxQsLg8482VtvdzALPM9PVLUCCogHl/HKAcXlsnEs6SopL6nDgteoMbyUFQ7yWHIhiT5GD5dAyWA8t4Qrtcde3o8xBOyGXo0zE6lV7yj3r871v6+kV3Mvw/kTbSiot3SlWkvyURcWr8o6EuSDcufJ4hOESglQfUaUt90h6ZGXkGYcm7uco//ElDy5iBLbn4T1Ch4q9aQCvhIII7g3IeoItSrs/WOwTyhYZQB8wP5hTIw7mwdNCCmpBeg8qc96QYzu3RlCZFrlROZYXJAJakqQnVqooPZ/gPnDPLsp0lkTCCAbEBiKE20kVNGL+kXg5ajdKak2o45Fx8IW5ll0sJVNOlK0uoKJYBQYAHlsHHOBOXITRlIyJVVEuDw6u1WXVUBLFNgad1KCKlwSb+QgQZRinUgzJSVJFFmhBDd1wWBbcPaGUvNES1JEwBtKXShRcrAqXUWYlyIPRmeHJKtJKe63e1FPRkkVcg1+keDsp8TGX4BlQOUCWEPqUS5JqXD+IHqXqWETjK5RWUKMxJS3dUkufS7XFDFymiSuSnUlaJZAYuUHagO/lvFGzWRhPzDolq1JUATrYEh3KipNC7Oaw9Dvvk3M9Vugs1nIkSZp7YrCCAyANJBo5JKgHuwD7vEuMzOWrQJIVpO+kBVbJCi4T5gWaocxGvAyJ0zWoHUWAQgFTBIoADVRbSbg+VYNUladIUkyUJdq/1di6ibVALJHrvBnaAPmeAYsb6lryqYDKT3bXAsDUFtrj1rEmJmIFnAars/wAP45wrwedBXhKTao/Vs/mwrXbzgWbxFLGIlS0nWtU1AZJsAak9BQxGULGgIFVyZZ+H8m7VQWlaQKaad0gUoxFRW0PMFw2tC5hUJaSVHSyvGgeElxRXNNgbEwolZoAjSaNQdRt0pGc+1TBh5jsVIAIIcEhjd6O6vNhEyupB3C4p8eRnFGgY2nqSlSkN3kmyRqJ8glyfK/SAJuZS6ssOlgoB3BOxDO/RnEQ5POm9sgmWCnSo9rdlJBBSkE0JUAXYBi12gXFYyfiSVAyk2ckHVWzkCvvtCjjWrPmaiEsR4HZlb4t42mSholiZLWdJ1KSxYlTgA7lk16kQbJ4mWyVKYKITqZ9IPR6s9OjtVng6XgU6U9ohE1cvVp7rhLs5AIYeEVbaEePmFWpUxIBLhLJqk7O9XokE70h38N1CqtV2Y7DhIcljctOHzSlQFDqN/a8GqzSWQxS3+2hitZaspl99APrUj3ofOM4knuqAIUHubdKUNAL8olKkGgY3/wCcFpbsNmUsBqsOZglOYy+cVCVP1y9SB3xdAIqR+1yw9S3lCfHcSmSrTNlzUEhw4TX2X/iCRMjcLJXwAHmdGOYyxvHo5bO4v1HTLQp+aqD4O/k8eigYMv2EV6S/M6UjF6iKlyQzfzEWOnKlrfV1bmDEsjSiu+5iTGJRPDGhFj58+nSNP4eTzAFA3XEjmY5hqBvyO52jOFxa3dIJ59BA0nJpg5FIsNVB15wbJBlior0sXtXlHgGBBM8StUJLMmvWIsTiLJFxAeJxbKv5/fnAM3HsSXrRvP7+cYW3EzVSPZE+wo/1jXMCAjUynD1G3vSK2rMikgu7e3rDFHEAUktyII2PMN5QxDxTTGxm7ExhpvdJJBO5/n4RS5nHQOIKgChPUhTtRxQMpvMRjiDiTs0FMpY7QuO6aJ2valY59i5/dNQbWL+0dDTab5Eox7FUs0vvEH4gplhIlIVqqSVGjbaSk95+Y/miNXGGJmS1fr1FSlAgMlL70e1QQaOK3hFImlJS4C2GpHdKgTTum1g7u9rGCZU8gKmUQFObk7juklXV2FaxaMCAdRYa24PEe4PDCZpKw1O+AXANjpvfxMH8UWmRw+EAdmy5RJ1Uqm7uUlyKXbzig4UqSSSoIBYhkUctUgMkDYbdaQyy/MNKNClUWC5cEsbi7Ve29H6T5NOb+0f6rEcS3ysfKAIPhB7y3cDfSGNAW57UhJj8vkEqWlIAIJQlNEvY2q9jU7naFGPzKXJly/yxohStQLMoqo5Q1C3W2nkDAmB4lUElqpd2Oz3A+HtChgYWVgq/NE8yzzZpkl0JTpIppTbVXUGDlxdvlCTE4eZNmFU3UyiEhwwSl7MTenm0SHPjMAQsd0C7u1GcPa+3KMzUuQAXHPfzgBaSgIG7ks/LwhBTJNTQA2c23vekG8M8GGXPROmL75KnJZrE0YUcgAe0F8OS0FfaF1afCnmTufc/GLJJLSGWxVqVZmZ3A9HHxid9QVBF9xORdxFeIAtQfyizZJiJa5KZU0OlgxO0VkICyE73vsLtzhhhlaApzR6AfWOcrFTYjcyhlrzLHN4UlhlSyoNapIY8m+7wixk1MmVM16AgqrNcMFAtUu1zpNav1h7kmcJCQFEh7PtCPijJMNN1B19/xJQRpdwQoOC1i7H9R5mKiuJgGuvmc9XzBtncFw+by1f05bFKUl5iCkhSw1iCSo1JcUDNCTE4dC0mUvUVBQcuAp3cEcvOCMq4VGHmPLWsor/TLNqLd4kXYCkOJnDwmrCie9pYp2psbwklQ/sM6GJwo9/EqmIwp8CdVADoNVMeTUUH9o3wipkwFC3ISxfT3vKsWKZwygLSkrUkioAoz/tV/EOMtwCAoyyvtGAPeSAsE8yAyhUVYNBXfEc+qVV45lTE5EtQIQUh2e7/AB8obycYlTOym8JIBZ7s9qbiHWLyEEszvCvE5AUjugdGhTIwNxPr48g5ixXDMsLXMlsak6QPC9WS1N7UpHoZyZoloKtJ1C7JdTCwDVNI9DUzvXVydks8TQ4s+kew+YsXo0V7Kc7kqKxrKVAsEKBem4u/pBEnM0qJOhQYmqgxPUQbIR2ItaI4lrTn6QALcyY3Vj0hOtSgQzj2IDdeXp6VDE5iDej7QTgc0JQpCwFS0pJDjvJazH3glu+ZjYh2JiZmgIUo0Zy29oVzs6Se84AtU1isz8UtKu8X1M5MBY/GhmSXPwHUxVj01mONCWLH5moait5aEFjquVcg3iLcqdYT4nizUgiWkpNWJP8A9E84r2ImqmK1LXqAo7k9aQDi8RVhSOimjQdxLZtoszZeouxLcz5e0BKmF7mCEIJZ1U5eUH4vK9LFK0hCgCO9qo7MphtWjP0i8ECQMHyC1k+Bkkjskkl2IU4cKdwa7BmYF7mIJSVL/piqnoHowc08zAkvGKlqNmeobutWjHaJJeKdRmCqiSSNLgCnzqIEiNXIOodgVpRMaYTpIIBuAb1bxA26u+0CrxjK0qSQKMHZga0833hlKmLXpeWFgNTTdy/SlR93AlYdJWVOSA7OPCQXHRtmgQR5jnDcbZjEYIqluh2du83icBqee4ERypSpB0rIryL15FrGCzh/EUlJOk90JNKVani6PG5WgjUEDUlJDv3iRUKNKKfpbePHqosr7t3mZk5mnWAAolTABIckmgAfrF5yXhGdNBK2SBQpuSRsYp8lSUZhhF00gyzSzJV9CI+hsDhACeRqD0IvHM1H8u3zH+u62CepXZPDCdCU2Yhub/VoKm5CyGTs/v6jyizCRWFWZ5p2dAx67eXUxzcyKvLQceV2NLKvjMhpqDhaS48x/eJETQUumj7bj757wNOz0UC1upTjUGuKWFqhqWgLL88K0d4Nf4f5NInI4sDidEI5HMJxeOKN6xph82KACaA0c/y8aYdOsqExiqjaVHTTcA+F/smCV5Ylikgilj6/CB2rcLhRREa4HGiYAAoV32+EPJGCXKQSjvm7E35xTMBguzSA5pbyFvg0OMNmq0iii0eTap/YyXMhP4epPj5M1YK5ie6mvJvb0jXL5i0zUuguWSCaDm56isFS88WbgEfdIYSM2Qsd5gRzNXglVS17ufvFM7haK8RroiObIBu0RozCX+4epiLEZpLH6x7vHRJWpzwGuLMdlwCtQEegPO8/dBCbsQPPYe7R6JPRViSJXvYDmV7OuGEnUqXLT2rd0nu+5ANIDwOV4oSxrMvXyDgD1BL7R0DFYOF03DR13xA+JKmUic3xammaJrlS9VUg6Q38D+esNcMs/l2VRSyp/wDaPXlSGGN4bC1lbBJAZJcqcFiXBAA7w2ewircYZyJUoS0jvEFPkOYib0WsLUsTJulcz/HvM0SyQkE1FSpT7dBCdc0agkkkfqY1psCXiGZPKb+JV+flAqDWv2Y7GPGFWhE5ctGvMNmYgJolqfOIZEgKcjXqe4FA9nL+ceLFtj1b4QRKQSQ4oT6FudYZ1FkHIZJLkjtEqBEpKdLFJJLpaqSSS7h3dgTSJ8TIlLW6VlIrqGmgF6Vc8q7wTLwstdklcxaghKUrAAKrMN/gmBcRh0ICylZJ8ISRWh3ILNQ1gLuOCBRUBxGFdWlIoKjmxO8RyMOQSx7zWG+5+R9oJmJJCVDxEkelPVvpHpQKC5DigVyKVUN+rQdxLKLsSMZqpiCSp23P+OUaCduPt41VIDFgdVSKuAkAuCGdxzdmBpGxCUp1BwTYA0HN97R4gQVdz3CpKtQru4u3u30ieVjZck6VBQvShqd33+FoT9sXF/8AH2InCNQ7393jCvzGjJuFr3CkYwCYmh069SX2SXFPj7R378PM77WSEKPeQDpJ/bsD1EfPeoJSQx1foU5s77GhDf8A0eUdG4Ez0pTLUDUMPv73iDWLtAYTUBcFT33OyYvE6aKHidmBMVXG4j9OjVW9jXnFwwONTOlhQ3uORgedlSVVavxjk58LZKKmewZlxn3Cc2xGSykrK5iDrNTWhf0DkdYgVhkokEVSVElO5FAL7Fh7mLtnyRKKSQNFlUv/AHrAOO4SUSFS1kJbwmo8xCArgkd1OoupDAFuL/8AJz6VipiVABXe2CgX08yAedHtDP8A6mpY0Esr1cHmnr0hpjOE5hXrPiSnSDyDv82iNGRT0tpCVEEHvEvQvfb2jWKmuOZR6qN2RIl5pNkJJnI1pH60Grcymx+ES5fxHh53gmDyV3Vexv6PFqGX0qNoSYngiQZgXpYuSQDRR6iD2oQbEhGRSeZKFkRouafaCEZGhPhBTXYkD4UgPO8umpkrVIJ1pqxANAas4u0JCWamFhPJxD2JaBsbmiJXjWAeV1ewrFKlKnzCf6kw6rgKIHsCAPSG+W8NVdX35xWNMB2YDMB3GuBnqxCwptMtJ7oNyf3H40j0OcDgWZo9FioAKAkbtZuXdaICn4eGikRBMlx0isgBiHESY5R+JCkS1kaO+oApUGqxqDRxtub7R2jEyKRSuL+Hk4lBTQG4JDsfcQG3kGPx5KM4TilOp9jzjCEOr+Yb51w8cOsJmN3nYiqmG7E0vC5CGUUlrUPlFQII4g9vRm0/DHVT6+ooOkbzJRCdzZz15Xt1jC5JTQ/e/wDIjVTUL15B6NavtAymq6mUTFaVEkskU8z9kwKnFM4I+sFBiQkBkuHr/LUjK5SAp27vJ3+P3eC4gtuNUZqjFAISQzhRq+1Gp716xuMQpR1ODS3TyjaXl6Se6sDeop0AZ/eI8XKQAGNa6vMEsRvbn8IziafUUc9TZekuVFjWm19ul42w6ZfeCyrSPC1Dfd7QLLIBe7c/vnGi8UVmvJvTkI2rgbwOTJilIq56D6xlOIAPP6RCiUognSSAQCWoCXYE8yAo/wDE8oyaXDekeqYH+BJjiAaM4P37xYeE8WEnQ9IrSRBeXrWhXaJD6WcdP484Vlxh1Kxq5KIYztvDGfGUQ9qOI6LhcUmYkKSXH3eOK5HjkTEhSC4FCNweRG0W/Js3VKN6HaOCHOJtrdR+bEMnuWWjMeHJS+0VoGqYUlZ3VpDD2EKsRxvh5EwyVIXqQKOwCmp3XNSIe4PN0rHIx6dlcqaQVBJ6EAwyrO5JIbra3iYyvES58pM5CSErD94Mq5FfURtMkJBD72g6XLADRsR5QRSxADkQL8sIjVg32g8pjVSW5R4oIW8xacvjBwLQzWtIvCrMM1CfDdvSFMiLyYaszSnYvCpRNWlIAAUbRPIkDk5iSXhytRVckmHGCy1qmLEXcBNZqmuCwvSPQ7w2Fpt7xiKVx8SY5OYapMRqRBqpbxAtEWEScGLsRKpCHHYQxaZiRAk3DPAEQwZy/inhn8xLIdlCqT16xRlcCLRKKphPaAlgguGju+JysGE2NyU7QHI6jVIuzPn/ABmAmJUxCiBu3zgcrah/vHcJ+WXBTfpHOOM+EzKPayx3CzjkeflBq/gxnZ9sQTJwoAKsH84gmzWBfb0D+URSlGxd9n+UaTquOUMCwmycXN0znt8Y8ZRXUe0Rz1A6dKdLJALElyLqPny2aNdagXBNOUFUQHPTSZA7nr9YiC62giVOKwXv5R5OOUHDM4AsKjZqRkNtvBuFow9thQk/y25rGcwwgQfFqoKOX/t6wJJnm4cM1tuXlGUlS1eZ+zA8xtqRxJzgFKIMpCylhQhyC1Q4286wyk5JipRCkJclJcBj3TcKBo1ot/DuZyESlCdODBQ06h39JSm4QP3ag8HYOdhzNCZcxK0FnBcd3dPeANj8IkzZXQAj843Di7DXKzlmVzZZ1oUNYFQLK/0sfFX69Yt2TZyJvdmJ7Kbuk2P+wn5X87xa8Jw1Jl1Sn3L+zwLm/DcucO8K7EXETNhZx7+4w50ulHEzh57WvBsvNlJsTFNxMvEYIFXenyht/wCRP+3mOnyj2W8YSpiSV6pZ1KAdCqpfuqtRxttED6d1FiFatL/K4jVvWCRxKOUUyVmspTMtJBLX3O1YI7WFb8g8wfSQ+Jaf/wBONhEU3iMm0VPETCC7gCNZc9aqSw/Ulkx4NlbiacWMSwYjNlK3eBhqmFgIgwGUTDWYtwdgAB6bxZcDl4G0U49KzG2MU+VVFCey/AhIHSGAlRIJYEbhMdZUoVIGa5olEeicS49DdsC5Bl2bJWLvDIh44l+HGaTVJYrJANHjrmXTSWrBY8m7gx2p0/pMRcJmYUEhTAlLseT3iNcuDFRooQ3bJgYCZcRrw4MHERGpMCRNuKp2WJMKcdw2lYIIBBoQbGLQRGhTAlYYYichzP8ACGSpepOtI/aLfGoincU8Eqw8xBlS1FLOSRqGoHen9o+iVIECzZCeQgaI6jVy82wnCuAuFlmYZ0xBCQCEuLk3pyaGPE34fdorXI0oJ8QNAeoYXjq0zDpAsIEXKHKMJMLcCeBPnT8msFtKirkxgmTw3iF1ElZ6kH+Y76jCofwiJxITyEbvM0lfifOc7ArlqKFpKVNUGhfb0gnClwlEuWSvvBw5UpzTu2Dc6+lo6L+JGDQOzUEjV3w/TSS0Sfhjl0vsSvQNRWQ+7BqRm+44CkDiV/Lfw6xs9OoywnYB2pU/zB6Pwtx3g0ISDdRVRuVHMdhwSAAGg4CM23AGrZegImyjL5kuRLRNX2kxKQFK5kfY9olmSYZKERKTAkRG6+YlnYaAZuXpN0g+kWCamBZghZWGGlem8PSTeWn2jyeHpX7T7q+sWCRKBuIKlyU8oX6YML1TK/IyFGyB7Q2w2TjlDqXKAFBEqUwxcQi2ymC4fL0jaDEoAsIyBG6BD1URJNzUIiZMqNwmNJhpDABUG/EixWJSgR6KlxNilAFid49Er5qNSrFp9wu5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C:\Users\Luda\Documents\220px-Knedlo_zelo_vepřo_(3)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4149080"/>
            <a:ext cx="2794000" cy="2095500"/>
          </a:xfrm>
          <a:prstGeom prst="rect">
            <a:avLst/>
          </a:prstGeom>
          <a:noFill/>
        </p:spPr>
      </p:pic>
      <p:pic>
        <p:nvPicPr>
          <p:cNvPr id="1027" name="Picture 3" descr="C:\Users\Luda\Documents\220px-Svícková_na_smetane,_houskový_knedlík,_citron,_brusin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4149080"/>
            <a:ext cx="2794000" cy="209550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332656"/>
            <a:ext cx="8183880" cy="1584176"/>
          </a:xfrm>
        </p:spPr>
        <p:txBody>
          <a:bodyPr>
            <a:normAutofit/>
          </a:bodyPr>
          <a:lstStyle/>
          <a:p>
            <a:r>
              <a:rPr lang="de-DE" b="1" dirty="0" err="1" smtClean="0">
                <a:solidFill>
                  <a:srgbClr val="FFFF00"/>
                </a:solidFill>
              </a:rPr>
              <a:t>Typical</a:t>
            </a:r>
            <a:r>
              <a:rPr lang="de-DE" b="1" dirty="0" smtClean="0">
                <a:solidFill>
                  <a:srgbClr val="FFFF00"/>
                </a:solidFill>
              </a:rPr>
              <a:t> Czech Food – national </a:t>
            </a:r>
            <a:r>
              <a:rPr lang="de-DE" b="1" dirty="0" err="1" smtClean="0">
                <a:solidFill>
                  <a:srgbClr val="FFFF00"/>
                </a:solidFill>
              </a:rPr>
              <a:t>meals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844824"/>
            <a:ext cx="8183880" cy="2873480"/>
          </a:xfrm>
        </p:spPr>
        <p:txBody>
          <a:bodyPr>
            <a:normAutofit/>
          </a:bodyPr>
          <a:lstStyle/>
          <a:p>
            <a:pPr lvl="0"/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Wiener 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nitzel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-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pork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steak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coated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flour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egg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breadcrumbs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  <a:r>
              <a:rPr lang="de-DE" sz="2800" b="1" smtClean="0">
                <a:solidFill>
                  <a:schemeClr val="accent2">
                    <a:lumMod val="75000"/>
                  </a:schemeClr>
                </a:solidFill>
              </a:rPr>
              <a:t> is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a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popular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dish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Goulash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dumplings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endParaRPr lang="de-DE" sz="2800" b="1" dirty="0" smtClean="0">
              <a:solidFill>
                <a:schemeClr val="accent3"/>
              </a:solidFill>
            </a:endParaRPr>
          </a:p>
          <a:p>
            <a:endParaRPr lang="cs-CZ" dirty="0"/>
          </a:p>
        </p:txBody>
      </p:sp>
      <p:pic>
        <p:nvPicPr>
          <p:cNvPr id="8" name="Picture 2" descr="C:\Users\Luda\Documents\220px-Wiener-Schnitzel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077072"/>
            <a:ext cx="2952328" cy="2044700"/>
          </a:xfrm>
          <a:prstGeom prst="rect">
            <a:avLst/>
          </a:prstGeom>
          <a:noFill/>
        </p:spPr>
      </p:pic>
      <p:pic>
        <p:nvPicPr>
          <p:cNvPr id="2051" name="Picture 3" descr="C:\Users\Luda\Documents\220px-Guláš_s_knedlí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005064"/>
            <a:ext cx="3024336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92696"/>
            <a:ext cx="8183880" cy="648072"/>
          </a:xfrm>
        </p:spPr>
        <p:txBody>
          <a:bodyPr>
            <a:no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Typical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4400" b="1" dirty="0" err="1" smtClean="0">
                <a:solidFill>
                  <a:srgbClr val="FFFF00"/>
                </a:solidFill>
              </a:rPr>
              <a:t>Christmas</a:t>
            </a:r>
            <a:r>
              <a:rPr lang="cs-CZ" sz="4400" b="1" dirty="0" smtClean="0">
                <a:solidFill>
                  <a:srgbClr val="FFFF00"/>
                </a:solidFill>
              </a:rPr>
              <a:t>  </a:t>
            </a:r>
            <a:r>
              <a:rPr lang="cs-CZ" sz="4400" b="1" dirty="0" err="1" smtClean="0">
                <a:solidFill>
                  <a:srgbClr val="FFFF00"/>
                </a:solidFill>
              </a:rPr>
              <a:t>meal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628800"/>
            <a:ext cx="8183880" cy="3089504"/>
          </a:xfrm>
        </p:spPr>
        <p:txBody>
          <a:bodyPr/>
          <a:lstStyle/>
          <a:p>
            <a:pPr lvl="0"/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Typical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Christmas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dinner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–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fish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soup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potatoe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salad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carp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Christmas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cookies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3076" name="Picture 4" descr="C:\Users\Luda\Documents\220px-Stedrovecerni_smazeny_kapr_s_bramborovym_salat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501008"/>
            <a:ext cx="3312368" cy="2376264"/>
          </a:xfrm>
          <a:prstGeom prst="rect">
            <a:avLst/>
          </a:prstGeom>
          <a:noFill/>
        </p:spPr>
      </p:pic>
      <p:pic>
        <p:nvPicPr>
          <p:cNvPr id="3077" name="Picture 5" descr="C:\Users\Luda\Documents\727px-Vanocni_cukrovi_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3429000"/>
            <a:ext cx="3318322" cy="2448272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1124744"/>
            <a:ext cx="8183880" cy="576064"/>
          </a:xfrm>
        </p:spPr>
        <p:txBody>
          <a:bodyPr>
            <a:noAutofit/>
          </a:bodyPr>
          <a:lstStyle/>
          <a:p>
            <a:r>
              <a:rPr lang="de-DE" sz="4000" b="1" dirty="0" err="1" smtClean="0">
                <a:solidFill>
                  <a:srgbClr val="FFFF00"/>
                </a:solidFill>
              </a:rPr>
              <a:t>Some</a:t>
            </a:r>
            <a:r>
              <a:rPr lang="de-DE" sz="4000" b="1" dirty="0" smtClean="0">
                <a:solidFill>
                  <a:srgbClr val="FFFF00"/>
                </a:solidFill>
              </a:rPr>
              <a:t> </a:t>
            </a:r>
            <a:r>
              <a:rPr lang="de-DE" sz="4000" b="1" dirty="0" err="1" smtClean="0">
                <a:solidFill>
                  <a:srgbClr val="FFFF00"/>
                </a:solidFill>
              </a:rPr>
              <a:t>more</a:t>
            </a:r>
            <a:r>
              <a:rPr lang="de-DE" sz="4000" b="1" dirty="0" smtClean="0">
                <a:solidFill>
                  <a:srgbClr val="FFFF00"/>
                </a:solidFill>
              </a:rPr>
              <a:t> traditional Czech </a:t>
            </a:r>
            <a:r>
              <a:rPr lang="de-DE" sz="4000" b="1" dirty="0" err="1" smtClean="0">
                <a:solidFill>
                  <a:srgbClr val="FFFF00"/>
                </a:solidFill>
              </a:rPr>
              <a:t>dishes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503920" cy="2088232"/>
          </a:xfrm>
        </p:spPr>
        <p:txBody>
          <a:bodyPr/>
          <a:lstStyle/>
          <a:p>
            <a:pPr lvl="0"/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Dumplings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filled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plums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cherry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or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apricot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Potatoes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pancake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098" name="Picture 2" descr="C:\Users\Luda\Documents\220px-Tři_ovocné_knedlík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01008"/>
            <a:ext cx="3024336" cy="2160240"/>
          </a:xfrm>
          <a:prstGeom prst="rect">
            <a:avLst/>
          </a:prstGeom>
          <a:noFill/>
        </p:spPr>
      </p:pic>
      <p:pic>
        <p:nvPicPr>
          <p:cNvPr id="4099" name="Picture 3" descr="C:\Users\Luda\Documents\220px-Bramborack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3429000"/>
            <a:ext cx="2952328" cy="216024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620688"/>
            <a:ext cx="8183880" cy="504056"/>
          </a:xfrm>
        </p:spPr>
        <p:txBody>
          <a:bodyPr>
            <a:normAutofit fontScale="90000"/>
          </a:bodyPr>
          <a:lstStyle/>
          <a:p>
            <a:r>
              <a:rPr lang="de-DE" sz="4000" b="1" dirty="0" smtClean="0">
                <a:solidFill>
                  <a:srgbClr val="FFFF00"/>
                </a:solidFill>
              </a:rPr>
              <a:t>Something 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de-DE" sz="4000" b="1" dirty="0" err="1" smtClean="0">
                <a:solidFill>
                  <a:srgbClr val="FFFF00"/>
                </a:solidFill>
              </a:rPr>
              <a:t>sweet</a:t>
            </a:r>
            <a:r>
              <a:rPr lang="de-DE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de-DE" sz="4000" b="1" dirty="0" smtClean="0">
                <a:solidFill>
                  <a:srgbClr val="FFFF00"/>
                </a:solidFill>
              </a:rPr>
              <a:t>after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de-DE" sz="4000" b="1" dirty="0" smtClean="0">
                <a:solidFill>
                  <a:srgbClr val="FFFF00"/>
                </a:solidFill>
              </a:rPr>
              <a:t> lunch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183880" cy="1872208"/>
          </a:xfrm>
        </p:spPr>
        <p:txBody>
          <a:bodyPr/>
          <a:lstStyle/>
          <a:p>
            <a:pPr lvl="0"/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Apple strudel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coffee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P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ancakes</a:t>
            </a:r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lvl="0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Country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buns</a:t>
            </a:r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</a:rPr>
              <a:t>: Bohemian </a:t>
            </a:r>
            <a:r>
              <a:rPr lang="cs-CZ" sz="2800" b="1" dirty="0" err="1" smtClean="0">
                <a:solidFill>
                  <a:schemeClr val="accent2">
                    <a:lumMod val="75000"/>
                  </a:schemeClr>
                </a:solidFill>
              </a:rPr>
              <a:t>tarts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5122" name="Picture 2" descr="C:\Users\Luda\Documents\Strude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356992"/>
            <a:ext cx="3312368" cy="2520280"/>
          </a:xfrm>
          <a:prstGeom prst="rect">
            <a:avLst/>
          </a:prstGeom>
          <a:noFill/>
        </p:spPr>
      </p:pic>
      <p:pic>
        <p:nvPicPr>
          <p:cNvPr id="5123" name="Picture 3" descr="C:\Users\Luda\Documents\220px-Palatschink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3356992"/>
            <a:ext cx="3442072" cy="252028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76672"/>
            <a:ext cx="8183880" cy="86409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</a:rPr>
              <a:t>  </a:t>
            </a:r>
            <a:r>
              <a:rPr lang="cs-CZ" sz="4000" b="1" dirty="0" err="1" smtClean="0">
                <a:solidFill>
                  <a:srgbClr val="FFFF00"/>
                </a:solidFill>
              </a:rPr>
              <a:t>Favourite</a:t>
            </a:r>
            <a:r>
              <a:rPr lang="cs-CZ" sz="4000" b="1" dirty="0" smtClean="0">
                <a:solidFill>
                  <a:srgbClr val="FFFF00"/>
                </a:solidFill>
              </a:rPr>
              <a:t>  </a:t>
            </a:r>
            <a:r>
              <a:rPr lang="cs-CZ" sz="4000" b="1" dirty="0" err="1" smtClean="0">
                <a:solidFill>
                  <a:srgbClr val="FFFF00"/>
                </a:solidFill>
              </a:rPr>
              <a:t>Czech</a:t>
            </a:r>
            <a:r>
              <a:rPr lang="cs-CZ" sz="4000" b="1" dirty="0" smtClean="0">
                <a:solidFill>
                  <a:srgbClr val="FFFF00"/>
                </a:solidFill>
              </a:rPr>
              <a:t>  </a:t>
            </a:r>
            <a:r>
              <a:rPr lang="cs-CZ" sz="4000" b="1" dirty="0" err="1" smtClean="0">
                <a:solidFill>
                  <a:srgbClr val="FFFF00"/>
                </a:solidFill>
              </a:rPr>
              <a:t>food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484784"/>
            <a:ext cx="8183880" cy="3233520"/>
          </a:xfrm>
        </p:spPr>
        <p:txBody>
          <a:bodyPr/>
          <a:lstStyle/>
          <a:p>
            <a:pPr lvl="0"/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Favourite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food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fried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cheese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coated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flour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eggs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breadcrumbs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usually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with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chips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and</a:t>
            </a:r>
            <a:r>
              <a:rPr lang="de-DE" sz="28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de-DE" sz="2800" b="1" dirty="0" err="1" smtClean="0">
                <a:solidFill>
                  <a:schemeClr val="accent2">
                    <a:lumMod val="75000"/>
                  </a:schemeClr>
                </a:solidFill>
              </a:rPr>
              <a:t>mayonnaise</a:t>
            </a:r>
            <a:endParaRPr lang="de-DE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6146" name="Picture 2" descr="C:\Users\Luda\Documents\220px-Smažený_sýr,_hranolky,_tatarská_omáčka,_obloh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83768" y="3284984"/>
            <a:ext cx="4248472" cy="25922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764704"/>
            <a:ext cx="8183880" cy="1080120"/>
          </a:xfrm>
        </p:spPr>
        <p:txBody>
          <a:bodyPr>
            <a:noAutofit/>
          </a:bodyPr>
          <a:lstStyle/>
          <a:p>
            <a:r>
              <a:rPr lang="cs-CZ" sz="4000" b="1" dirty="0" err="1" smtClean="0">
                <a:solidFill>
                  <a:srgbClr val="FFFF00"/>
                </a:solidFill>
              </a:rPr>
              <a:t>Can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you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answer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the</a:t>
            </a:r>
            <a:r>
              <a:rPr lang="cs-CZ" sz="4000" b="1" dirty="0" smtClean="0">
                <a:solidFill>
                  <a:srgbClr val="FFFF00"/>
                </a:solidFill>
              </a:rPr>
              <a:t> </a:t>
            </a:r>
            <a:r>
              <a:rPr lang="cs-CZ" sz="4000" b="1" dirty="0" err="1" smtClean="0">
                <a:solidFill>
                  <a:srgbClr val="FFFF00"/>
                </a:solidFill>
              </a:rPr>
              <a:t>questions</a:t>
            </a:r>
            <a:r>
              <a:rPr lang="cs-CZ" sz="4000" b="1" dirty="0" smtClean="0">
                <a:solidFill>
                  <a:srgbClr val="FFFF00"/>
                </a:solidFill>
              </a:rPr>
              <a:t>?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988840"/>
            <a:ext cx="8183880" cy="4176464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cuisine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healthy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many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courses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does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typical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lunch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have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famous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drink do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know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typical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national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meals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name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  <a:endParaRPr lang="cs-CZ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do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people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eat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Christmas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dinner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kinds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sweet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meals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can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name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meals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are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popular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among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Czech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people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kinds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soups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do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you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know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endParaRPr lang="cs-CZ" dirty="0" smtClean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endParaRPr lang="cs-CZ" dirty="0" smtClean="0">
              <a:solidFill>
                <a:schemeClr val="accent3"/>
              </a:solidFill>
            </a:endParaRPr>
          </a:p>
          <a:p>
            <a:endParaRPr lang="cs-CZ" dirty="0">
              <a:solidFill>
                <a:schemeClr val="accent3"/>
              </a:solidFill>
            </a:endParaRPr>
          </a:p>
        </p:txBody>
      </p:sp>
      <p:pic>
        <p:nvPicPr>
          <p:cNvPr id="1027" name="Picture 3" descr="C:\Users\Luda\AppData\Local\Microsoft\Windows\Temporary Internet Files\Content.IE5\517NR6TP\MC9004077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692696"/>
            <a:ext cx="1073150" cy="1073150"/>
          </a:xfrm>
          <a:prstGeom prst="rect">
            <a:avLst/>
          </a:prstGeom>
          <a:noFill/>
        </p:spPr>
      </p:pic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20688"/>
            <a:ext cx="7920880" cy="1656184"/>
          </a:xfrm>
        </p:spPr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FFFF00"/>
                </a:solidFill>
              </a:rPr>
              <a:t>Work</a:t>
            </a:r>
            <a:r>
              <a:rPr lang="cs-CZ" sz="2800" b="1" dirty="0" smtClean="0">
                <a:solidFill>
                  <a:srgbClr val="FFFF00"/>
                </a:solidFill>
              </a:rPr>
              <a:t> in </a:t>
            </a:r>
            <a:r>
              <a:rPr lang="cs-CZ" sz="2800" b="1" dirty="0" err="1" smtClean="0">
                <a:solidFill>
                  <a:srgbClr val="FFFF00"/>
                </a:solidFill>
              </a:rPr>
              <a:t>pairs</a:t>
            </a:r>
            <a:r>
              <a:rPr lang="cs-CZ" sz="2800" b="1" dirty="0" smtClean="0">
                <a:solidFill>
                  <a:srgbClr val="FFFF00"/>
                </a:solidFill>
              </a:rPr>
              <a:t>: </a:t>
            </a:r>
            <a:r>
              <a:rPr lang="cs-CZ" sz="2800" b="1" dirty="0" err="1" smtClean="0">
                <a:solidFill>
                  <a:srgbClr val="FFFF00"/>
                </a:solidFill>
              </a:rPr>
              <a:t>Choose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one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Czech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meal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and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describe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it</a:t>
            </a:r>
            <a:r>
              <a:rPr lang="cs-CZ" sz="2800" b="1" dirty="0" smtClean="0">
                <a:solidFill>
                  <a:srgbClr val="FFFF00"/>
                </a:solidFill>
              </a:rPr>
              <a:t> in </a:t>
            </a:r>
            <a:r>
              <a:rPr lang="cs-CZ" sz="2800" b="1" dirty="0" err="1" smtClean="0">
                <a:solidFill>
                  <a:srgbClr val="FFFF00"/>
                </a:solidFill>
              </a:rPr>
              <a:t>details</a:t>
            </a:r>
            <a:r>
              <a:rPr lang="cs-CZ" sz="2800" b="1" dirty="0" smtClean="0">
                <a:solidFill>
                  <a:srgbClr val="FFFF00"/>
                </a:solidFill>
              </a:rPr>
              <a:t>! Tell </a:t>
            </a:r>
            <a:r>
              <a:rPr lang="cs-CZ" sz="2800" b="1" dirty="0" err="1" smtClean="0">
                <a:solidFill>
                  <a:srgbClr val="FFFF00"/>
                </a:solidFill>
              </a:rPr>
              <a:t>about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it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the</a:t>
            </a:r>
            <a:r>
              <a:rPr lang="cs-CZ" sz="2800" b="1" dirty="0" smtClean="0">
                <a:solidFill>
                  <a:srgbClr val="FFFF00"/>
                </a:solidFill>
              </a:rPr>
              <a:t> rest </a:t>
            </a:r>
            <a:r>
              <a:rPr lang="cs-CZ" sz="2800" b="1" dirty="0" err="1" smtClean="0">
                <a:solidFill>
                  <a:srgbClr val="FFFF00"/>
                </a:solidFill>
              </a:rPr>
              <a:t>of</a:t>
            </a:r>
            <a:r>
              <a:rPr lang="cs-CZ" sz="2800" b="1" dirty="0" smtClean="0">
                <a:solidFill>
                  <a:srgbClr val="FFFF00"/>
                </a:solidFill>
              </a:rPr>
              <a:t> </a:t>
            </a:r>
            <a:r>
              <a:rPr lang="cs-CZ" sz="2800" b="1" dirty="0" err="1" smtClean="0">
                <a:solidFill>
                  <a:srgbClr val="FFFF00"/>
                </a:solidFill>
              </a:rPr>
              <a:t>class</a:t>
            </a:r>
            <a:r>
              <a:rPr lang="cs-CZ" sz="2800" b="1" dirty="0" smtClean="0">
                <a:solidFill>
                  <a:srgbClr val="FFFF00"/>
                </a:solidFill>
              </a:rPr>
              <a:t>!</a:t>
            </a:r>
            <a:endParaRPr lang="cs-CZ" sz="28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2492896"/>
            <a:ext cx="8503920" cy="3606152"/>
          </a:xfrm>
        </p:spPr>
        <p:txBody>
          <a:bodyPr/>
          <a:lstStyle/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meal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prepared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How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served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What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part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day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is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it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accent2">
                    <a:lumMod val="75000"/>
                  </a:schemeClr>
                </a:solidFill>
              </a:rPr>
              <a:t>eaten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  <a:p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48680"/>
            <a:ext cx="8183880" cy="1080120"/>
          </a:xfrm>
        </p:spPr>
        <p:txBody>
          <a:bodyPr>
            <a:no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Zdroje: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1700808"/>
            <a:ext cx="8183880" cy="424847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Svobodová,  Eva. Angličtina  v  gastronomii. Praha: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Informatorium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2002, ISBN 80 -86073-94-7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http://upload.wikimedia.org/wikipedia/commons/thumb/d/d6/Stedrovecerni_smazeny_kapr_s_bramborovym_salatem.jpg/800px-Stedrovecerni_smazeny_kapr_s_bramborovym_salatem.jpg- autor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Ludek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http://upload.wikimedia.org/wikipedia/commons/thumb/a/a8/Vanocni_cukrovi_1.JPG/727px-Vanocni_cukrovi_1.JPG - autor 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Rémi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Diligent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endParaRPr lang="cs-CZ" dirty="0"/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634952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http://upload.wikimedia.org/wikipedia/commons/thumb/4/43/Knedlo_zelo_vep%C5%99o_%283%29.jpg/800px-Knedlo_zelo_vep%C5%99o_%283%29.jpg- autor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Pavel </a:t>
            </a:r>
            <a:r>
              <a:rPr lang="cs-CZ" i="1" dirty="0" err="1" smtClean="0">
                <a:solidFill>
                  <a:schemeClr val="accent2">
                    <a:lumMod val="75000"/>
                  </a:schemeClr>
                </a:solidFill>
              </a:rPr>
              <a:t>Ševela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http://upload.wikimedia.org/wikipedia/commons/thumb/b/b1/Sv%C3%ADckov%C3%A1_na_smetane%2C_houskov%C3%BD_knedl%C3%ADk%2C_citron%2C_brusinky.jpg/800px-Sv%C3%ADckov%C3%A1_na_smetane%2C_houskov%C3%BD_knedl%C3%ADk%2C_citron%2C_brusinky.jpg-autor-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Nillerdk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836712"/>
            <a:ext cx="8183880" cy="6264696"/>
          </a:xfrm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http://upload.wikimedia.org/wikipedia/commons/thumb/a/ae/Wiener-Schnitzel02.jpg/220px-Wiener-Schnitzel02.jpg- autor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Kobako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http://upload.wikimedia.org/wikipedia/commons/thumb/2/22/Gul%C3%A1%C5%A1_s_knedl%C3%ADky.jpg/800px-Gul%C3%A1%C5%A1_s_knedl%C3%ADky.jpg-autor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Dezidor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620688"/>
            <a:ext cx="818388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http://upload.wikimedia.org/wikipedia/commons/thumb/a/a5/T%C5%99i_ovocn%C3%A9_knedl%C3%ADky.JPG/220px-T%C5%99i_ovocn%C3%A9_knedl%C3%ADky.JPG- autor Juan de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Vojníkov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http://upload.wikimedia.org/wikipedia/commons/thumb/c/c8/Bramboracky.jpg/220px-Bramboracky.jpg- autor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Ludek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Přispěvatelé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Wikipedie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 Česká kuchyně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[online],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Wikipedie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: Otevřená encyklopedie, c2013, Datum poslední revize 21. 04. 2013, 10:21 UTC, [citováno 15. 08. 2013] &lt;http://cs.wikipedia.org/w/index.php?title=%C4%8Cesk%C3%A1_kuchyn%C4%9B&amp;oldid=10231092&gt; 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6499048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http://upload.wikimedia.org/wikipedia/commons/thumb/4/40/Strudel.jpg/800px-Strudel.jpg - autor-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Che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http://upload.wikimedia.org/wikipedia/commons/thumb/b/b0/Palatschinke.jpg/800px-Palatschinke.jpg - autor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</a:rPr>
              <a:t>Karl Gruber</a:t>
            </a:r>
          </a:p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http://upload.wikimedia.org/wikipedia/commons/thumb/7/7f/Sma%C5%BEen%C3%BD_s%C3%BDr%2C_hranolky%2C_tatarsk%C3%A1_om%C3%A1%C4%8Dka%2C_obloha.jpg/220px-Sma%C5%BEen%C3%BD_s%C3%BDr%2C_hranolky%2C_tatarsk%C3%A1_om%C3%A1%C4%8Dka%2C_obloha.jpg – autor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Dezidor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strips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263</TotalTime>
  <Words>499</Words>
  <Application>Microsoft Office PowerPoint</Application>
  <PresentationFormat>Předvádění na obrazovce (4:3)</PresentationFormat>
  <Paragraphs>85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Aspekt</vt:lpstr>
      <vt:lpstr>Snímek 1</vt:lpstr>
      <vt:lpstr>Czech Cuisine</vt:lpstr>
      <vt:lpstr>   Short  characteristic</vt:lpstr>
      <vt:lpstr>Typical Czech Food –   national meals</vt:lpstr>
      <vt:lpstr>Typical Czech Food – national meals</vt:lpstr>
      <vt:lpstr>Typical  Christmas  meal</vt:lpstr>
      <vt:lpstr>Some more traditional Czech dishes</vt:lpstr>
      <vt:lpstr>Something  sweet  after  lunch</vt:lpstr>
      <vt:lpstr>  Favourite  Czech  food</vt:lpstr>
      <vt:lpstr>Can you answer the questions?</vt:lpstr>
      <vt:lpstr>Work in pairs: Choose one Czech meal and describe it in details! Tell about it the rest of class!</vt:lpstr>
      <vt:lpstr>Zdroje: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Czech cuisine</dc:title>
  <dc:creator>Luda</dc:creator>
  <cp:lastModifiedBy>Luda</cp:lastModifiedBy>
  <cp:revision>41</cp:revision>
  <dcterms:created xsi:type="dcterms:W3CDTF">2013-03-10T19:48:44Z</dcterms:created>
  <dcterms:modified xsi:type="dcterms:W3CDTF">2013-11-25T16:58:11Z</dcterms:modified>
</cp:coreProperties>
</file>