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notesMasterIdLst>
    <p:notesMasterId r:id="rId10"/>
  </p:notesMasterIdLst>
  <p:sldIdLst>
    <p:sldId id="258" r:id="rId2"/>
    <p:sldId id="256" r:id="rId3"/>
    <p:sldId id="257" r:id="rId4"/>
    <p:sldId id="259" r:id="rId5"/>
    <p:sldId id="260" r:id="rId6"/>
    <p:sldId id="265" r:id="rId7"/>
    <p:sldId id="266" r:id="rId8"/>
    <p:sldId id="264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98451907-382B-4B26-B45A-C0DA95AAB7F9}" type="datetimeFigureOut">
              <a:rPr lang="cs-CZ"/>
              <a:pPr>
                <a:defRPr/>
              </a:pPr>
              <a:t>25.12.2013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0EC2A592-AED2-437C-8BBF-BEB07A1AA6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1E0E4A7-D2F7-4E94-9612-64ADAB4D3522}" type="slidenum">
              <a:rPr lang="cs-CZ" smtClean="0"/>
              <a:pPr/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4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6" name="Obdélník 15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7" name="Elipsa 16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8" name="Elipsa 17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1" name="Elipsa 20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26E7C6-3714-43EF-8AB7-2D61158527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diamond/>
    <p:sndAc>
      <p:stSnd>
        <p:snd r:embed="rId1" name="breez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F7C10D9-838F-410C-B449-A2E0207D5C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slow">
    <p:diamond/>
    <p:sndAc>
      <p:stSnd>
        <p:snd r:embed="rId1" name="breez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3" name="Obdélník 12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4" name="Elipsa 13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5" name="Elipsa 14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6" name="Elipsa 15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7" name="Elipsa 16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8" name="Elipsa 17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70F1F8-6174-4D1E-A38B-90B7EEC72A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diamond/>
    <p:sndAc>
      <p:stSnd>
        <p:snd r:embed="rId1" name="breez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0C8259-E6A0-4EA6-BFD0-5DAF52285B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diamond/>
    <p:sndAc>
      <p:stSnd>
        <p:snd r:embed="rId1" name="breez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9CFF48-2B68-4BE8-8768-863499D85A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diamond/>
    <p:sndAc>
      <p:stSnd>
        <p:snd r:embed="rId1" name="breez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0F49221F-E47C-46EB-84F5-287F98B45F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slow">
    <p:diamond/>
    <p:sndAc>
      <p:stSnd>
        <p:snd r:embed="rId1" name="breez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ED53B5-DFFD-4E8A-AB5F-310961AF19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diamond/>
    <p:sndAc>
      <p:stSnd>
        <p:snd r:embed="rId1" name="breez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6" name="Přímá spojovací čára 5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Obdélník 8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1" name="Elipsa 10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9B8007B-CDE6-46EE-BC43-D071A0071C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slow">
    <p:diamond/>
    <p:sndAc>
      <p:stSnd>
        <p:snd r:embed="rId1" name="breez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Elipsa 5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AE71519-E888-4DF3-9B3A-7835408716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slow">
    <p:diamond/>
    <p:sndAc>
      <p:stSnd>
        <p:snd r:embed="rId1" name="breez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82DB2F-90EC-4A97-83CE-C28DC9D6D9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diamond/>
    <p:sndAc>
      <p:stSnd>
        <p:snd r:embed="rId1" name="breez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9A7CD2-E6ED-4E5E-A659-BFAF3330E2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diamond/>
    <p:sndAc>
      <p:stSnd>
        <p:snd r:embed="rId1" name="breez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Elipsa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EDB4BB87-C9DE-4357-AC2E-AF2905E12B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9" r:id="rId1"/>
    <p:sldLayoutId id="2147483910" r:id="rId2"/>
    <p:sldLayoutId id="2147483911" r:id="rId3"/>
    <p:sldLayoutId id="2147483904" r:id="rId4"/>
    <p:sldLayoutId id="2147483905" r:id="rId5"/>
    <p:sldLayoutId id="2147483912" r:id="rId6"/>
    <p:sldLayoutId id="2147483906" r:id="rId7"/>
    <p:sldLayoutId id="2147483913" r:id="rId8"/>
    <p:sldLayoutId id="2147483914" r:id="rId9"/>
    <p:sldLayoutId id="2147483907" r:id="rId10"/>
    <p:sldLayoutId id="2147483908" r:id="rId11"/>
  </p:sldLayoutIdLst>
  <p:transition spd="slow">
    <p:diamond/>
    <p:sndAc>
      <p:stSnd>
        <p:snd r:embed="rId13" name="breeze.wav"/>
      </p:stSnd>
    </p:sndAc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eaLnBrk="0" fontAlgn="base" hangingPunct="0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eaLnBrk="0" fontAlgn="base" hangingPunct="0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eaLnBrk="0" fontAlgn="base" hangingPunct="0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827088" y="0"/>
            <a:ext cx="748982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endParaRPr lang="cs-CZ" sz="3200" b="1" dirty="0">
              <a:solidFill>
                <a:srgbClr val="FFFFFF"/>
              </a:solidFill>
              <a:latin typeface="Franklin Gothic Book" pitchFamily="34" charset="0"/>
            </a:endParaRPr>
          </a:p>
          <a:p>
            <a:pPr>
              <a:defRPr/>
            </a:pPr>
            <a:r>
              <a:rPr lang="cs-CZ" sz="3200" b="1" dirty="0">
                <a:solidFill>
                  <a:srgbClr val="FFFFFF"/>
                </a:solidFill>
                <a:latin typeface="Franklin Gothic Book" pitchFamily="34" charset="0"/>
              </a:rPr>
              <a:t>     </a:t>
            </a:r>
            <a:r>
              <a:rPr lang="cs-CZ" sz="3200" b="1" dirty="0">
                <a:solidFill>
                  <a:srgbClr val="FFFFFF"/>
                </a:solidFill>
              </a:rPr>
              <a:t>   </a:t>
            </a:r>
            <a:r>
              <a:rPr lang="cs-CZ" sz="3200" b="1" dirty="0">
                <a:solidFill>
                  <a:srgbClr val="FFFFFF"/>
                </a:solidFill>
                <a:latin typeface="Franklin Gothic Book" pitchFamily="34" charset="0"/>
              </a:rPr>
              <a:t> </a:t>
            </a: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  <a:latin typeface="Franklin Gothic Book" pitchFamily="34" charset="0"/>
              </a:rPr>
              <a:t>DIGITÁLNÍ UČEBNÍ MATERIÁL</a:t>
            </a:r>
          </a:p>
        </p:txBody>
      </p:sp>
      <p:graphicFrame>
        <p:nvGraphicFramePr>
          <p:cNvPr id="11303" name="Group 39"/>
          <p:cNvGraphicFramePr>
            <a:graphicFrameLocks noGrp="1"/>
          </p:cNvGraphicFramePr>
          <p:nvPr/>
        </p:nvGraphicFramePr>
        <p:xfrm>
          <a:off x="971550" y="1341438"/>
          <a:ext cx="7488238" cy="4251768"/>
        </p:xfrm>
        <a:graphic>
          <a:graphicData uri="http://schemas.openxmlformats.org/drawingml/2006/table">
            <a:tbl>
              <a:tblPr/>
              <a:tblGrid>
                <a:gridCol w="2022475"/>
                <a:gridCol w="5465763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44" marR="91444" marT="45735" marB="45735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Arial" charset="0"/>
                        </a:rPr>
                        <a:t>CZ.1.07/1.5.00/34.0124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44" marR="91444" marT="45735" marB="4573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3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44" marR="91444" marT="45735" marB="45735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Arial" charset="0"/>
                        </a:rPr>
                        <a:t>VY_3_INOVACE_ANJ32</a:t>
                      </a:r>
                    </a:p>
                  </a:txBody>
                  <a:tcPr marL="91444" marR="91444" marT="45735" marB="4573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1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44" marR="91444" marT="45735" marB="45735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44" marR="91444" marT="45735" marB="4573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1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44" marR="91444" marT="45735" marB="45735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ANJ</a:t>
                      </a:r>
                    </a:p>
                  </a:txBody>
                  <a:tcPr marL="91444" marR="91444" marT="45735" marB="4573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35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Tematická oblast</a:t>
                      </a:r>
                    </a:p>
                  </a:txBody>
                  <a:tcPr marL="91444" marR="91444" marT="45735" marB="45735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Gastronomie a restaurační provoz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44" marR="91444" marT="45735" marB="4573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1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44" marR="91444" marT="45735" marB="45735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Nápoje - teplé nápoje</a:t>
                      </a:r>
                    </a:p>
                  </a:txBody>
                  <a:tcPr marL="91444" marR="91444" marT="45735" marB="4573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1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44" marR="91444" marT="45735" marB="45735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1. – 4. – gastronomie, obchodník, prodavač</a:t>
                      </a:r>
                    </a:p>
                  </a:txBody>
                  <a:tcPr marL="91444" marR="91444" marT="45735" marB="4573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35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44" marR="91444" marT="45735" marB="45735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Ludmila Křížová</a:t>
                      </a:r>
                    </a:p>
                  </a:txBody>
                  <a:tcPr marL="91444" marR="91444" marT="45735" marB="4573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35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44" marR="91444" marT="45735" marB="45735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27.5.2013</a:t>
                      </a:r>
                    </a:p>
                  </a:txBody>
                  <a:tcPr marL="91444" marR="91444" marT="45735" marB="4573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7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44" marR="91444" marT="45735" marB="45735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k výkladu tématu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Arial" charset="0"/>
                        </a:rPr>
                        <a:t>  teplé nápoje ,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zároveň  lze tuto prezentaci využít jako materiálu pro opakování  a  prověřování  znalostí  žáků.</a:t>
                      </a:r>
                    </a:p>
                  </a:txBody>
                  <a:tcPr marL="91444" marR="91444" marT="45735" marB="4573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8230" name="obrázek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63713" y="5516563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amond/>
    <p:sndAc>
      <p:stSnd>
        <p:snd r:embed="rId2" name="breeze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WordArt 5"/>
          <p:cNvSpPr>
            <a:spLocks noChangeArrowheads="1" noChangeShapeType="1" noTextEdit="1"/>
          </p:cNvSpPr>
          <p:nvPr/>
        </p:nvSpPr>
        <p:spPr bwMode="auto">
          <a:xfrm>
            <a:off x="1331913" y="476250"/>
            <a:ext cx="6119812" cy="2232025"/>
          </a:xfrm>
          <a:prstGeom prst="rect">
            <a:avLst/>
          </a:prstGeom>
        </p:spPr>
        <p:txBody>
          <a:bodyPr wrap="none" fromWordArt="1">
            <a:prstTxWarp prst="textWave1">
              <a:avLst>
                <a:gd name="adj1" fmla="val 13005"/>
                <a:gd name="adj2" fmla="val 0"/>
              </a:avLst>
            </a:prstTxWarp>
          </a:bodyPr>
          <a:lstStyle/>
          <a:p>
            <a:pPr algn="ctr">
              <a:defRPr/>
            </a:pPr>
            <a:r>
              <a:rPr lang="cs-CZ" sz="3600" kern="10" dirty="0" err="1">
                <a:ln w="9525">
                  <a:noFill/>
                  <a:round/>
                  <a:headEnd/>
                  <a:tailEnd/>
                </a:ln>
                <a:solidFill>
                  <a:schemeClr val="accent1">
                    <a:lumMod val="75000"/>
                  </a:schemeClr>
                </a:solidFill>
                <a:latin typeface="Times New Roman"/>
                <a:cs typeface="Times New Roman"/>
              </a:rPr>
              <a:t>Warm</a:t>
            </a:r>
            <a:r>
              <a:rPr lang="cs-CZ" sz="3600" kern="10" dirty="0">
                <a:ln w="9525">
                  <a:noFill/>
                  <a:round/>
                  <a:headEnd/>
                  <a:tailEnd/>
                </a:ln>
                <a:gradFill rotWithShape="0">
                  <a:gsLst>
                    <a:gs pos="0">
                      <a:srgbClr val="9999FF"/>
                    </a:gs>
                    <a:gs pos="100000">
                      <a:srgbClr val="009999"/>
                    </a:gs>
                  </a:gsLst>
                  <a:lin ang="5400000" scaled="1"/>
                </a:gradFill>
                <a:latin typeface="Times New Roman"/>
                <a:cs typeface="Times New Roman"/>
              </a:rPr>
              <a:t>  </a:t>
            </a:r>
            <a:r>
              <a:rPr lang="cs-CZ" sz="3600" kern="10" dirty="0" err="1">
                <a:ln w="9525">
                  <a:noFill/>
                  <a:round/>
                  <a:headEnd/>
                  <a:tailEnd/>
                </a:ln>
                <a:solidFill>
                  <a:schemeClr val="accent1">
                    <a:lumMod val="75000"/>
                  </a:schemeClr>
                </a:solidFill>
                <a:effectLst>
                  <a:outerShdw dist="53882" dir="2700000" algn="ctr" rotWithShape="0">
                    <a:srgbClr val="C0C0C0">
                      <a:alpha val="80000"/>
                    </a:srgbClr>
                  </a:outerShdw>
                </a:effectLst>
                <a:latin typeface="Times New Roman"/>
                <a:cs typeface="Times New Roman"/>
              </a:rPr>
              <a:t>Drinks</a:t>
            </a:r>
            <a:endParaRPr lang="cs-CZ" sz="3600" kern="10" dirty="0">
              <a:ln w="9525">
                <a:noFill/>
                <a:round/>
                <a:headEnd/>
                <a:tailEnd/>
              </a:ln>
              <a:solidFill>
                <a:schemeClr val="accent1">
                  <a:lumMod val="75000"/>
                </a:schemeClr>
              </a:solidFill>
              <a:effectLst>
                <a:outerShdw dist="53882" dir="2700000" algn="ctr" rotWithShape="0">
                  <a:srgbClr val="C0C0C0">
                    <a:alpha val="80000"/>
                  </a:srgbClr>
                </a:outerShdw>
              </a:effectLst>
              <a:latin typeface="Times New Roman"/>
              <a:cs typeface="Times New Roman"/>
            </a:endParaRPr>
          </a:p>
        </p:txBody>
      </p:sp>
      <p:pic>
        <p:nvPicPr>
          <p:cNvPr id="9219" name="Picture 11" descr="C:\Users\Luda\AppData\Local\Microsoft\Windows\Temporary Internet Files\Content.IE5\CXVVSLJ3\MP90042311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488" y="2781300"/>
            <a:ext cx="1871662" cy="2376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0" name="Picture 13" descr="C:\Users\Luda\AppData\Local\Microsoft\Windows\Temporary Internet Files\Content.IE5\CXVVSLJ3\MP90032106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3933825"/>
            <a:ext cx="1952625" cy="2403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1" name="Picture 19" descr="C:\Users\Luda\AppData\Local\Microsoft\Windows\Temporary Internet Files\Content.IE5\D2QF2SFA\MP90039919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95513" y="2420938"/>
            <a:ext cx="2047875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amond/>
    <p:sndAc>
      <p:stSnd>
        <p:snd r:embed="rId3" name="breez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539750" y="1773238"/>
            <a:ext cx="7467600" cy="4629150"/>
          </a:xfrm>
        </p:spPr>
        <p:txBody>
          <a:bodyPr/>
          <a:lstStyle/>
          <a:p>
            <a:pPr eaLnBrk="1" hangingPunct="1"/>
            <a:r>
              <a:rPr lang="cs-CZ" dirty="0" smtClean="0"/>
              <a:t> </a:t>
            </a:r>
            <a:r>
              <a:rPr lang="cs-CZ" b="1" dirty="0" err="1" smtClean="0"/>
              <a:t>Alcoholic</a:t>
            </a:r>
            <a:r>
              <a:rPr lang="cs-CZ" b="1" dirty="0" smtClean="0"/>
              <a:t> </a:t>
            </a:r>
            <a:r>
              <a:rPr lang="cs-CZ" b="1" dirty="0" err="1" smtClean="0"/>
              <a:t>Drinks</a:t>
            </a:r>
            <a:endParaRPr lang="cs-CZ" b="1" dirty="0" smtClean="0"/>
          </a:p>
          <a:p>
            <a:pPr eaLnBrk="1" hangingPunct="1">
              <a:buFont typeface="Wingdings" pitchFamily="2" charset="2"/>
              <a:buNone/>
            </a:pPr>
            <a:endParaRPr lang="cs-CZ" b="1" dirty="0" smtClean="0"/>
          </a:p>
          <a:p>
            <a:pPr eaLnBrk="1" hangingPunct="1"/>
            <a:r>
              <a:rPr lang="cs-CZ" b="1" dirty="0" smtClean="0"/>
              <a:t> Non </a:t>
            </a:r>
            <a:r>
              <a:rPr lang="cs-CZ" b="1" dirty="0" smtClean="0"/>
              <a:t>- </a:t>
            </a:r>
            <a:r>
              <a:rPr lang="cs-CZ" b="1" dirty="0" err="1" smtClean="0"/>
              <a:t>Alcoholic</a:t>
            </a:r>
            <a:r>
              <a:rPr lang="cs-CZ" b="1" dirty="0" smtClean="0"/>
              <a:t> </a:t>
            </a:r>
            <a:r>
              <a:rPr lang="cs-CZ" b="1" dirty="0" err="1" smtClean="0"/>
              <a:t>Drinks</a:t>
            </a:r>
            <a:endParaRPr lang="cs-CZ" b="1" dirty="0" smtClean="0"/>
          </a:p>
        </p:txBody>
      </p:sp>
      <p:sp>
        <p:nvSpPr>
          <p:cNvPr id="10243" name="WordArt 12"/>
          <p:cNvSpPr>
            <a:spLocks noChangeArrowheads="1" noChangeShapeType="1" noTextEdit="1"/>
          </p:cNvSpPr>
          <p:nvPr/>
        </p:nvSpPr>
        <p:spPr bwMode="auto">
          <a:xfrm>
            <a:off x="1547813" y="188913"/>
            <a:ext cx="6048375" cy="1584325"/>
          </a:xfrm>
          <a:prstGeom prst="rect">
            <a:avLst/>
          </a:prstGeom>
        </p:spPr>
        <p:txBody>
          <a:bodyPr wrap="none" fromWordArt="1">
            <a:prstTxWarp prst="textWave1">
              <a:avLst>
                <a:gd name="adj1" fmla="val 13005"/>
                <a:gd name="adj2" fmla="val 0"/>
              </a:avLst>
            </a:prstTxWarp>
          </a:bodyPr>
          <a:lstStyle/>
          <a:p>
            <a:pPr algn="ctr"/>
            <a:r>
              <a:rPr lang="cs-CZ" sz="3600" kern="10">
                <a:ln w="9525">
                  <a:noFill/>
                  <a:round/>
                  <a:headEnd/>
                  <a:tailEnd/>
                </a:ln>
                <a:solidFill>
                  <a:srgbClr val="E75C01"/>
                </a:solidFill>
                <a:effectLst>
                  <a:outerShdw dist="53882" dir="2700000" algn="ctr" rotWithShape="0">
                    <a:srgbClr val="C0C0C0">
                      <a:alpha val="79999"/>
                    </a:srgbClr>
                  </a:outerShdw>
                </a:effectLst>
                <a:latin typeface="Times New Roman"/>
                <a:cs typeface="Times New Roman"/>
              </a:rPr>
              <a:t>Dividing of Drinks</a:t>
            </a:r>
          </a:p>
        </p:txBody>
      </p:sp>
      <p:pic>
        <p:nvPicPr>
          <p:cNvPr id="10244" name="Picture 8" descr="C:\Users\Luda\AppData\Local\Microsoft\Windows\Temporary Internet Files\Content.IE5\CXVVSLJ3\MP90017808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525" y="2205038"/>
            <a:ext cx="2298700" cy="2836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5" name="Picture 11" descr="C:\Users\Luda\AppData\Local\Microsoft\Windows\Temporary Internet Files\Content.IE5\FEVP30KY\MC90023955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9475" y="4005263"/>
            <a:ext cx="1873250" cy="210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6" name="Picture 15" descr="C:\Users\Luda\AppData\Local\Microsoft\Windows\Temporary Internet Files\Content.IE5\FEVP30KY\MC90029613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8313" y="3573463"/>
            <a:ext cx="2517775" cy="2066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amond/>
    <p:sndAc>
      <p:stSnd>
        <p:snd r:embed="rId2" name="breez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chemeClr val="accent1">
                    <a:lumMod val="75000"/>
                  </a:schemeClr>
                </a:solidFill>
              </a:rPr>
              <a:t>  </a:t>
            </a:r>
            <a:r>
              <a:rPr lang="cs-CZ" sz="6000" b="1" dirty="0" err="1" smtClean="0">
                <a:solidFill>
                  <a:schemeClr val="accent1">
                    <a:lumMod val="75000"/>
                  </a:schemeClr>
                </a:solidFill>
              </a:rPr>
              <a:t>Alcoholic</a:t>
            </a:r>
            <a:r>
              <a:rPr lang="cs-CZ" sz="6000" b="1" dirty="0" smtClean="0">
                <a:solidFill>
                  <a:schemeClr val="accent1">
                    <a:lumMod val="75000"/>
                  </a:schemeClr>
                </a:solidFill>
              </a:rPr>
              <a:t>  </a:t>
            </a:r>
            <a:r>
              <a:rPr lang="cs-CZ" sz="6000" b="1" dirty="0" err="1" smtClean="0">
                <a:solidFill>
                  <a:schemeClr val="accent1">
                    <a:lumMod val="75000"/>
                  </a:schemeClr>
                </a:solidFill>
              </a:rPr>
              <a:t>Drinks</a:t>
            </a:r>
            <a:endParaRPr lang="cs-CZ" sz="6000" b="1" dirty="0" smtClean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1267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68313" y="1628775"/>
            <a:ext cx="8229600" cy="4533900"/>
          </a:xfrm>
        </p:spPr>
        <p:txBody>
          <a:bodyPr/>
          <a:lstStyle/>
          <a:p>
            <a:pPr eaLnBrk="1" hangingPunct="1"/>
            <a:r>
              <a:rPr lang="cs-CZ" smtClean="0"/>
              <a:t> </a:t>
            </a:r>
            <a:r>
              <a:rPr lang="cs-CZ" b="1" smtClean="0"/>
              <a:t>Grog  (hot brandy): brandy-and-water, rum-and-water, whisky-and-water</a:t>
            </a:r>
          </a:p>
          <a:p>
            <a:pPr eaLnBrk="1" hangingPunct="1"/>
            <a:r>
              <a:rPr lang="cs-CZ" b="1" smtClean="0"/>
              <a:t>Mulled wine</a:t>
            </a:r>
          </a:p>
          <a:p>
            <a:pPr eaLnBrk="1" hangingPunct="1"/>
            <a:r>
              <a:rPr lang="cs-CZ" b="1" smtClean="0"/>
              <a:t>Punch: tea, wine, water, brandy, sugar, cinnamon, clove</a:t>
            </a:r>
          </a:p>
          <a:p>
            <a:pPr eaLnBrk="1" hangingPunct="1"/>
            <a:endParaRPr lang="cs-CZ" b="1" smtClean="0"/>
          </a:p>
        </p:txBody>
      </p:sp>
      <p:pic>
        <p:nvPicPr>
          <p:cNvPr id="11268" name="Picture 6" descr="C:\Users\Luda\AppData\Local\Microsoft\Windows\Temporary Internet Files\Content.IE5\FEVP30KY\MC90029629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00338" y="3500438"/>
            <a:ext cx="3297237" cy="2724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amond/>
    <p:sndAc>
      <p:stSnd>
        <p:snd r:embed="rId2" name="breeze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88913"/>
            <a:ext cx="7467600" cy="1439862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800" b="1" dirty="0" smtClean="0"/>
              <a:t>  </a:t>
            </a: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</a:rPr>
              <a:t>Non- </a:t>
            </a:r>
            <a:r>
              <a:rPr lang="cs-CZ" sz="4800" b="1" dirty="0" err="1" smtClean="0">
                <a:solidFill>
                  <a:schemeClr val="accent1">
                    <a:lumMod val="75000"/>
                  </a:schemeClr>
                </a:solidFill>
              </a:rPr>
              <a:t>Alcoholic</a:t>
            </a: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4800" b="1" dirty="0" err="1" smtClean="0">
                <a:solidFill>
                  <a:schemeClr val="accent1">
                    <a:lumMod val="75000"/>
                  </a:schemeClr>
                </a:solidFill>
              </a:rPr>
              <a:t>Drinks</a:t>
            </a:r>
            <a:endParaRPr lang="cs-CZ" sz="4800" b="1" dirty="0" smtClean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2291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916113"/>
            <a:ext cx="8229600" cy="421798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800" b="1" smtClean="0"/>
              <a:t>Tea</a:t>
            </a:r>
            <a:r>
              <a:rPr lang="cs-CZ" sz="2800" smtClean="0"/>
              <a:t> – herbal: linden, mint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Black tea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Fruit tea: lemon, apple,rose-hip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Grey tea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Green tea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Ice tea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Tea with lemon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Tea with honey, milk, rum, syrup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Tea blend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z="2800" smtClean="0"/>
          </a:p>
        </p:txBody>
      </p:sp>
      <p:pic>
        <p:nvPicPr>
          <p:cNvPr id="12292" name="Picture 12" descr="C:\Users\Luda\AppData\Local\Microsoft\Windows\Temporary Internet Files\Content.IE5\CXVVSLJ3\MC90014992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325" y="2636838"/>
            <a:ext cx="2376488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amond/>
    <p:sndAc>
      <p:stSnd>
        <p:snd r:embed="rId2" name="breeze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       </a:t>
            </a: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</a:rPr>
              <a:t>Non - </a:t>
            </a:r>
            <a:r>
              <a:rPr lang="cs-CZ" sz="4400" b="1" dirty="0" err="1" smtClean="0">
                <a:solidFill>
                  <a:schemeClr val="accent1">
                    <a:lumMod val="75000"/>
                  </a:schemeClr>
                </a:solidFill>
              </a:rPr>
              <a:t>Alcoholic</a:t>
            </a: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4400" b="1" dirty="0" err="1" smtClean="0">
                <a:solidFill>
                  <a:schemeClr val="accent1">
                    <a:lumMod val="75000"/>
                  </a:schemeClr>
                </a:solidFill>
              </a:rPr>
              <a:t>Drinks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b="1" dirty="0" err="1" smtClean="0"/>
              <a:t>Coffee</a:t>
            </a:r>
            <a:r>
              <a:rPr lang="cs-CZ" b="1" dirty="0" smtClean="0"/>
              <a:t> </a:t>
            </a:r>
            <a:r>
              <a:rPr lang="cs-CZ" dirty="0" smtClean="0"/>
              <a:t>– </a:t>
            </a:r>
            <a:r>
              <a:rPr lang="cs-CZ" dirty="0" err="1" smtClean="0"/>
              <a:t>white</a:t>
            </a:r>
            <a:r>
              <a:rPr lang="cs-CZ" dirty="0" smtClean="0"/>
              <a:t>, </a:t>
            </a:r>
            <a:r>
              <a:rPr lang="cs-CZ" dirty="0" err="1" smtClean="0"/>
              <a:t>black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err="1" smtClean="0"/>
              <a:t>Ground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Espreso 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err="1" smtClean="0"/>
              <a:t>Filtered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err="1" smtClean="0"/>
              <a:t>Ice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err="1" smtClean="0"/>
              <a:t>Ice</a:t>
            </a:r>
            <a:r>
              <a:rPr lang="cs-CZ" dirty="0" smtClean="0"/>
              <a:t>-</a:t>
            </a:r>
            <a:r>
              <a:rPr lang="cs-CZ" dirty="0" err="1" smtClean="0"/>
              <a:t>cream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err="1" smtClean="0"/>
              <a:t>Roasted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Instant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err="1" smtClean="0"/>
              <a:t>Coffee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milk</a:t>
            </a:r>
            <a:r>
              <a:rPr lang="cs-CZ" dirty="0" smtClean="0"/>
              <a:t>, rum, </a:t>
            </a:r>
            <a:r>
              <a:rPr lang="cs-CZ" dirty="0" err="1" smtClean="0"/>
              <a:t>cream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err="1" smtClean="0"/>
              <a:t>Turkish</a:t>
            </a:r>
            <a:r>
              <a:rPr lang="cs-CZ" dirty="0" smtClean="0"/>
              <a:t>, </a:t>
            </a:r>
            <a:r>
              <a:rPr lang="cs-CZ" dirty="0" err="1" smtClean="0"/>
              <a:t>Irish</a:t>
            </a:r>
            <a:r>
              <a:rPr lang="cs-CZ" dirty="0" smtClean="0"/>
              <a:t>, </a:t>
            </a:r>
            <a:r>
              <a:rPr lang="cs-CZ" dirty="0" err="1" smtClean="0"/>
              <a:t>Vienese</a:t>
            </a:r>
            <a:r>
              <a:rPr lang="cs-CZ" dirty="0" smtClean="0"/>
              <a:t>, </a:t>
            </a:r>
            <a:r>
              <a:rPr lang="cs-CZ" dirty="0" err="1" smtClean="0"/>
              <a:t>Algerian</a:t>
            </a:r>
            <a:r>
              <a:rPr lang="cs-CZ" dirty="0" smtClean="0"/>
              <a:t> </a:t>
            </a:r>
            <a:r>
              <a:rPr lang="cs-CZ" dirty="0" err="1" smtClean="0"/>
              <a:t>coffee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err="1" smtClean="0"/>
              <a:t>Coffee</a:t>
            </a:r>
            <a:r>
              <a:rPr lang="cs-CZ" dirty="0" smtClean="0"/>
              <a:t> blend</a:t>
            </a:r>
            <a:endParaRPr lang="cs-CZ" dirty="0"/>
          </a:p>
        </p:txBody>
      </p:sp>
      <p:pic>
        <p:nvPicPr>
          <p:cNvPr id="13316" name="Picture 7" descr="C:\Users\Luda\AppData\Local\Microsoft\Windows\Temporary Internet Files\Content.IE5\CXVVSLJ3\MP900449123[2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1700213"/>
            <a:ext cx="2663825" cy="2808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amond/>
    <p:sndAc>
      <p:stSnd>
        <p:snd r:embed="rId2" name="breeze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3600" b="1" dirty="0" err="1" smtClean="0">
                <a:solidFill>
                  <a:schemeClr val="accent1">
                    <a:lumMod val="75000"/>
                  </a:schemeClr>
                </a:solidFill>
              </a:rPr>
              <a:t>Answer</a:t>
            </a: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1">
                    <a:lumMod val="75000"/>
                  </a:schemeClr>
                </a:solidFill>
              </a:rPr>
              <a:t>the</a:t>
            </a: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1">
                    <a:lumMod val="75000"/>
                  </a:schemeClr>
                </a:solidFill>
              </a:rPr>
              <a:t>questions</a:t>
            </a:r>
            <a:r>
              <a:rPr lang="cs-CZ" sz="3600" dirty="0" smtClean="0"/>
              <a:t>:</a:t>
            </a:r>
            <a:endParaRPr lang="cs-CZ" sz="3600" dirty="0"/>
          </a:p>
        </p:txBody>
      </p:sp>
      <p:sp>
        <p:nvSpPr>
          <p:cNvPr id="1433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How are warm drinks divided?</a:t>
            </a:r>
          </a:p>
          <a:p>
            <a:endParaRPr lang="cs-CZ" smtClean="0"/>
          </a:p>
          <a:p>
            <a:r>
              <a:rPr lang="cs-CZ" smtClean="0"/>
              <a:t>Can you name hot alcoholic drinks?</a:t>
            </a:r>
          </a:p>
          <a:p>
            <a:endParaRPr lang="cs-CZ" smtClean="0"/>
          </a:p>
          <a:p>
            <a:r>
              <a:rPr lang="cs-CZ" smtClean="0"/>
              <a:t>What kinds of tea do you know?</a:t>
            </a:r>
          </a:p>
          <a:p>
            <a:endParaRPr lang="cs-CZ" smtClean="0"/>
          </a:p>
          <a:p>
            <a:r>
              <a:rPr lang="cs-CZ" smtClean="0"/>
              <a:t>What kinds of coffee do you know?</a:t>
            </a:r>
          </a:p>
          <a:p>
            <a:endParaRPr lang="cs-CZ" smtClean="0"/>
          </a:p>
          <a:p>
            <a:r>
              <a:rPr lang="cs-CZ" smtClean="0"/>
              <a:t>How can you describe Turkish coffee?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</p:txBody>
      </p:sp>
      <p:pic>
        <p:nvPicPr>
          <p:cNvPr id="14340" name="Picture 4" descr="C:\Users\Luda\AppData\Local\Microsoft\Windows\Temporary Internet Files\Content.IE5\517NR6TP\MC90025022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7763" y="2205038"/>
            <a:ext cx="2089150" cy="2414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amond/>
    <p:sndAc>
      <p:stSnd>
        <p:snd r:embed="rId2" name="breeze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5400" b="1" dirty="0" smtClean="0"/>
              <a:t>  </a:t>
            </a:r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Zdroje :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412875"/>
            <a:ext cx="8002588" cy="5060950"/>
          </a:xfrm>
          <a:ln>
            <a:solidFill>
              <a:srgbClr val="FFC000"/>
            </a:solidFill>
          </a:ln>
        </p:spPr>
        <p:txBody>
          <a:bodyPr/>
          <a:lstStyle/>
          <a:p>
            <a:pPr eaLnBrk="1" hangingPunct="1"/>
            <a:r>
              <a:rPr lang="cs-CZ" smtClean="0"/>
              <a:t>Křivánek, Mirko. Česko-anglicko-německý průvodce gastronomii a restauračním provozem. Leda: 2004, ISBN 80-7335-036-x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Svobodová, Eva. Angličtina v gastronomii. Praha:  nakladatelství Informatorium, 2002, ISBN 80 -86073-94-7, s.33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Obrázky: Galerie Klipart /cit. 27</a:t>
            </a:r>
            <a:r>
              <a:rPr lang="cs-CZ" smtClean="0">
                <a:latin typeface="Century Gothic" pitchFamily="34" charset="0"/>
              </a:rPr>
              <a:t>.5.2013/,</a:t>
            </a:r>
            <a:r>
              <a:rPr lang="cs-CZ" smtClean="0"/>
              <a:t> dostupné pod licenci Microsoft Office 2007 na  http://office.microsoft.com/cs-cz/images/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ransition spd="slow">
    <p:diamond/>
    <p:sndAc>
      <p:stSnd>
        <p:snd r:embed="rId2" name="breeze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409</TotalTime>
  <Words>296</Words>
  <Application>Microsoft Office PowerPoint</Application>
  <PresentationFormat>Předvádění na obrazovce (4:3)</PresentationFormat>
  <Paragraphs>73</Paragraphs>
  <Slides>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6" baseType="lpstr">
      <vt:lpstr>Arial</vt:lpstr>
      <vt:lpstr>Century Schoolbook</vt:lpstr>
      <vt:lpstr>Wingdings</vt:lpstr>
      <vt:lpstr>Wingdings 2</vt:lpstr>
      <vt:lpstr>Calibri</vt:lpstr>
      <vt:lpstr>Franklin Gothic Book</vt:lpstr>
      <vt:lpstr>Century Gothic</vt:lpstr>
      <vt:lpstr>Arkýř</vt:lpstr>
      <vt:lpstr>Snímek 1</vt:lpstr>
      <vt:lpstr>Snímek 2</vt:lpstr>
      <vt:lpstr>Snímek 3</vt:lpstr>
      <vt:lpstr>  Alcoholic  Drinks</vt:lpstr>
      <vt:lpstr>  Non- Alcoholic Drinks</vt:lpstr>
      <vt:lpstr>       Non - Alcoholic Drinks</vt:lpstr>
      <vt:lpstr>Answer the questions:</vt:lpstr>
      <vt:lpstr>  Zdroje 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Luda</dc:creator>
  <cp:lastModifiedBy>Dum</cp:lastModifiedBy>
  <cp:revision>35</cp:revision>
  <dcterms:created xsi:type="dcterms:W3CDTF">2013-01-04T18:54:38Z</dcterms:created>
  <dcterms:modified xsi:type="dcterms:W3CDTF">2013-12-25T19:20:07Z</dcterms:modified>
</cp:coreProperties>
</file>