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4" r:id="rId4"/>
    <p:sldId id="277" r:id="rId5"/>
    <p:sldId id="278" r:id="rId6"/>
    <p:sldId id="279" r:id="rId7"/>
    <p:sldId id="281" r:id="rId8"/>
    <p:sldId id="283" r:id="rId9"/>
    <p:sldId id="28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6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124745"/>
          <a:ext cx="8065268" cy="4492170"/>
        </p:xfrm>
        <a:graphic>
          <a:graphicData uri="http://schemas.openxmlformats.org/drawingml/2006/table">
            <a:tbl>
              <a:tblPr/>
              <a:tblGrid>
                <a:gridCol w="2179571"/>
                <a:gridCol w="5885697"/>
              </a:tblGrid>
              <a:tr h="5408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57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VY_3_INOVACE_ANJ34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Stolní inventář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97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15.9.2013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923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stolní inventář,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DIGITÁLNÍ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UČEBNÍ MATERIÁL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Table </a:t>
            </a:r>
            <a:r>
              <a:rPr lang="cs-CZ" sz="6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inventory</a:t>
            </a:r>
            <a:endParaRPr lang="cs-CZ" sz="6000" b="1" dirty="0">
              <a:solidFill>
                <a:schemeClr val="tx1">
                  <a:lumMod val="95000"/>
                  <a:lumOff val="5000"/>
                </a:schemeClr>
              </a:solidFill>
              <a:latin typeface="Edwardian Script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861048"/>
            <a:ext cx="8352928" cy="2592287"/>
          </a:xfrm>
        </p:spPr>
        <p:txBody>
          <a:bodyPr>
            <a:normAutofit/>
          </a:bodyPr>
          <a:lstStyle/>
          <a:p>
            <a:pPr algn="ctr"/>
            <a:r>
              <a:rPr lang="cs-CZ" b="1" dirty="0" err="1" smtClean="0">
                <a:latin typeface="Lucida Calligraphy" pitchFamily="66" charset="0"/>
              </a:rPr>
              <a:t>The</a:t>
            </a:r>
            <a:r>
              <a:rPr lang="cs-CZ" b="1" dirty="0" smtClean="0">
                <a:latin typeface="Lucida Calligraphy" pitchFamily="66" charset="0"/>
              </a:rPr>
              <a:t> table </a:t>
            </a:r>
            <a:r>
              <a:rPr lang="cs-CZ" b="1" dirty="0" err="1" smtClean="0">
                <a:latin typeface="Lucida Calligraphy" pitchFamily="66" charset="0"/>
              </a:rPr>
              <a:t>inventory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is</a:t>
            </a:r>
            <a:r>
              <a:rPr lang="cs-CZ" b="1" dirty="0" smtClean="0">
                <a:latin typeface="Lucida Calligraphy" pitchFamily="66" charset="0"/>
              </a:rPr>
              <a:t> a </a:t>
            </a:r>
            <a:r>
              <a:rPr lang="cs-CZ" b="1" dirty="0" err="1" smtClean="0">
                <a:latin typeface="Lucida Calligraphy" pitchFamily="66" charset="0"/>
              </a:rPr>
              <a:t>collection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of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cutlery</a:t>
            </a:r>
            <a:r>
              <a:rPr lang="cs-CZ" b="1" dirty="0" smtClean="0">
                <a:latin typeface="Lucida Calligraphy" pitchFamily="66" charset="0"/>
              </a:rPr>
              <a:t>, </a:t>
            </a:r>
            <a:r>
              <a:rPr lang="cs-CZ" b="1" dirty="0" err="1" smtClean="0">
                <a:latin typeface="Lucida Calligraphy" pitchFamily="66" charset="0"/>
              </a:rPr>
              <a:t>plates</a:t>
            </a:r>
            <a:r>
              <a:rPr lang="cs-CZ" b="1" dirty="0" smtClean="0">
                <a:latin typeface="Lucida Calligraphy" pitchFamily="66" charset="0"/>
              </a:rPr>
              <a:t>, </a:t>
            </a:r>
            <a:r>
              <a:rPr lang="cs-CZ" b="1" dirty="0" err="1" smtClean="0">
                <a:latin typeface="Lucida Calligraphy" pitchFamily="66" charset="0"/>
              </a:rPr>
              <a:t>glasses</a:t>
            </a:r>
            <a:r>
              <a:rPr lang="cs-CZ" b="1" dirty="0" smtClean="0">
                <a:latin typeface="Lucida Calligraphy" pitchFamily="66" charset="0"/>
              </a:rPr>
              <a:t>, </a:t>
            </a:r>
            <a:r>
              <a:rPr lang="cs-CZ" b="1" dirty="0" err="1" smtClean="0">
                <a:latin typeface="Lucida Calligraphy" pitchFamily="66" charset="0"/>
              </a:rPr>
              <a:t>napkins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and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other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gear</a:t>
            </a:r>
            <a:r>
              <a:rPr lang="cs-CZ" b="1" dirty="0" smtClean="0">
                <a:latin typeface="Lucida Calligraphy" pitchFamily="66" charset="0"/>
              </a:rPr>
              <a:t>. </a:t>
            </a:r>
            <a:r>
              <a:rPr lang="cs-CZ" b="1" dirty="0" err="1" smtClean="0">
                <a:latin typeface="Lucida Calligraphy" pitchFamily="66" charset="0"/>
              </a:rPr>
              <a:t>Simply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said</a:t>
            </a:r>
            <a:r>
              <a:rPr lang="cs-CZ" b="1" dirty="0" smtClean="0">
                <a:latin typeface="Lucida Calligraphy" pitchFamily="66" charset="0"/>
              </a:rPr>
              <a:t> – </a:t>
            </a:r>
            <a:r>
              <a:rPr lang="cs-CZ" b="1" dirty="0" err="1" smtClean="0">
                <a:latin typeface="Lucida Calligraphy" pitchFamily="66" charset="0"/>
              </a:rPr>
              <a:t>it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is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everything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you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can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find</a:t>
            </a:r>
            <a:r>
              <a:rPr lang="cs-CZ" b="1" dirty="0" smtClean="0">
                <a:latin typeface="Lucida Calligraphy" pitchFamily="66" charset="0"/>
              </a:rPr>
              <a:t> on </a:t>
            </a:r>
            <a:r>
              <a:rPr lang="cs-CZ" b="1" dirty="0" err="1" smtClean="0">
                <a:latin typeface="Lucida Calligraphy" pitchFamily="66" charset="0"/>
              </a:rPr>
              <a:t>the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festive</a:t>
            </a:r>
            <a:r>
              <a:rPr lang="cs-CZ" b="1" dirty="0" smtClean="0">
                <a:latin typeface="Lucida Calligraphy" pitchFamily="66" charset="0"/>
              </a:rPr>
              <a:t> table.</a:t>
            </a:r>
            <a:endParaRPr lang="cs-CZ" dirty="0">
              <a:latin typeface="Lucida Calligraphy" pitchFamily="66" charset="0"/>
            </a:endParaRPr>
          </a:p>
        </p:txBody>
      </p:sp>
      <p:pic>
        <p:nvPicPr>
          <p:cNvPr id="1031" name="Picture 7" descr="C:\Users\SŠGaS05\AppData\Local\Microsoft\Windows\Temporary Internet Files\Content.IE5\0GIKTGSF\MC9002176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196752"/>
            <a:ext cx="2952328" cy="28913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Table </a:t>
            </a:r>
            <a:r>
              <a:rPr lang="cs-CZ" sz="6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inventory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63272" cy="5760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latin typeface="Lucida Calligraphy" pitchFamily="66" charset="0"/>
              </a:rPr>
              <a:t>To </a:t>
            </a:r>
            <a:r>
              <a:rPr lang="cs-CZ" b="1" dirty="0" err="1" smtClean="0">
                <a:latin typeface="Lucida Calligraphy" pitchFamily="66" charset="0"/>
              </a:rPr>
              <a:t>the</a:t>
            </a:r>
            <a:r>
              <a:rPr lang="cs-CZ" b="1" dirty="0" smtClean="0">
                <a:latin typeface="Lucida Calligraphy" pitchFamily="66" charset="0"/>
              </a:rPr>
              <a:t> table </a:t>
            </a:r>
            <a:r>
              <a:rPr lang="cs-CZ" b="1" dirty="0" err="1" smtClean="0">
                <a:latin typeface="Lucida Calligraphy" pitchFamily="66" charset="0"/>
              </a:rPr>
              <a:t>inventory</a:t>
            </a:r>
            <a:r>
              <a:rPr lang="cs-CZ" b="1" dirty="0" smtClean="0">
                <a:latin typeface="Lucida Calligraphy" pitchFamily="66" charset="0"/>
              </a:rPr>
              <a:t> </a:t>
            </a:r>
            <a:r>
              <a:rPr lang="cs-CZ" b="1" dirty="0" err="1" smtClean="0">
                <a:latin typeface="Lucida Calligraphy" pitchFamily="66" charset="0"/>
              </a:rPr>
              <a:t>belong</a:t>
            </a:r>
            <a:r>
              <a:rPr lang="cs-CZ" b="1" dirty="0" smtClean="0">
                <a:latin typeface="Lucida Calligraphy" pitchFamily="66" charset="0"/>
              </a:rPr>
              <a:t>:</a:t>
            </a:r>
          </a:p>
          <a:p>
            <a:endParaRPr lang="cs-CZ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1988840"/>
            <a:ext cx="4248472" cy="432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</a:rPr>
              <a:t>Plates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Lucida Calligraphy" pitchFamily="66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Meat</a:t>
            </a:r>
            <a:r>
              <a:rPr lang="cs-CZ" sz="3200" b="1" dirty="0" smtClean="0">
                <a:latin typeface="Baskerville Old Face" pitchFamily="18" charset="0"/>
              </a:rPr>
              <a:t> plate, </a:t>
            </a:r>
            <a:r>
              <a:rPr lang="cs-CZ" sz="3200" b="1" dirty="0" err="1" smtClean="0">
                <a:latin typeface="Baskerville Old Face" pitchFamily="18" charset="0"/>
              </a:rPr>
              <a:t>soup</a:t>
            </a:r>
            <a:r>
              <a:rPr lang="cs-CZ" sz="3200" b="1" dirty="0" smtClean="0">
                <a:latin typeface="Baskerville Old Face" pitchFamily="18" charset="0"/>
              </a:rPr>
              <a:t> plate,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dessert</a:t>
            </a:r>
            <a:r>
              <a:rPr lang="cs-CZ" sz="3200" b="1" dirty="0" smtClean="0">
                <a:latin typeface="Baskerville Old Face" pitchFamily="18" charset="0"/>
              </a:rPr>
              <a:t> plate,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club</a:t>
            </a:r>
            <a:r>
              <a:rPr lang="cs-CZ" sz="3200" b="1" dirty="0" smtClean="0">
                <a:latin typeface="Baskerville Old Face" pitchFamily="18" charset="0"/>
              </a:rPr>
              <a:t> plate, </a:t>
            </a:r>
            <a:r>
              <a:rPr lang="cs-CZ" sz="3200" b="1" dirty="0" err="1" smtClean="0">
                <a:latin typeface="Baskerville Old Face" pitchFamily="18" charset="0"/>
              </a:rPr>
              <a:t>plate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for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baked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goods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saucers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etc</a:t>
            </a:r>
            <a:r>
              <a:rPr lang="cs-CZ" sz="3200" b="1" dirty="0" smtClean="0">
                <a:latin typeface="Baskerville Old Face" pitchFamily="18" charset="0"/>
              </a:rPr>
              <a:t>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200" b="1" dirty="0" smtClean="0"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5" name="Picture 7" descr="C:\Users\SŠGaS05\AppData\Local\Microsoft\Windows\Temporary Internet Files\Content.IE5\1SBLDU1R\MP900427613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9F9F9"/>
              </a:clrFrom>
              <a:clrTo>
                <a:srgbClr val="F9F9F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1916832"/>
            <a:ext cx="4032448" cy="40324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Table </a:t>
            </a:r>
            <a:r>
              <a:rPr lang="cs-CZ" sz="6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inventory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44008" y="1988840"/>
            <a:ext cx="4248472" cy="45365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</a:rPr>
              <a:t>Cutlery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meat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knife</a:t>
            </a:r>
            <a:r>
              <a:rPr lang="cs-CZ" sz="3200" b="1" dirty="0" smtClean="0">
                <a:latin typeface="Baskerville Old Face" pitchFamily="18" charset="0"/>
              </a:rPr>
              <a:t>, d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essert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knife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Baskerville Old Face" pitchFamily="18" charset="0"/>
              </a:rPr>
              <a:t>f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ish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knife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200" b="1" dirty="0" smtClean="0"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tablespoon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 </a:t>
            </a:r>
            <a:r>
              <a:rPr lang="cs-CZ" sz="3200" b="1" dirty="0" smtClean="0">
                <a:latin typeface="Baskerville Old Face" pitchFamily="18" charset="0"/>
              </a:rPr>
              <a:t>t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easpoon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lang="cs-CZ" sz="3200" b="1" dirty="0" smtClean="0">
              <a:latin typeface="Baskerville Old Face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meat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fork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lang="cs-CZ" sz="3200" b="1" dirty="0" smtClean="0">
                <a:latin typeface="Baskerville Old Face" pitchFamily="18" charset="0"/>
              </a:rPr>
              <a:t>d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essert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fork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fish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skerville Old Face" pitchFamily="18" charset="0"/>
                <a:ea typeface="+mn-ea"/>
                <a:cs typeface="+mn-cs"/>
              </a:rPr>
              <a:t>fork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1268760"/>
            <a:ext cx="836327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To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the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 table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inventory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belong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146" name="Picture 2" descr="C:\Users\SŠGaS05\AppData\Local\Microsoft\Windows\Temporary Internet Files\Content.IE5\0GIKTGSF\MC9003791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132856"/>
            <a:ext cx="3456384" cy="34563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Table </a:t>
            </a:r>
            <a:r>
              <a:rPr lang="cs-CZ" sz="6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inventory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95536" y="1988840"/>
            <a:ext cx="4248472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</a:rPr>
              <a:t>Glasses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white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wine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glass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red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wine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glass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sparkling</a:t>
            </a:r>
            <a:r>
              <a:rPr lang="cs-CZ" sz="3200" b="1" dirty="0" smtClean="0">
                <a:latin typeface="Baskerville Old Face" pitchFamily="18" charset="0"/>
              </a:rPr>
              <a:t> 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wine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glass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glasses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for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spirits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beer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glasses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cups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etc</a:t>
            </a:r>
            <a:r>
              <a:rPr lang="cs-CZ" sz="3200" b="1" dirty="0" smtClean="0">
                <a:latin typeface="Baskerville Old Face" pitchFamily="18" charset="0"/>
              </a:rPr>
              <a:t>.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23528" y="1196752"/>
            <a:ext cx="836327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To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the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 table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inventory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belong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9" name="Picture 3" descr="C:\Users\SŠGaS05\AppData\Local\Microsoft\Windows\Temporary Internet Files\Content.IE5\KFAMCNT2\MC9003896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916832"/>
            <a:ext cx="3744416" cy="44508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Table </a:t>
            </a:r>
            <a:r>
              <a:rPr lang="cs-CZ" sz="60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Edwardian Script ITC" pitchFamily="66" charset="0"/>
              </a:rPr>
              <a:t>inventory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99992" y="2780928"/>
            <a:ext cx="4392488" cy="33123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</a:rPr>
              <a:t>Other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</a:rPr>
              <a:t>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smtClean="0">
                <a:latin typeface="Baskerville Old Face" pitchFamily="18" charset="0"/>
              </a:rPr>
              <a:t>menu </a:t>
            </a:r>
            <a:r>
              <a:rPr lang="cs-CZ" sz="3200" b="1" dirty="0" err="1" smtClean="0">
                <a:latin typeface="Baskerville Old Face" pitchFamily="18" charset="0"/>
              </a:rPr>
              <a:t>cards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napkins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ashtrays</a:t>
            </a:r>
            <a:r>
              <a:rPr lang="cs-CZ" sz="3200" b="1" dirty="0" smtClean="0">
                <a:latin typeface="Baskerville Old Face" pitchFamily="18" charset="0"/>
              </a:rPr>
              <a:t>, salt </a:t>
            </a:r>
            <a:r>
              <a:rPr lang="cs-CZ" sz="3200" b="1" dirty="0" err="1" smtClean="0">
                <a:latin typeface="Baskerville Old Face" pitchFamily="18" charset="0"/>
              </a:rPr>
              <a:t>basin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200" b="1" dirty="0" err="1" smtClean="0">
                <a:latin typeface="Baskerville Old Face" pitchFamily="18" charset="0"/>
              </a:rPr>
              <a:t>vase</a:t>
            </a:r>
            <a:r>
              <a:rPr lang="cs-CZ" sz="3200" b="1" dirty="0" smtClean="0">
                <a:latin typeface="Baskerville Old Face" pitchFamily="18" charset="0"/>
              </a:rPr>
              <a:t>, </a:t>
            </a:r>
            <a:r>
              <a:rPr lang="cs-CZ" sz="3200" b="1" dirty="0" err="1" smtClean="0">
                <a:latin typeface="Baskerville Old Face" pitchFamily="18" charset="0"/>
              </a:rPr>
              <a:t>name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cards</a:t>
            </a:r>
            <a:r>
              <a:rPr lang="cs-CZ" sz="3200" b="1" dirty="0" smtClean="0">
                <a:latin typeface="Baskerville Old Face" pitchFamily="18" charset="0"/>
              </a:rPr>
              <a:t> </a:t>
            </a:r>
            <a:r>
              <a:rPr lang="cs-CZ" sz="3200" b="1" dirty="0" err="1" smtClean="0">
                <a:latin typeface="Baskerville Old Face" pitchFamily="18" charset="0"/>
              </a:rPr>
              <a:t>etc</a:t>
            </a:r>
            <a:r>
              <a:rPr lang="cs-CZ" sz="3200" b="1" dirty="0" smtClean="0">
                <a:latin typeface="Baskerville Old Face" pitchFamily="18" charset="0"/>
              </a:rPr>
              <a:t>.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skerville Old Face" pitchFamily="18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23528" y="1556792"/>
            <a:ext cx="836327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To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the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 table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inventory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Calligraphy" pitchFamily="66" charset="0"/>
                <a:ea typeface="+mn-ea"/>
                <a:cs typeface="+mn-cs"/>
              </a:rPr>
              <a:t>belong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123" name="Picture 3" descr="C:\Users\SŠGaS05\AppData\Local\Microsoft\Windows\Temporary Internet Files\Content.IE5\KFAMCNT2\MC90023514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04864"/>
            <a:ext cx="4378078" cy="36724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Find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10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words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table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inventory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!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Right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</a:rPr>
              <a:t>answer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53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48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53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Zdroje:</a:t>
            </a:r>
            <a:endParaRPr lang="cs-CZ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Obrázky: </a:t>
            </a:r>
            <a:r>
              <a:rPr lang="cs-CZ" smtClean="0"/>
              <a:t>Galerie Klipart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386</Words>
  <Application>Microsoft Office PowerPoint</Application>
  <PresentationFormat>Předvádění na obrazovce (4:3)</PresentationFormat>
  <Paragraphs>216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Table inventory</vt:lpstr>
      <vt:lpstr>Table inventory</vt:lpstr>
      <vt:lpstr>Table inventory</vt:lpstr>
      <vt:lpstr>Table inventory</vt:lpstr>
      <vt:lpstr>Table inventory</vt:lpstr>
      <vt:lpstr>Find 10 words of table inventory!</vt:lpstr>
      <vt:lpstr>Right  answer: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76</cp:revision>
  <dcterms:created xsi:type="dcterms:W3CDTF">2012-10-29T06:53:22Z</dcterms:created>
  <dcterms:modified xsi:type="dcterms:W3CDTF">2013-12-01T13:15:55Z</dcterms:modified>
</cp:coreProperties>
</file>