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9" r:id="rId2"/>
    <p:sldId id="257" r:id="rId3"/>
    <p:sldId id="266" r:id="rId4"/>
    <p:sldId id="261" r:id="rId5"/>
    <p:sldId id="262" r:id="rId6"/>
    <p:sldId id="263" r:id="rId7"/>
    <p:sldId id="264" r:id="rId8"/>
    <p:sldId id="267" r:id="rId9"/>
    <p:sldId id="268" r:id="rId10"/>
    <p:sldId id="270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18D3A5F-4CEE-4B0B-8E6D-AC07CDE0E4B3}" type="doc">
      <dgm:prSet loTypeId="urn:microsoft.com/office/officeart/2005/8/layout/default#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995D48D-573C-4F3A-AEC8-0AB42D5CC863}">
      <dgm:prSet phldrT="[Text]" custT="1"/>
      <dgm:spPr>
        <a:gradFill rotWithShape="0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ln>
          <a:solidFill>
            <a:schemeClr val="accent2">
              <a:lumMod val="60000"/>
              <a:lumOff val="40000"/>
            </a:schemeClr>
          </a:solidFill>
        </a:ln>
      </dgm:spPr>
      <dgm:t>
        <a:bodyPr/>
        <a:lstStyle/>
        <a:p>
          <a:r>
            <a:rPr lang="cs-CZ" sz="3600" dirty="0" err="1" smtClean="0">
              <a:solidFill>
                <a:srgbClr val="C00000"/>
              </a:solidFill>
            </a:rPr>
            <a:t>Fruits</a:t>
          </a:r>
          <a:r>
            <a:rPr lang="cs-CZ" sz="3600" baseline="0" dirty="0" smtClean="0">
              <a:solidFill>
                <a:srgbClr val="C00000"/>
              </a:solidFill>
            </a:rPr>
            <a:t> </a:t>
          </a:r>
          <a:r>
            <a:rPr lang="cs-CZ" sz="3600" baseline="0" dirty="0" err="1" smtClean="0">
              <a:solidFill>
                <a:srgbClr val="C00000"/>
              </a:solidFill>
            </a:rPr>
            <a:t>and</a:t>
          </a:r>
          <a:r>
            <a:rPr lang="cs-CZ" sz="3600" baseline="0" dirty="0" smtClean="0">
              <a:solidFill>
                <a:srgbClr val="C00000"/>
              </a:solidFill>
            </a:rPr>
            <a:t> </a:t>
          </a:r>
          <a:r>
            <a:rPr lang="cs-CZ" sz="3600" baseline="0" dirty="0" err="1" smtClean="0">
              <a:solidFill>
                <a:srgbClr val="C00000"/>
              </a:solidFill>
            </a:rPr>
            <a:t>seeds</a:t>
          </a:r>
          <a:endParaRPr lang="cs-CZ" sz="3600" dirty="0">
            <a:solidFill>
              <a:srgbClr val="C00000"/>
            </a:solidFill>
          </a:endParaRPr>
        </a:p>
      </dgm:t>
    </dgm:pt>
    <dgm:pt modelId="{6213F515-A426-4949-9667-2412DF2AB783}" type="parTrans" cxnId="{0393A2C2-213D-4A50-9B98-4A2269C24C17}">
      <dgm:prSet/>
      <dgm:spPr/>
      <dgm:t>
        <a:bodyPr/>
        <a:lstStyle/>
        <a:p>
          <a:endParaRPr lang="cs-CZ"/>
        </a:p>
      </dgm:t>
    </dgm:pt>
    <dgm:pt modelId="{68333037-38DB-4FC9-900B-833A532FE1BE}" type="sibTrans" cxnId="{0393A2C2-213D-4A50-9B98-4A2269C24C17}">
      <dgm:prSet/>
      <dgm:spPr/>
      <dgm:t>
        <a:bodyPr/>
        <a:lstStyle/>
        <a:p>
          <a:endParaRPr lang="cs-CZ"/>
        </a:p>
      </dgm:t>
    </dgm:pt>
    <dgm:pt modelId="{E6A06465-5930-41A8-A234-CC5105ED260B}">
      <dgm:prSet phldrT="[Text]"/>
      <dgm:spPr>
        <a:gradFill rotWithShape="0">
          <a:gsLst>
            <a:gs pos="0">
              <a:srgbClr val="FBEAC7"/>
            </a:gs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</dgm:spPr>
      <dgm:t>
        <a:bodyPr/>
        <a:lstStyle/>
        <a:p>
          <a:r>
            <a:rPr lang="cs-CZ" dirty="0" err="1" smtClean="0">
              <a:solidFill>
                <a:srgbClr val="C00000"/>
              </a:solidFill>
            </a:rPr>
            <a:t>Flowers</a:t>
          </a:r>
          <a:r>
            <a:rPr lang="cs-CZ" baseline="0" dirty="0" smtClean="0">
              <a:solidFill>
                <a:srgbClr val="C00000"/>
              </a:solidFill>
            </a:rPr>
            <a:t> </a:t>
          </a:r>
          <a:r>
            <a:rPr lang="cs-CZ" baseline="0" dirty="0" err="1" smtClean="0">
              <a:solidFill>
                <a:srgbClr val="C00000"/>
              </a:solidFill>
            </a:rPr>
            <a:t>and</a:t>
          </a:r>
          <a:r>
            <a:rPr lang="cs-CZ" baseline="0" dirty="0" smtClean="0">
              <a:solidFill>
                <a:srgbClr val="C00000"/>
              </a:solidFill>
            </a:rPr>
            <a:t> </a:t>
          </a:r>
          <a:r>
            <a:rPr lang="cs-CZ" baseline="0" dirty="0" err="1" smtClean="0">
              <a:solidFill>
                <a:srgbClr val="C00000"/>
              </a:solidFill>
            </a:rPr>
            <a:t>buds</a:t>
          </a:r>
          <a:endParaRPr lang="cs-CZ" dirty="0">
            <a:solidFill>
              <a:srgbClr val="C00000"/>
            </a:solidFill>
          </a:endParaRPr>
        </a:p>
      </dgm:t>
    </dgm:pt>
    <dgm:pt modelId="{63E1D68C-2769-43C8-841A-131ED315B8A6}" type="parTrans" cxnId="{179C49E8-E838-4358-91D9-EC4D3EA3F41B}">
      <dgm:prSet/>
      <dgm:spPr/>
      <dgm:t>
        <a:bodyPr/>
        <a:lstStyle/>
        <a:p>
          <a:endParaRPr lang="cs-CZ"/>
        </a:p>
      </dgm:t>
    </dgm:pt>
    <dgm:pt modelId="{582A49D1-8B28-40E9-9F3B-A66C425950D9}" type="sibTrans" cxnId="{179C49E8-E838-4358-91D9-EC4D3EA3F41B}">
      <dgm:prSet/>
      <dgm:spPr/>
      <dgm:t>
        <a:bodyPr/>
        <a:lstStyle/>
        <a:p>
          <a:endParaRPr lang="cs-CZ"/>
        </a:p>
      </dgm:t>
    </dgm:pt>
    <dgm:pt modelId="{2961FE8E-3305-4BC9-8764-27832A2B4A03}">
      <dgm:prSet phldrT="[Text]"/>
      <dgm:spPr>
        <a:gradFill rotWithShape="0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</dgm:spPr>
      <dgm:t>
        <a:bodyPr/>
        <a:lstStyle/>
        <a:p>
          <a:r>
            <a:rPr lang="cs-CZ" dirty="0" smtClean="0">
              <a:solidFill>
                <a:srgbClr val="C00000"/>
              </a:solidFill>
            </a:rPr>
            <a:t>Bark</a:t>
          </a:r>
          <a:endParaRPr lang="cs-CZ" dirty="0">
            <a:solidFill>
              <a:srgbClr val="C00000"/>
            </a:solidFill>
          </a:endParaRPr>
        </a:p>
      </dgm:t>
    </dgm:pt>
    <dgm:pt modelId="{2E88C30F-841B-4E68-A419-31D50B5E1751}" type="parTrans" cxnId="{60DE30B6-00A6-4572-9403-3E1CF5CCB9E6}">
      <dgm:prSet/>
      <dgm:spPr/>
      <dgm:t>
        <a:bodyPr/>
        <a:lstStyle/>
        <a:p>
          <a:endParaRPr lang="cs-CZ"/>
        </a:p>
      </dgm:t>
    </dgm:pt>
    <dgm:pt modelId="{6D32731D-865D-4E20-B178-7D1501F5657F}" type="sibTrans" cxnId="{60DE30B6-00A6-4572-9403-3E1CF5CCB9E6}">
      <dgm:prSet/>
      <dgm:spPr/>
      <dgm:t>
        <a:bodyPr/>
        <a:lstStyle/>
        <a:p>
          <a:endParaRPr lang="cs-CZ"/>
        </a:p>
      </dgm:t>
    </dgm:pt>
    <dgm:pt modelId="{2973094F-06E3-4A72-A647-C3A2F79A6D72}">
      <dgm:prSet phldrT="[Text]"/>
      <dgm:spPr>
        <a:gradFill rotWithShape="0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</dgm:spPr>
      <dgm:t>
        <a:bodyPr/>
        <a:lstStyle/>
        <a:p>
          <a:r>
            <a:rPr lang="cs-CZ" dirty="0" err="1" smtClean="0">
              <a:solidFill>
                <a:srgbClr val="C00000"/>
              </a:solidFill>
            </a:rPr>
            <a:t>Leaves</a:t>
          </a:r>
          <a:r>
            <a:rPr lang="cs-CZ" baseline="0" dirty="0" smtClean="0">
              <a:solidFill>
                <a:srgbClr val="C00000"/>
              </a:solidFill>
            </a:rPr>
            <a:t> </a:t>
          </a:r>
          <a:r>
            <a:rPr lang="cs-CZ" baseline="0" dirty="0" err="1" smtClean="0">
              <a:solidFill>
                <a:srgbClr val="C00000"/>
              </a:solidFill>
            </a:rPr>
            <a:t>and</a:t>
          </a:r>
          <a:r>
            <a:rPr lang="cs-CZ" baseline="0" dirty="0" smtClean="0">
              <a:solidFill>
                <a:srgbClr val="C00000"/>
              </a:solidFill>
            </a:rPr>
            <a:t> </a:t>
          </a:r>
          <a:r>
            <a:rPr lang="cs-CZ" baseline="0" dirty="0" err="1" smtClean="0">
              <a:solidFill>
                <a:srgbClr val="C00000"/>
              </a:solidFill>
            </a:rPr>
            <a:t>stems</a:t>
          </a:r>
          <a:endParaRPr lang="cs-CZ" dirty="0">
            <a:solidFill>
              <a:srgbClr val="C00000"/>
            </a:solidFill>
          </a:endParaRPr>
        </a:p>
      </dgm:t>
    </dgm:pt>
    <dgm:pt modelId="{A7BF4B0C-A8D7-4462-BF45-855BF160BE89}" type="parTrans" cxnId="{FE9CDAE5-A9DA-4B87-A665-4FB2C71602C2}">
      <dgm:prSet/>
      <dgm:spPr/>
      <dgm:t>
        <a:bodyPr/>
        <a:lstStyle/>
        <a:p>
          <a:endParaRPr lang="cs-CZ"/>
        </a:p>
      </dgm:t>
    </dgm:pt>
    <dgm:pt modelId="{ACEEBC81-8550-4EB7-8A4F-9C1DEFBAADBA}" type="sibTrans" cxnId="{FE9CDAE5-A9DA-4B87-A665-4FB2C71602C2}">
      <dgm:prSet/>
      <dgm:spPr/>
      <dgm:t>
        <a:bodyPr/>
        <a:lstStyle/>
        <a:p>
          <a:endParaRPr lang="cs-CZ"/>
        </a:p>
      </dgm:t>
    </dgm:pt>
    <dgm:pt modelId="{0028DFB3-FD86-492F-AD42-6B62D71160E1}">
      <dgm:prSet phldrT="[Text]"/>
      <dgm:spPr>
        <a:gradFill rotWithShape="0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</dgm:spPr>
      <dgm:t>
        <a:bodyPr/>
        <a:lstStyle/>
        <a:p>
          <a:r>
            <a:rPr lang="cs-CZ" dirty="0" err="1" smtClean="0">
              <a:solidFill>
                <a:srgbClr val="C00000"/>
              </a:solidFill>
            </a:rPr>
            <a:t>Roots</a:t>
          </a:r>
          <a:endParaRPr lang="cs-CZ" dirty="0">
            <a:solidFill>
              <a:srgbClr val="C00000"/>
            </a:solidFill>
          </a:endParaRPr>
        </a:p>
      </dgm:t>
    </dgm:pt>
    <dgm:pt modelId="{E2292CDE-730C-4BCB-9673-5F4B1CAA73C5}" type="parTrans" cxnId="{C2E8EB5F-A110-431A-8369-1D282E7171D2}">
      <dgm:prSet/>
      <dgm:spPr/>
      <dgm:t>
        <a:bodyPr/>
        <a:lstStyle/>
        <a:p>
          <a:endParaRPr lang="cs-CZ"/>
        </a:p>
      </dgm:t>
    </dgm:pt>
    <dgm:pt modelId="{5860603E-532D-46C4-B50F-E10E2A0D33B4}" type="sibTrans" cxnId="{C2E8EB5F-A110-431A-8369-1D282E7171D2}">
      <dgm:prSet/>
      <dgm:spPr/>
      <dgm:t>
        <a:bodyPr/>
        <a:lstStyle/>
        <a:p>
          <a:endParaRPr lang="cs-CZ"/>
        </a:p>
      </dgm:t>
    </dgm:pt>
    <dgm:pt modelId="{BBB09FBE-FDA9-45EE-BE90-7338E9FA0B63}" type="pres">
      <dgm:prSet presAssocID="{518D3A5F-4CEE-4B0B-8E6D-AC07CDE0E4B3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E1ECEC9-A9AF-42C9-855A-98E2E13501DF}" type="pres">
      <dgm:prSet presAssocID="{D995D48D-573C-4F3A-AEC8-0AB42D5CC863}" presName="node" presStyleLbl="node1" presStyleIdx="0" presStyleCnt="5" custLinFactNeighborX="-67778" custLinFactNeighborY="224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ED7DDDA-0B48-4D62-A3AF-7D752F620A49}" type="pres">
      <dgm:prSet presAssocID="{68333037-38DB-4FC9-900B-833A532FE1BE}" presName="sibTrans" presStyleCnt="0"/>
      <dgm:spPr/>
    </dgm:pt>
    <dgm:pt modelId="{17534C18-1BD6-48BB-A3C1-16CF5379BE75}" type="pres">
      <dgm:prSet presAssocID="{E6A06465-5930-41A8-A234-CC5105ED260B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997351-1383-4D14-A0E0-BC767B7FA3B7}" type="pres">
      <dgm:prSet presAssocID="{582A49D1-8B28-40E9-9F3B-A66C425950D9}" presName="sibTrans" presStyleCnt="0"/>
      <dgm:spPr/>
    </dgm:pt>
    <dgm:pt modelId="{914BEDC4-E33D-4978-A059-E40FB359D042}" type="pres">
      <dgm:prSet presAssocID="{2961FE8E-3305-4BC9-8764-27832A2B4A03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8F39FCE-9AC0-4E6C-AE15-FD8FBB93F737}" type="pres">
      <dgm:prSet presAssocID="{6D32731D-865D-4E20-B178-7D1501F5657F}" presName="sibTrans" presStyleCnt="0"/>
      <dgm:spPr/>
    </dgm:pt>
    <dgm:pt modelId="{1FC6C721-73B0-4632-A133-E106D9D36E97}" type="pres">
      <dgm:prSet presAssocID="{2973094F-06E3-4A72-A647-C3A2F79A6D72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01F52D-1E88-4C3E-953A-1A44BB4DC7B2}" type="pres">
      <dgm:prSet presAssocID="{ACEEBC81-8550-4EB7-8A4F-9C1DEFBAADBA}" presName="sibTrans" presStyleCnt="0"/>
      <dgm:spPr/>
    </dgm:pt>
    <dgm:pt modelId="{9361957A-EAAF-471D-9615-2FE7A595900D}" type="pres">
      <dgm:prSet presAssocID="{0028DFB3-FD86-492F-AD42-6B62D71160E1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2E8EB5F-A110-431A-8369-1D282E7171D2}" srcId="{518D3A5F-4CEE-4B0B-8E6D-AC07CDE0E4B3}" destId="{0028DFB3-FD86-492F-AD42-6B62D71160E1}" srcOrd="4" destOrd="0" parTransId="{E2292CDE-730C-4BCB-9673-5F4B1CAA73C5}" sibTransId="{5860603E-532D-46C4-B50F-E10E2A0D33B4}"/>
    <dgm:cxn modelId="{2B31EBB9-9C77-4ED8-842C-B36462922401}" type="presOf" srcId="{2973094F-06E3-4A72-A647-C3A2F79A6D72}" destId="{1FC6C721-73B0-4632-A133-E106D9D36E97}" srcOrd="0" destOrd="0" presId="urn:microsoft.com/office/officeart/2005/8/layout/default#1"/>
    <dgm:cxn modelId="{AD89D543-80C7-430D-B8BC-413D01AD9C5E}" type="presOf" srcId="{D995D48D-573C-4F3A-AEC8-0AB42D5CC863}" destId="{3E1ECEC9-A9AF-42C9-855A-98E2E13501DF}" srcOrd="0" destOrd="0" presId="urn:microsoft.com/office/officeart/2005/8/layout/default#1"/>
    <dgm:cxn modelId="{FE9CDAE5-A9DA-4B87-A665-4FB2C71602C2}" srcId="{518D3A5F-4CEE-4B0B-8E6D-AC07CDE0E4B3}" destId="{2973094F-06E3-4A72-A647-C3A2F79A6D72}" srcOrd="3" destOrd="0" parTransId="{A7BF4B0C-A8D7-4462-BF45-855BF160BE89}" sibTransId="{ACEEBC81-8550-4EB7-8A4F-9C1DEFBAADBA}"/>
    <dgm:cxn modelId="{0393A2C2-213D-4A50-9B98-4A2269C24C17}" srcId="{518D3A5F-4CEE-4B0B-8E6D-AC07CDE0E4B3}" destId="{D995D48D-573C-4F3A-AEC8-0AB42D5CC863}" srcOrd="0" destOrd="0" parTransId="{6213F515-A426-4949-9667-2412DF2AB783}" sibTransId="{68333037-38DB-4FC9-900B-833A532FE1BE}"/>
    <dgm:cxn modelId="{179C49E8-E838-4358-91D9-EC4D3EA3F41B}" srcId="{518D3A5F-4CEE-4B0B-8E6D-AC07CDE0E4B3}" destId="{E6A06465-5930-41A8-A234-CC5105ED260B}" srcOrd="1" destOrd="0" parTransId="{63E1D68C-2769-43C8-841A-131ED315B8A6}" sibTransId="{582A49D1-8B28-40E9-9F3B-A66C425950D9}"/>
    <dgm:cxn modelId="{60DE30B6-00A6-4572-9403-3E1CF5CCB9E6}" srcId="{518D3A5F-4CEE-4B0B-8E6D-AC07CDE0E4B3}" destId="{2961FE8E-3305-4BC9-8764-27832A2B4A03}" srcOrd="2" destOrd="0" parTransId="{2E88C30F-841B-4E68-A419-31D50B5E1751}" sibTransId="{6D32731D-865D-4E20-B178-7D1501F5657F}"/>
    <dgm:cxn modelId="{6C7208D7-C3DC-4166-A148-307176D45367}" type="presOf" srcId="{518D3A5F-4CEE-4B0B-8E6D-AC07CDE0E4B3}" destId="{BBB09FBE-FDA9-45EE-BE90-7338E9FA0B63}" srcOrd="0" destOrd="0" presId="urn:microsoft.com/office/officeart/2005/8/layout/default#1"/>
    <dgm:cxn modelId="{1EB57AFB-941A-43C6-ACEF-F9511BDE3E62}" type="presOf" srcId="{0028DFB3-FD86-492F-AD42-6B62D71160E1}" destId="{9361957A-EAAF-471D-9615-2FE7A595900D}" srcOrd="0" destOrd="0" presId="urn:microsoft.com/office/officeart/2005/8/layout/default#1"/>
    <dgm:cxn modelId="{4BADAB15-6E26-4ECC-9240-F48EBFC70D1E}" type="presOf" srcId="{2961FE8E-3305-4BC9-8764-27832A2B4A03}" destId="{914BEDC4-E33D-4978-A059-E40FB359D042}" srcOrd="0" destOrd="0" presId="urn:microsoft.com/office/officeart/2005/8/layout/default#1"/>
    <dgm:cxn modelId="{4853A67A-C0EC-4170-9A3E-8B555DEA931C}" type="presOf" srcId="{E6A06465-5930-41A8-A234-CC5105ED260B}" destId="{17534C18-1BD6-48BB-A3C1-16CF5379BE75}" srcOrd="0" destOrd="0" presId="urn:microsoft.com/office/officeart/2005/8/layout/default#1"/>
    <dgm:cxn modelId="{1DC36220-8DDD-4796-8A75-F7BC76767F71}" type="presParOf" srcId="{BBB09FBE-FDA9-45EE-BE90-7338E9FA0B63}" destId="{3E1ECEC9-A9AF-42C9-855A-98E2E13501DF}" srcOrd="0" destOrd="0" presId="urn:microsoft.com/office/officeart/2005/8/layout/default#1"/>
    <dgm:cxn modelId="{A56F0F56-92B6-4FCC-9EA7-C78845CF2335}" type="presParOf" srcId="{BBB09FBE-FDA9-45EE-BE90-7338E9FA0B63}" destId="{EED7DDDA-0B48-4D62-A3AF-7D752F620A49}" srcOrd="1" destOrd="0" presId="urn:microsoft.com/office/officeart/2005/8/layout/default#1"/>
    <dgm:cxn modelId="{D61982F5-668D-4243-9E05-1ABFAA88EEC1}" type="presParOf" srcId="{BBB09FBE-FDA9-45EE-BE90-7338E9FA0B63}" destId="{17534C18-1BD6-48BB-A3C1-16CF5379BE75}" srcOrd="2" destOrd="0" presId="urn:microsoft.com/office/officeart/2005/8/layout/default#1"/>
    <dgm:cxn modelId="{A56EE0BE-FB03-4692-8140-9BA4FAB3C37F}" type="presParOf" srcId="{BBB09FBE-FDA9-45EE-BE90-7338E9FA0B63}" destId="{7C997351-1383-4D14-A0E0-BC767B7FA3B7}" srcOrd="3" destOrd="0" presId="urn:microsoft.com/office/officeart/2005/8/layout/default#1"/>
    <dgm:cxn modelId="{0BB46883-0F28-4821-BCCF-8511922E9DBA}" type="presParOf" srcId="{BBB09FBE-FDA9-45EE-BE90-7338E9FA0B63}" destId="{914BEDC4-E33D-4978-A059-E40FB359D042}" srcOrd="4" destOrd="0" presId="urn:microsoft.com/office/officeart/2005/8/layout/default#1"/>
    <dgm:cxn modelId="{4AB15CD5-4C16-4420-BA13-7C9E45D520C3}" type="presParOf" srcId="{BBB09FBE-FDA9-45EE-BE90-7338E9FA0B63}" destId="{E8F39FCE-9AC0-4E6C-AE15-FD8FBB93F737}" srcOrd="5" destOrd="0" presId="urn:microsoft.com/office/officeart/2005/8/layout/default#1"/>
    <dgm:cxn modelId="{EA8F6BC0-99F8-4881-A559-8253E4ED3012}" type="presParOf" srcId="{BBB09FBE-FDA9-45EE-BE90-7338E9FA0B63}" destId="{1FC6C721-73B0-4632-A133-E106D9D36E97}" srcOrd="6" destOrd="0" presId="urn:microsoft.com/office/officeart/2005/8/layout/default#1"/>
    <dgm:cxn modelId="{4762E832-C954-4600-B05D-3ADD595CDBD7}" type="presParOf" srcId="{BBB09FBE-FDA9-45EE-BE90-7338E9FA0B63}" destId="{1A01F52D-1E88-4C3E-953A-1A44BB4DC7B2}" srcOrd="7" destOrd="0" presId="urn:microsoft.com/office/officeart/2005/8/layout/default#1"/>
    <dgm:cxn modelId="{29E10049-B5ED-4A52-81B3-A9CE7C36A228}" type="presParOf" srcId="{BBB09FBE-FDA9-45EE-BE90-7338E9FA0B63}" destId="{9361957A-EAAF-471D-9615-2FE7A595900D}" srcOrd="8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E1ECEC9-A9AF-42C9-855A-98E2E13501DF}">
      <dsp:nvSpPr>
        <dsp:cNvPr id="0" name=""/>
        <dsp:cNvSpPr/>
      </dsp:nvSpPr>
      <dsp:spPr>
        <a:xfrm>
          <a:off x="0" y="557737"/>
          <a:ext cx="2571749" cy="1543050"/>
        </a:xfrm>
        <a:prstGeom prst="rect">
          <a:avLst/>
        </a:prstGeom>
        <a:gradFill rotWithShape="0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ln w="25400" cap="flat" cmpd="sng" algn="ctr">
          <a:solidFill>
            <a:schemeClr val="accent2">
              <a:lumMod val="60000"/>
              <a:lumOff val="4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err="1" smtClean="0">
              <a:solidFill>
                <a:srgbClr val="C00000"/>
              </a:solidFill>
            </a:rPr>
            <a:t>Fruits</a:t>
          </a:r>
          <a:r>
            <a:rPr lang="cs-CZ" sz="3600" kern="1200" baseline="0" dirty="0" smtClean="0">
              <a:solidFill>
                <a:srgbClr val="C00000"/>
              </a:solidFill>
            </a:rPr>
            <a:t> </a:t>
          </a:r>
          <a:r>
            <a:rPr lang="cs-CZ" sz="3600" kern="1200" baseline="0" dirty="0" err="1" smtClean="0">
              <a:solidFill>
                <a:srgbClr val="C00000"/>
              </a:solidFill>
            </a:rPr>
            <a:t>and</a:t>
          </a:r>
          <a:r>
            <a:rPr lang="cs-CZ" sz="3600" kern="1200" baseline="0" dirty="0" smtClean="0">
              <a:solidFill>
                <a:srgbClr val="C00000"/>
              </a:solidFill>
            </a:rPr>
            <a:t> </a:t>
          </a:r>
          <a:r>
            <a:rPr lang="cs-CZ" sz="3600" kern="1200" baseline="0" dirty="0" err="1" smtClean="0">
              <a:solidFill>
                <a:srgbClr val="C00000"/>
              </a:solidFill>
            </a:rPr>
            <a:t>seeds</a:t>
          </a:r>
          <a:endParaRPr lang="cs-CZ" sz="3600" kern="1200" dirty="0">
            <a:solidFill>
              <a:srgbClr val="C00000"/>
            </a:solidFill>
          </a:endParaRPr>
        </a:p>
      </dsp:txBody>
      <dsp:txXfrm>
        <a:off x="0" y="557737"/>
        <a:ext cx="2571749" cy="1543050"/>
      </dsp:txXfrm>
    </dsp:sp>
    <dsp:sp modelId="{17534C18-1BD6-48BB-A3C1-16CF5379BE75}">
      <dsp:nvSpPr>
        <dsp:cNvPr id="0" name=""/>
        <dsp:cNvSpPr/>
      </dsp:nvSpPr>
      <dsp:spPr>
        <a:xfrm>
          <a:off x="2828925" y="523080"/>
          <a:ext cx="2571749" cy="1543050"/>
        </a:xfrm>
        <a:prstGeom prst="rect">
          <a:avLst/>
        </a:prstGeom>
        <a:gradFill rotWithShape="0">
          <a:gsLst>
            <a:gs pos="0">
              <a:srgbClr val="FBEAC7"/>
            </a:gs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err="1" smtClean="0">
              <a:solidFill>
                <a:srgbClr val="C00000"/>
              </a:solidFill>
            </a:rPr>
            <a:t>Flowers</a:t>
          </a:r>
          <a:r>
            <a:rPr lang="cs-CZ" sz="4000" kern="1200" baseline="0" dirty="0" smtClean="0">
              <a:solidFill>
                <a:srgbClr val="C00000"/>
              </a:solidFill>
            </a:rPr>
            <a:t> </a:t>
          </a:r>
          <a:r>
            <a:rPr lang="cs-CZ" sz="4000" kern="1200" baseline="0" dirty="0" err="1" smtClean="0">
              <a:solidFill>
                <a:srgbClr val="C00000"/>
              </a:solidFill>
            </a:rPr>
            <a:t>and</a:t>
          </a:r>
          <a:r>
            <a:rPr lang="cs-CZ" sz="4000" kern="1200" baseline="0" dirty="0" smtClean="0">
              <a:solidFill>
                <a:srgbClr val="C00000"/>
              </a:solidFill>
            </a:rPr>
            <a:t> </a:t>
          </a:r>
          <a:r>
            <a:rPr lang="cs-CZ" sz="4000" kern="1200" baseline="0" dirty="0" err="1" smtClean="0">
              <a:solidFill>
                <a:srgbClr val="C00000"/>
              </a:solidFill>
            </a:rPr>
            <a:t>buds</a:t>
          </a:r>
          <a:endParaRPr lang="cs-CZ" sz="4000" kern="1200" dirty="0">
            <a:solidFill>
              <a:srgbClr val="C00000"/>
            </a:solidFill>
          </a:endParaRPr>
        </a:p>
      </dsp:txBody>
      <dsp:txXfrm>
        <a:off x="2828925" y="523080"/>
        <a:ext cx="2571749" cy="1543050"/>
      </dsp:txXfrm>
    </dsp:sp>
    <dsp:sp modelId="{914BEDC4-E33D-4978-A059-E40FB359D042}">
      <dsp:nvSpPr>
        <dsp:cNvPr id="0" name=""/>
        <dsp:cNvSpPr/>
      </dsp:nvSpPr>
      <dsp:spPr>
        <a:xfrm>
          <a:off x="5657849" y="523080"/>
          <a:ext cx="2571749" cy="1543050"/>
        </a:xfrm>
        <a:prstGeom prst="rect">
          <a:avLst/>
        </a:prstGeom>
        <a:gradFill rotWithShape="0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>
              <a:solidFill>
                <a:srgbClr val="C00000"/>
              </a:solidFill>
            </a:rPr>
            <a:t>Bark</a:t>
          </a:r>
          <a:endParaRPr lang="cs-CZ" sz="4000" kern="1200" dirty="0">
            <a:solidFill>
              <a:srgbClr val="C00000"/>
            </a:solidFill>
          </a:endParaRPr>
        </a:p>
      </dsp:txBody>
      <dsp:txXfrm>
        <a:off x="5657849" y="523080"/>
        <a:ext cx="2571749" cy="1543050"/>
      </dsp:txXfrm>
    </dsp:sp>
    <dsp:sp modelId="{1FC6C721-73B0-4632-A133-E106D9D36E97}">
      <dsp:nvSpPr>
        <dsp:cNvPr id="0" name=""/>
        <dsp:cNvSpPr/>
      </dsp:nvSpPr>
      <dsp:spPr>
        <a:xfrm>
          <a:off x="1414462" y="2323305"/>
          <a:ext cx="2571749" cy="1543050"/>
        </a:xfrm>
        <a:prstGeom prst="rect">
          <a:avLst/>
        </a:prstGeom>
        <a:gradFill rotWithShape="0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err="1" smtClean="0">
              <a:solidFill>
                <a:srgbClr val="C00000"/>
              </a:solidFill>
            </a:rPr>
            <a:t>Leaves</a:t>
          </a:r>
          <a:r>
            <a:rPr lang="cs-CZ" sz="4000" kern="1200" baseline="0" dirty="0" smtClean="0">
              <a:solidFill>
                <a:srgbClr val="C00000"/>
              </a:solidFill>
            </a:rPr>
            <a:t> </a:t>
          </a:r>
          <a:r>
            <a:rPr lang="cs-CZ" sz="4000" kern="1200" baseline="0" dirty="0" err="1" smtClean="0">
              <a:solidFill>
                <a:srgbClr val="C00000"/>
              </a:solidFill>
            </a:rPr>
            <a:t>and</a:t>
          </a:r>
          <a:r>
            <a:rPr lang="cs-CZ" sz="4000" kern="1200" baseline="0" dirty="0" smtClean="0">
              <a:solidFill>
                <a:srgbClr val="C00000"/>
              </a:solidFill>
            </a:rPr>
            <a:t> </a:t>
          </a:r>
          <a:r>
            <a:rPr lang="cs-CZ" sz="4000" kern="1200" baseline="0" dirty="0" err="1" smtClean="0">
              <a:solidFill>
                <a:srgbClr val="C00000"/>
              </a:solidFill>
            </a:rPr>
            <a:t>stems</a:t>
          </a:r>
          <a:endParaRPr lang="cs-CZ" sz="4000" kern="1200" dirty="0">
            <a:solidFill>
              <a:srgbClr val="C00000"/>
            </a:solidFill>
          </a:endParaRPr>
        </a:p>
      </dsp:txBody>
      <dsp:txXfrm>
        <a:off x="1414462" y="2323305"/>
        <a:ext cx="2571749" cy="1543050"/>
      </dsp:txXfrm>
    </dsp:sp>
    <dsp:sp modelId="{9361957A-EAAF-471D-9615-2FE7A595900D}">
      <dsp:nvSpPr>
        <dsp:cNvPr id="0" name=""/>
        <dsp:cNvSpPr/>
      </dsp:nvSpPr>
      <dsp:spPr>
        <a:xfrm>
          <a:off x="4243387" y="2323305"/>
          <a:ext cx="2571749" cy="1543050"/>
        </a:xfrm>
        <a:prstGeom prst="rect">
          <a:avLst/>
        </a:prstGeom>
        <a:gradFill rotWithShape="0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err="1" smtClean="0">
              <a:solidFill>
                <a:srgbClr val="C00000"/>
              </a:solidFill>
            </a:rPr>
            <a:t>Roots</a:t>
          </a:r>
          <a:endParaRPr lang="cs-CZ" sz="4000" kern="1200" dirty="0">
            <a:solidFill>
              <a:srgbClr val="C00000"/>
            </a:solidFill>
          </a:endParaRPr>
        </a:p>
      </dsp:txBody>
      <dsp:txXfrm>
        <a:off x="4243387" y="2323305"/>
        <a:ext cx="2571749" cy="15430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908178-DF6F-4A73-98C0-2A1A240ACDA5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485EF-FAFD-4233-A109-0D58832667D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847204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8485EF-FAFD-4233-A109-0D58832667D9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27E72D-39CE-486F-89C8-B81B607CE1E5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27E72D-39CE-486F-89C8-B81B607CE1E5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4C186-EF43-4B13-9C07-38F462C87D5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4DDF3-91B6-4C9E-BDEF-F6FF72B83D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  <p:sndAc>
      <p:stSnd>
        <p:snd r:embed="rId1" name="cashreg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4C186-EF43-4B13-9C07-38F462C87D5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4DDF3-91B6-4C9E-BDEF-F6FF72B83D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  <p:sndAc>
      <p:stSnd>
        <p:snd r:embed="rId1" name="cashreg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4C186-EF43-4B13-9C07-38F462C87D5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4DDF3-91B6-4C9E-BDEF-F6FF72B83D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  <p:sndAc>
      <p:stSnd>
        <p:snd r:embed="rId1" name="cashreg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4C186-EF43-4B13-9C07-38F462C87D5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4DDF3-91B6-4C9E-BDEF-F6FF72B83D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  <p:sndAc>
      <p:stSnd>
        <p:snd r:embed="rId1" name="cashreg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4C186-EF43-4B13-9C07-38F462C87D5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4DDF3-91B6-4C9E-BDEF-F6FF72B83D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  <p:sndAc>
      <p:stSnd>
        <p:snd r:embed="rId1" name="cashreg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4C186-EF43-4B13-9C07-38F462C87D5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4DDF3-91B6-4C9E-BDEF-F6FF72B83D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  <p:sndAc>
      <p:stSnd>
        <p:snd r:embed="rId1" name="cashreg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4C186-EF43-4B13-9C07-38F462C87D5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4DDF3-91B6-4C9E-BDEF-F6FF72B83D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  <p:sndAc>
      <p:stSnd>
        <p:snd r:embed="rId1" name="cashreg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4C186-EF43-4B13-9C07-38F462C87D5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4DDF3-91B6-4C9E-BDEF-F6FF72B83D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  <p:sndAc>
      <p:stSnd>
        <p:snd r:embed="rId1" name="cashreg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4C186-EF43-4B13-9C07-38F462C87D5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8B4DDF3-91B6-4C9E-BDEF-F6FF72B83D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diamond/>
    <p:sndAc>
      <p:stSnd>
        <p:snd r:embed="rId1" name="cashreg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4C186-EF43-4B13-9C07-38F462C87D5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4DDF3-91B6-4C9E-BDEF-F6FF72B83D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  <p:sndAc>
      <p:stSnd>
        <p:snd r:embed="rId1" name="cashreg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4C186-EF43-4B13-9C07-38F462C87D5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4DDF3-91B6-4C9E-BDEF-F6FF72B83D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  <p:sndAc>
      <p:stSnd>
        <p:snd r:embed="rId1" name="cashreg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704C186-EF43-4B13-9C07-38F462C87D5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8B4DDF3-91B6-4C9E-BDEF-F6FF72B83D87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diamond/>
    <p:sndAc>
      <p:stSnd>
        <p:snd r:embed="rId13" name="cashreg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755650" y="188640"/>
            <a:ext cx="7489825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endParaRPr lang="cs-CZ" sz="3200" b="1" dirty="0">
              <a:solidFill>
                <a:schemeClr val="bg1">
                  <a:lumMod val="20000"/>
                  <a:lumOff val="80000"/>
                </a:schemeClr>
              </a:solidFill>
              <a:latin typeface="Tahoma" charset="0"/>
            </a:endParaRPr>
          </a:p>
          <a:p>
            <a:pPr>
              <a:defRPr/>
            </a:pPr>
            <a:r>
              <a:rPr lang="cs-CZ" sz="3200" b="1" dirty="0">
                <a:solidFill>
                  <a:schemeClr val="bg1">
                    <a:lumMod val="20000"/>
                    <a:lumOff val="80000"/>
                  </a:schemeClr>
                </a:solidFill>
                <a:latin typeface="Tahoma" charset="0"/>
              </a:rPr>
              <a:t> </a:t>
            </a:r>
            <a:r>
              <a:rPr lang="cs-CZ" sz="3200" b="1" dirty="0" smtClean="0">
                <a:solidFill>
                  <a:schemeClr val="bg1">
                    <a:lumMod val="20000"/>
                    <a:lumOff val="80000"/>
                  </a:schemeClr>
                </a:solidFill>
                <a:latin typeface="Tahoma" charset="0"/>
              </a:rPr>
              <a:t>   </a:t>
            </a:r>
            <a:r>
              <a:rPr lang="cs-CZ" sz="32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Tahoma" charset="0"/>
              </a:rPr>
              <a:t>DIGITÁLNÍ </a:t>
            </a:r>
            <a:r>
              <a:rPr lang="cs-CZ" sz="3200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Tahoma" charset="0"/>
              </a:rPr>
              <a:t>UČEBNÍ MATERIÁL</a:t>
            </a:r>
          </a:p>
        </p:txBody>
      </p:sp>
      <p:graphicFrame>
        <p:nvGraphicFramePr>
          <p:cNvPr id="10279" name="Group 39"/>
          <p:cNvGraphicFramePr>
            <a:graphicFrameLocks noGrp="1"/>
          </p:cNvGraphicFramePr>
          <p:nvPr/>
        </p:nvGraphicFramePr>
        <p:xfrm>
          <a:off x="611188" y="1556791"/>
          <a:ext cx="7849244" cy="4225588"/>
        </p:xfrm>
        <a:graphic>
          <a:graphicData uri="http://schemas.openxmlformats.org/drawingml/2006/table">
            <a:tbl>
              <a:tblPr/>
              <a:tblGrid>
                <a:gridCol w="2121192"/>
                <a:gridCol w="5728052"/>
              </a:tblGrid>
              <a:tr h="48885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CZ.1.07/1.5.00/34.0124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41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DUM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VY_3_INOVACE_ANJ37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22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SPŠ a SOŠGS Most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073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Předmět 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ANJ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22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Tematická oblast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  <a:cs typeface="Arial" charset="0"/>
                        </a:rPr>
                        <a:t>Gastronomie a restaurační provoz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22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Téma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Koření - druhy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073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Ročník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2, 3, 4 – gastronomie, obchodník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22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Jméno autora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Ludmila Křížová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073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Datum tvorby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26.5.2013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574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Anotace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Prezentace slouží k výkladu tématu koření a jeho druhy, zároveň  lze tuto prezentaci využít jako materiálu pro opakování  a  prověřování  znalostí  žáků.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8" name="obrázek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63713" y="5516563"/>
            <a:ext cx="57610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amond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1908720" y="836712"/>
            <a:ext cx="8640960" cy="2088232"/>
          </a:xfrm>
        </p:spPr>
        <p:txBody>
          <a:bodyPr>
            <a:normAutofit/>
          </a:bodyPr>
          <a:lstStyle/>
          <a:p>
            <a:r>
              <a:rPr lang="cs-CZ" sz="10200" dirty="0" smtClean="0">
                <a:latin typeface="Broadway" pitchFamily="82" charset="0"/>
              </a:rPr>
              <a:t>    </a:t>
            </a:r>
            <a:r>
              <a:rPr lang="cs-CZ" sz="10200" dirty="0" err="1" smtClean="0">
                <a:latin typeface="Broadway" pitchFamily="82" charset="0"/>
              </a:rPr>
              <a:t>Spices</a:t>
            </a:r>
            <a:endParaRPr lang="cs-CZ" sz="10200" dirty="0">
              <a:latin typeface="Broadway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2492896"/>
            <a:ext cx="5976664" cy="2488240"/>
          </a:xfrm>
        </p:spPr>
        <p:txBody>
          <a:bodyPr>
            <a:normAutofit/>
          </a:bodyPr>
          <a:lstStyle/>
          <a:p>
            <a:r>
              <a:rPr lang="cs-CZ" sz="88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doni MT Black" pitchFamily="18" charset="0"/>
              </a:rPr>
              <a:t> </a:t>
            </a:r>
            <a:r>
              <a:rPr lang="cs-CZ" sz="8800" dirty="0" err="1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doni MT Black" pitchFamily="18" charset="0"/>
              </a:rPr>
              <a:t>Kinds</a:t>
            </a:r>
            <a:endParaRPr lang="cs-CZ" sz="8800" dirty="0">
              <a:solidFill>
                <a:schemeClr val="accent5">
                  <a:lumMod val="60000"/>
                  <a:lumOff val="40000"/>
                </a:schemeClr>
              </a:solidFill>
              <a:latin typeface="Bodoni MT Black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-180528" y="45811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1028" name="Picture 4" descr="C:\Users\Luda\AppData\Local\Microsoft\Windows\Temporary Internet Files\Content.IE5\MIJH6MY4\MC90023212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4005064"/>
            <a:ext cx="2691897" cy="2461034"/>
          </a:xfrm>
          <a:prstGeom prst="rect">
            <a:avLst/>
          </a:prstGeom>
          <a:noFill/>
        </p:spPr>
      </p:pic>
    </p:spTree>
  </p:cSld>
  <p:clrMapOvr>
    <a:masterClrMapping/>
  </p:clrMapOvr>
  <p:transition>
    <p:diamond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9600" dirty="0" smtClean="0">
                <a:latin typeface="Broadway" pitchFamily="82" charset="0"/>
              </a:rPr>
              <a:t>      </a:t>
            </a:r>
            <a:r>
              <a:rPr lang="cs-CZ" sz="9600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Broadway" pitchFamily="82" charset="0"/>
              </a:rPr>
              <a:t>Spices</a:t>
            </a:r>
            <a:endParaRPr lang="cs-CZ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975720"/>
          </a:xfrm>
        </p:spPr>
        <p:txBody>
          <a:bodyPr>
            <a:normAutofit/>
          </a:bodyPr>
          <a:lstStyle/>
          <a:p>
            <a:r>
              <a:rPr lang="cs-CZ" sz="44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Meaning</a:t>
            </a:r>
            <a:r>
              <a:rPr lang="cs-CZ" sz="44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44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of</a:t>
            </a:r>
            <a:r>
              <a:rPr lang="cs-CZ" sz="44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44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spices</a:t>
            </a:r>
            <a:endParaRPr lang="cs-CZ" sz="4400" dirty="0" smtClean="0">
              <a:solidFill>
                <a:schemeClr val="accent2">
                  <a:lumMod val="40000"/>
                  <a:lumOff val="60000"/>
                </a:schemeClr>
              </a:solidFill>
            </a:endParaRPr>
          </a:p>
          <a:p>
            <a:r>
              <a:rPr lang="cs-CZ" sz="44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Kinds</a:t>
            </a:r>
            <a:r>
              <a:rPr lang="cs-CZ" sz="44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44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of</a:t>
            </a:r>
            <a:r>
              <a:rPr lang="cs-CZ" sz="44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44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spices</a:t>
            </a:r>
            <a:endParaRPr lang="cs-CZ" sz="4400" dirty="0" smtClean="0">
              <a:solidFill>
                <a:schemeClr val="accent2">
                  <a:lumMod val="40000"/>
                  <a:lumOff val="60000"/>
                </a:schemeClr>
              </a:solidFill>
            </a:endParaRPr>
          </a:p>
          <a:p>
            <a:r>
              <a:rPr lang="cs-CZ" sz="44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Using</a:t>
            </a:r>
            <a:r>
              <a:rPr lang="cs-CZ" sz="44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44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of</a:t>
            </a:r>
            <a:r>
              <a:rPr lang="cs-CZ" sz="44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44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spices</a:t>
            </a:r>
            <a:endParaRPr lang="cs-CZ" sz="4400" dirty="0" smtClean="0">
              <a:solidFill>
                <a:schemeClr val="accent2">
                  <a:lumMod val="40000"/>
                  <a:lumOff val="60000"/>
                </a:schemeClr>
              </a:solidFill>
            </a:endParaRPr>
          </a:p>
          <a:p>
            <a:r>
              <a:rPr lang="cs-CZ" sz="44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Seasonings</a:t>
            </a:r>
            <a:endParaRPr lang="cs-CZ" sz="4400" dirty="0" smtClean="0">
              <a:solidFill>
                <a:schemeClr val="accent2">
                  <a:lumMod val="40000"/>
                  <a:lumOff val="60000"/>
                </a:schemeClr>
              </a:solidFill>
            </a:endParaRPr>
          </a:p>
          <a:p>
            <a:endParaRPr lang="cs-CZ" sz="4400" dirty="0"/>
          </a:p>
        </p:txBody>
      </p:sp>
      <p:pic>
        <p:nvPicPr>
          <p:cNvPr id="1026" name="Picture 2" descr="C:\Users\Luda\AppData\Local\Microsoft\Windows\Temporary Internet Files\Content.IE5\62RTKVUJ\MC90023515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2132856"/>
            <a:ext cx="2808312" cy="2736304"/>
          </a:xfrm>
          <a:prstGeom prst="rect">
            <a:avLst/>
          </a:prstGeom>
          <a:noFill/>
        </p:spPr>
      </p:pic>
    </p:spTree>
  </p:cSld>
  <p:clrMapOvr>
    <a:masterClrMapping/>
  </p:clrMapOvr>
  <p:transition>
    <p:diamond/>
    <p:sndAc>
      <p:stSnd>
        <p:snd r:embed="rId3" name="cashreg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5212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 Black" pitchFamily="34" charset="0"/>
                <a:cs typeface="Aharoni" pitchFamily="2" charset="-79"/>
              </a:rPr>
              <a:t> </a:t>
            </a:r>
            <a:r>
              <a:rPr lang="cs-CZ" sz="40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 Black" pitchFamily="34" charset="0"/>
                <a:cs typeface="Aharoni" pitchFamily="2" charset="-79"/>
              </a:rPr>
              <a:t>    </a:t>
            </a:r>
            <a:r>
              <a:rPr lang="cs-CZ" sz="4000" dirty="0" err="1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roadway" pitchFamily="82" charset="0"/>
                <a:cs typeface="Aharoni" pitchFamily="2" charset="-79"/>
              </a:rPr>
              <a:t>Meaning</a:t>
            </a:r>
            <a:r>
              <a:rPr lang="cs-CZ" sz="40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roadway" pitchFamily="82" charset="0"/>
                <a:cs typeface="Aharoni" pitchFamily="2" charset="-79"/>
              </a:rPr>
              <a:t>  </a:t>
            </a:r>
            <a:r>
              <a:rPr lang="cs-CZ" sz="4000" dirty="0" err="1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roadway" pitchFamily="82" charset="0"/>
                <a:cs typeface="Aharoni" pitchFamily="2" charset="-79"/>
              </a:rPr>
              <a:t>of</a:t>
            </a:r>
            <a:r>
              <a:rPr lang="cs-CZ" sz="40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roadway" pitchFamily="82" charset="0"/>
                <a:cs typeface="Aharoni" pitchFamily="2" charset="-79"/>
              </a:rPr>
              <a:t>  </a:t>
            </a:r>
            <a:r>
              <a:rPr lang="cs-CZ" sz="4000" dirty="0" err="1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roadway" pitchFamily="82" charset="0"/>
                <a:cs typeface="Aharoni" pitchFamily="2" charset="-79"/>
              </a:rPr>
              <a:t>spices</a:t>
            </a:r>
            <a:endParaRPr lang="cs-CZ" sz="4000" dirty="0">
              <a:solidFill>
                <a:schemeClr val="accent5">
                  <a:lumMod val="60000"/>
                  <a:lumOff val="40000"/>
                </a:schemeClr>
              </a:solidFill>
              <a:latin typeface="Broadway" pitchFamily="82" charset="0"/>
              <a:cs typeface="Aharoni" pitchFamily="2" charset="-79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695800"/>
          </a:xfrm>
        </p:spPr>
        <p:txBody>
          <a:bodyPr/>
          <a:lstStyle/>
          <a:p>
            <a:r>
              <a:rPr lang="cs-CZ" sz="32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Using</a:t>
            </a: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 </a:t>
            </a:r>
            <a:r>
              <a:rPr lang="cs-CZ" sz="32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of</a:t>
            </a: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 </a:t>
            </a:r>
            <a:r>
              <a:rPr lang="cs-CZ" sz="32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spices</a:t>
            </a: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 </a:t>
            </a:r>
            <a:r>
              <a:rPr lang="cs-CZ" sz="32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and</a:t>
            </a: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 </a:t>
            </a:r>
            <a:r>
              <a:rPr lang="cs-CZ" sz="32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herbals</a:t>
            </a: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 has </a:t>
            </a:r>
            <a:r>
              <a:rPr lang="cs-CZ" sz="32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got</a:t>
            </a: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 a </a:t>
            </a:r>
            <a:r>
              <a:rPr lang="cs-CZ" sz="32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rich</a:t>
            </a: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 </a:t>
            </a:r>
            <a:r>
              <a:rPr lang="cs-CZ" sz="32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culinary</a:t>
            </a: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tradition</a:t>
            </a: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.</a:t>
            </a:r>
          </a:p>
          <a:p>
            <a:endParaRPr lang="cs-CZ" sz="3200" dirty="0" smtClean="0">
              <a:solidFill>
                <a:schemeClr val="accent2">
                  <a:lumMod val="40000"/>
                  <a:lumOff val="60000"/>
                </a:schemeClr>
              </a:solidFill>
            </a:endParaRPr>
          </a:p>
          <a:p>
            <a:r>
              <a:rPr lang="cs-CZ" sz="32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Spices</a:t>
            </a: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 </a:t>
            </a:r>
            <a:r>
              <a:rPr lang="cs-CZ" sz="32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give</a:t>
            </a: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 food  </a:t>
            </a:r>
            <a:r>
              <a:rPr lang="cs-CZ" sz="32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an</a:t>
            </a: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 </a:t>
            </a:r>
            <a:r>
              <a:rPr lang="cs-CZ" sz="32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individual</a:t>
            </a: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 taste.</a:t>
            </a:r>
          </a:p>
          <a:p>
            <a:endParaRPr lang="cs-CZ" sz="3200" dirty="0" smtClean="0">
              <a:solidFill>
                <a:schemeClr val="accent2">
                  <a:lumMod val="40000"/>
                  <a:lumOff val="60000"/>
                </a:schemeClr>
              </a:solidFill>
            </a:endParaRPr>
          </a:p>
          <a:p>
            <a:r>
              <a:rPr lang="cs-CZ" sz="32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Spices</a:t>
            </a: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 are  </a:t>
            </a:r>
            <a:r>
              <a:rPr lang="cs-CZ" sz="32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used</a:t>
            </a: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 </a:t>
            </a:r>
            <a:r>
              <a:rPr lang="cs-CZ" sz="32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for</a:t>
            </a: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 </a:t>
            </a:r>
            <a:r>
              <a:rPr lang="cs-CZ" sz="32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seasoning</a:t>
            </a: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 </a:t>
            </a:r>
            <a:r>
              <a:rPr lang="cs-CZ" sz="32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soups</a:t>
            </a: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, </a:t>
            </a:r>
            <a:r>
              <a:rPr lang="cs-CZ" sz="32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salads</a:t>
            </a: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, </a:t>
            </a:r>
            <a:r>
              <a:rPr lang="cs-CZ" sz="32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meats</a:t>
            </a: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, </a:t>
            </a:r>
            <a:r>
              <a:rPr lang="cs-CZ" sz="32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fish</a:t>
            </a: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, </a:t>
            </a:r>
            <a:r>
              <a:rPr lang="cs-CZ" sz="32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sauces</a:t>
            </a: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, </a:t>
            </a:r>
            <a:r>
              <a:rPr lang="cs-CZ" sz="32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fruit</a:t>
            </a: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 </a:t>
            </a:r>
            <a:r>
              <a:rPr lang="cs-CZ" sz="32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meals</a:t>
            </a: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, </a:t>
            </a:r>
            <a:r>
              <a:rPr lang="cs-CZ" sz="32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dough</a:t>
            </a: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.</a:t>
            </a:r>
          </a:p>
          <a:p>
            <a:endParaRPr lang="cs-CZ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</p:spTree>
  </p:cSld>
  <p:clrMapOvr>
    <a:masterClrMapping/>
  </p:clrMapOvr>
  <p:transition>
    <p:diamond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22413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   </a:t>
            </a:r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 Black" pitchFamily="34" charset="0"/>
              </a:rPr>
              <a:t>  </a:t>
            </a:r>
            <a:r>
              <a:rPr lang="cs-CZ" dirty="0" err="1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roadway" pitchFamily="82" charset="0"/>
              </a:rPr>
              <a:t>Kinds</a:t>
            </a:r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roadway" pitchFamily="82" charset="0"/>
              </a:rPr>
              <a:t>  </a:t>
            </a:r>
            <a:r>
              <a:rPr lang="cs-CZ" dirty="0" err="1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roadway" pitchFamily="82" charset="0"/>
              </a:rPr>
              <a:t>of</a:t>
            </a:r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roadway" pitchFamily="82" charset="0"/>
              </a:rPr>
              <a:t>  </a:t>
            </a:r>
            <a:r>
              <a:rPr lang="cs-CZ" dirty="0" err="1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roadway" pitchFamily="82" charset="0"/>
              </a:rPr>
              <a:t>spices</a:t>
            </a:r>
            <a:endParaRPr lang="cs-CZ" dirty="0">
              <a:solidFill>
                <a:schemeClr val="accent5">
                  <a:lumMod val="60000"/>
                  <a:lumOff val="40000"/>
                </a:schemeClr>
              </a:solidFill>
              <a:latin typeface="Broadway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>
                <a:solidFill>
                  <a:srgbClr val="FFFF00"/>
                </a:solidFill>
              </a:rPr>
              <a:t>According</a:t>
            </a:r>
            <a:r>
              <a:rPr lang="cs-CZ" b="1" dirty="0" smtClean="0">
                <a:solidFill>
                  <a:srgbClr val="FFFF00"/>
                </a:solidFill>
              </a:rPr>
              <a:t>  to  </a:t>
            </a:r>
            <a:r>
              <a:rPr lang="cs-CZ" b="1" dirty="0" err="1" smtClean="0">
                <a:solidFill>
                  <a:srgbClr val="FFFF00"/>
                </a:solidFill>
              </a:rPr>
              <a:t>the</a:t>
            </a:r>
            <a:r>
              <a:rPr lang="cs-CZ" b="1" dirty="0" smtClean="0">
                <a:solidFill>
                  <a:srgbClr val="FFFF00"/>
                </a:solidFill>
              </a:rPr>
              <a:t>  </a:t>
            </a:r>
            <a:r>
              <a:rPr lang="cs-CZ" b="1" dirty="0" err="1" smtClean="0">
                <a:solidFill>
                  <a:srgbClr val="FFFF00"/>
                </a:solidFill>
              </a:rPr>
              <a:t>origin</a:t>
            </a:r>
            <a:r>
              <a:rPr lang="cs-CZ" b="1" dirty="0" smtClean="0">
                <a:solidFill>
                  <a:srgbClr val="FFFF00"/>
                </a:solidFill>
              </a:rPr>
              <a:t>:</a:t>
            </a:r>
          </a:p>
          <a:p>
            <a:endParaRPr lang="cs-CZ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r>
              <a:rPr lang="cs-CZ" b="1" dirty="0" err="1" smtClean="0">
                <a:solidFill>
                  <a:srgbClr val="FFFF00"/>
                </a:solidFill>
              </a:rPr>
              <a:t>Domestic</a:t>
            </a:r>
            <a:r>
              <a:rPr lang="cs-CZ" b="1" dirty="0" smtClean="0">
                <a:solidFill>
                  <a:srgbClr val="FFFF00"/>
                </a:solidFill>
              </a:rPr>
              <a:t>:  </a:t>
            </a:r>
            <a:r>
              <a:rPr lang="cs-CZ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anise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, </a:t>
            </a:r>
            <a:r>
              <a:rPr lang="cs-CZ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fennel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, </a:t>
            </a:r>
            <a:r>
              <a:rPr lang="cs-CZ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caraway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, paprika, </a:t>
            </a:r>
            <a:r>
              <a:rPr lang="cs-CZ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coriander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, </a:t>
            </a:r>
            <a:r>
              <a:rPr lang="cs-CZ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majoram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, </a:t>
            </a:r>
            <a:r>
              <a:rPr lang="cs-CZ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thyme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, </a:t>
            </a:r>
            <a:r>
              <a:rPr lang="cs-CZ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tarragon</a:t>
            </a:r>
            <a:endParaRPr lang="cs-CZ" b="1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endParaRPr lang="cs-CZ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r>
              <a:rPr lang="cs-CZ" b="1" dirty="0" err="1" smtClean="0">
                <a:solidFill>
                  <a:srgbClr val="FFFF00"/>
                </a:solidFill>
              </a:rPr>
              <a:t>Tropical</a:t>
            </a:r>
            <a:r>
              <a:rPr lang="cs-CZ" b="1" dirty="0" smtClean="0">
                <a:solidFill>
                  <a:srgbClr val="FFFF00"/>
                </a:solidFill>
              </a:rPr>
              <a:t>  and  </a:t>
            </a:r>
            <a:r>
              <a:rPr lang="cs-CZ" b="1" dirty="0" err="1" smtClean="0">
                <a:solidFill>
                  <a:srgbClr val="FFFF00"/>
                </a:solidFill>
              </a:rPr>
              <a:t>subtropical</a:t>
            </a:r>
            <a:r>
              <a:rPr lang="cs-CZ" b="1" dirty="0" smtClean="0">
                <a:solidFill>
                  <a:srgbClr val="FFFF00"/>
                </a:solidFill>
              </a:rPr>
              <a:t>:  </a:t>
            </a:r>
            <a:r>
              <a:rPr lang="cs-CZ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pepper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, </a:t>
            </a:r>
            <a:r>
              <a:rPr lang="cs-CZ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allspice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, </a:t>
            </a:r>
            <a:r>
              <a:rPr lang="cs-CZ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vanilla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, </a:t>
            </a:r>
            <a:r>
              <a:rPr lang="cs-CZ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nutmeg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, </a:t>
            </a:r>
            <a:r>
              <a:rPr lang="cs-CZ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capers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, </a:t>
            </a:r>
            <a:r>
              <a:rPr lang="cs-CZ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saffron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, </a:t>
            </a:r>
            <a:r>
              <a:rPr lang="cs-CZ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clove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, </a:t>
            </a:r>
            <a:r>
              <a:rPr lang="cs-CZ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cinnamon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, </a:t>
            </a:r>
            <a:r>
              <a:rPr lang="cs-CZ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bay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leaf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, </a:t>
            </a:r>
            <a:r>
              <a:rPr lang="cs-CZ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ginger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2051" name="Picture 3" descr="C:\Users\Luda\AppData\Local\Microsoft\Windows\Temporary Internet Files\Content.IE5\MAI0XKRE\MC90035243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7984" y="5301208"/>
            <a:ext cx="2592288" cy="1296144"/>
          </a:xfrm>
          <a:prstGeom prst="rect">
            <a:avLst/>
          </a:prstGeom>
          <a:noFill/>
        </p:spPr>
      </p:pic>
    </p:spTree>
  </p:cSld>
  <p:clrMapOvr>
    <a:masterClrMapping/>
  </p:clrMapOvr>
  <p:transition>
    <p:diamond/>
    <p:sndAc>
      <p:stSnd>
        <p:snd r:embed="rId3" name="cashreg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96720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 Black" pitchFamily="34" charset="0"/>
              </a:rPr>
              <a:t>          </a:t>
            </a:r>
            <a:r>
              <a:rPr lang="cs-CZ" sz="4800" dirty="0" err="1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roadway" pitchFamily="82" charset="0"/>
              </a:rPr>
              <a:t>Using</a:t>
            </a:r>
            <a:r>
              <a:rPr lang="cs-CZ" sz="48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roadway" pitchFamily="82" charset="0"/>
              </a:rPr>
              <a:t>  </a:t>
            </a:r>
            <a:r>
              <a:rPr lang="cs-CZ" sz="4800" dirty="0" err="1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roadway" pitchFamily="82" charset="0"/>
              </a:rPr>
              <a:t>of</a:t>
            </a:r>
            <a:r>
              <a:rPr lang="cs-CZ" sz="48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roadway" pitchFamily="82" charset="0"/>
              </a:rPr>
              <a:t>  </a:t>
            </a:r>
            <a:r>
              <a:rPr lang="cs-CZ" sz="4800" dirty="0" err="1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roadway" pitchFamily="82" charset="0"/>
              </a:rPr>
              <a:t>spices</a:t>
            </a:r>
            <a:endParaRPr lang="cs-CZ" sz="4800" dirty="0">
              <a:solidFill>
                <a:schemeClr val="accent5">
                  <a:lumMod val="60000"/>
                  <a:lumOff val="40000"/>
                </a:schemeClr>
              </a:solidFill>
              <a:latin typeface="Broadway" pitchFamily="82" charset="0"/>
            </a:endParaRPr>
          </a:p>
        </p:txBody>
      </p:sp>
      <p:graphicFrame>
        <p:nvGraphicFramePr>
          <p:cNvPr id="17" name="Zástupný symbol pro obsah 16"/>
          <p:cNvGraphicFramePr>
            <a:graphicFrameLocks noGrp="1"/>
          </p:cNvGraphicFramePr>
          <p:nvPr>
            <p:ph idx="1"/>
          </p:nvPr>
        </p:nvGraphicFramePr>
        <p:xfrm>
          <a:off x="457200" y="1935163"/>
          <a:ext cx="8229600" cy="4389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>
    <p:diamond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76672"/>
            <a:ext cx="8856984" cy="115212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 Black" pitchFamily="34" charset="0"/>
              </a:rPr>
              <a:t>        </a:t>
            </a:r>
            <a:r>
              <a:rPr lang="cs-CZ" dirty="0" err="1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roadway" pitchFamily="82" charset="0"/>
              </a:rPr>
              <a:t>Seasonings</a:t>
            </a:r>
            <a:endParaRPr lang="cs-CZ" dirty="0">
              <a:solidFill>
                <a:schemeClr val="accent5">
                  <a:lumMod val="60000"/>
                  <a:lumOff val="40000"/>
                </a:schemeClr>
              </a:solidFill>
              <a:latin typeface="Broadway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4191744"/>
          </a:xfrm>
        </p:spPr>
        <p:txBody>
          <a:bodyPr/>
          <a:lstStyle/>
          <a:p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Onion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,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garlic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,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chive</a:t>
            </a:r>
            <a:endParaRPr lang="cs-CZ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endParaRPr lang="cs-CZ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Mixture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of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spices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: 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goulash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spices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, game 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spices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,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grill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spices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,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meat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spices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,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soup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spices</a:t>
            </a:r>
            <a:endParaRPr lang="cs-CZ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endParaRPr lang="cs-CZ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Salt,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vinegar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,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mustard</a:t>
            </a: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029" name="Picture 5" descr="C:\Users\Luda\AppData\Local\Microsoft\Windows\Temporary Internet Files\Content.IE5\MAI0XKRE\MC90019346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05303" y="980728"/>
            <a:ext cx="1615714" cy="1618482"/>
          </a:xfrm>
          <a:prstGeom prst="rect">
            <a:avLst/>
          </a:prstGeom>
          <a:noFill/>
        </p:spPr>
      </p:pic>
      <p:pic>
        <p:nvPicPr>
          <p:cNvPr id="1031" name="Picture 7" descr="C:\Users\Luda\AppData\Local\Microsoft\Windows\Temporary Internet Files\Content.IE5\MAI0XKRE\MC90031203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92280" y="4437112"/>
            <a:ext cx="1702613" cy="1858975"/>
          </a:xfrm>
          <a:prstGeom prst="rect">
            <a:avLst/>
          </a:prstGeom>
          <a:noFill/>
        </p:spPr>
      </p:pic>
      <p:pic>
        <p:nvPicPr>
          <p:cNvPr id="1032" name="Picture 8" descr="C:\Users\Luda\AppData\Local\Microsoft\Windows\Temporary Internet Files\Content.IE5\P0W7J4J2\MC90023254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23928" y="4509120"/>
            <a:ext cx="2115493" cy="2027976"/>
          </a:xfrm>
          <a:prstGeom prst="rect">
            <a:avLst/>
          </a:prstGeom>
          <a:noFill/>
        </p:spPr>
      </p:pic>
    </p:spTree>
  </p:cSld>
  <p:clrMapOvr>
    <a:masterClrMapping/>
  </p:clrMapOvr>
  <p:transition>
    <p:diamond/>
    <p:sndAc>
      <p:stSnd>
        <p:snd r:embed="rId3" name="cashreg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692696"/>
            <a:ext cx="8507288" cy="936104"/>
          </a:xfrm>
        </p:spPr>
        <p:txBody>
          <a:bodyPr/>
          <a:lstStyle/>
          <a:p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       </a:t>
            </a:r>
            <a:r>
              <a:rPr lang="cs-CZ" b="1" dirty="0" err="1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Answer</a:t>
            </a:r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  </a:t>
            </a:r>
            <a:r>
              <a:rPr lang="cs-CZ" b="1" dirty="0" err="1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  </a:t>
            </a:r>
            <a:r>
              <a:rPr lang="cs-CZ" b="1" dirty="0" err="1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questions</a:t>
            </a:r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:</a:t>
            </a:r>
            <a:endParaRPr lang="cs-CZ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Why</a:t>
            </a: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do </a:t>
            </a:r>
            <a:r>
              <a:rPr lang="cs-CZ" sz="32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we</a:t>
            </a: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use </a:t>
            </a:r>
            <a:r>
              <a:rPr lang="cs-CZ" sz="32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spices</a:t>
            </a: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in </a:t>
            </a:r>
            <a:r>
              <a:rPr lang="cs-CZ" sz="32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the</a:t>
            </a: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cuisine</a:t>
            </a: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  <a:p>
            <a:r>
              <a:rPr lang="cs-CZ" sz="32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What</a:t>
            </a: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kinds</a:t>
            </a: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of</a:t>
            </a: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spices</a:t>
            </a: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do </a:t>
            </a:r>
            <a:r>
              <a:rPr lang="cs-CZ" sz="32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you</a:t>
            </a: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know</a:t>
            </a: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  <a:p>
            <a:r>
              <a:rPr lang="cs-CZ" sz="32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What</a:t>
            </a: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is</a:t>
            </a: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used</a:t>
            </a: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like</a:t>
            </a: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spices</a:t>
            </a: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  <a:p>
            <a:r>
              <a:rPr lang="cs-CZ" sz="32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What</a:t>
            </a: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seasonings</a:t>
            </a: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do </a:t>
            </a:r>
            <a:r>
              <a:rPr lang="cs-CZ" sz="32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we</a:t>
            </a: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use in </a:t>
            </a:r>
            <a:r>
              <a:rPr lang="cs-CZ" sz="32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the</a:t>
            </a: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cuisine</a:t>
            </a: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  <a:p>
            <a:r>
              <a:rPr lang="cs-CZ" sz="32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What</a:t>
            </a: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is</a:t>
            </a: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your</a:t>
            </a: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best</a:t>
            </a: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spices</a:t>
            </a: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? </a:t>
            </a:r>
            <a:r>
              <a:rPr lang="cs-CZ" sz="32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Can</a:t>
            </a: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you</a:t>
            </a: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describe</a:t>
            </a: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it</a:t>
            </a: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  <a:p>
            <a:r>
              <a:rPr lang="cs-CZ" sz="32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What</a:t>
            </a: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is</a:t>
            </a: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it</a:t>
            </a: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used</a:t>
            </a: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for</a:t>
            </a: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?</a:t>
            </a:r>
          </a:p>
          <a:p>
            <a:endParaRPr lang="cs-CZ" sz="3200" dirty="0" smtClean="0">
              <a:solidFill>
                <a:schemeClr val="accent2">
                  <a:lumMod val="40000"/>
                  <a:lumOff val="60000"/>
                </a:schemeClr>
              </a:solidFill>
            </a:endParaRPr>
          </a:p>
          <a:p>
            <a:endParaRPr lang="cs-CZ" dirty="0"/>
          </a:p>
        </p:txBody>
      </p:sp>
      <p:pic>
        <p:nvPicPr>
          <p:cNvPr id="1027" name="Picture 3" descr="C:\Users\Luda\AppData\Local\Microsoft\Windows\Temporary Internet Files\Content.IE5\IB3WJPXJ\MC90040773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5013176"/>
            <a:ext cx="1584176" cy="1361182"/>
          </a:xfrm>
          <a:prstGeom prst="rect">
            <a:avLst/>
          </a:prstGeom>
          <a:noFill/>
        </p:spPr>
      </p:pic>
    </p:spTree>
  </p:cSld>
  <p:clrMapOvr>
    <a:masterClrMapping/>
  </p:clrMapOvr>
  <p:transition>
    <p:diamond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440160"/>
          </a:xfrm>
        </p:spPr>
        <p:txBody>
          <a:bodyPr/>
          <a:lstStyle/>
          <a:p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     </a:t>
            </a:r>
            <a:r>
              <a:rPr lang="cs-CZ" b="1" dirty="0" err="1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Can</a:t>
            </a:r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you</a:t>
            </a:r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find</a:t>
            </a:r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 10 </a:t>
            </a:r>
            <a:r>
              <a:rPr lang="cs-CZ" b="1" dirty="0" err="1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spises</a:t>
            </a:r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?</a:t>
            </a:r>
            <a:endParaRPr lang="cs-CZ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935163"/>
          <a:ext cx="8229600" cy="445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14400"/>
                <a:gridCol w="914400"/>
                <a:gridCol w="914400"/>
                <a:gridCol w="914400"/>
                <a:gridCol w="914400"/>
                <a:gridCol w="914400"/>
                <a:gridCol w="914400"/>
                <a:gridCol w="914400"/>
                <a:gridCol w="9144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L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L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M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I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C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R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K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amond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440160"/>
          </a:xfrm>
        </p:spPr>
        <p:txBody>
          <a:bodyPr/>
          <a:lstStyle/>
          <a:p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     </a:t>
            </a:r>
            <a:r>
              <a:rPr lang="cs-CZ" b="1" dirty="0" err="1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Can</a:t>
            </a:r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you</a:t>
            </a:r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find</a:t>
            </a:r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 10 </a:t>
            </a:r>
            <a:r>
              <a:rPr lang="cs-CZ" b="1" dirty="0" err="1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spises</a:t>
            </a:r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?</a:t>
            </a:r>
            <a:endParaRPr lang="cs-CZ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935163"/>
          <a:ext cx="8229600" cy="445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14400"/>
                <a:gridCol w="914400"/>
                <a:gridCol w="914400"/>
                <a:gridCol w="914400"/>
                <a:gridCol w="914400"/>
                <a:gridCol w="914400"/>
                <a:gridCol w="914400"/>
                <a:gridCol w="914400"/>
                <a:gridCol w="9144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amond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 Black" pitchFamily="34" charset="0"/>
              </a:rPr>
              <a:t>  Zdroje: </a:t>
            </a:r>
            <a:endParaRPr lang="cs-CZ" dirty="0">
              <a:solidFill>
                <a:schemeClr val="accent5">
                  <a:lumMod val="60000"/>
                  <a:lumOff val="4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975720"/>
          </a:xfrm>
        </p:spPr>
        <p:txBody>
          <a:bodyPr/>
          <a:lstStyle/>
          <a:p>
            <a:r>
              <a:rPr lang="cs-CZ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Svobodová,  Eva. Angličtina  v  gastronomii. Praha: </a:t>
            </a:r>
            <a:r>
              <a:rPr lang="cs-CZ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Informatorium</a:t>
            </a:r>
            <a:r>
              <a:rPr lang="cs-CZ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, 2002, ISBN 80 -86073-94-7, s.131</a:t>
            </a:r>
          </a:p>
          <a:p>
            <a:r>
              <a:rPr lang="cs-CZ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Šebelová Marie. Potraviny a výživa-učebnice. Parta, 2002, ISBN 80-7320-010-4</a:t>
            </a:r>
          </a:p>
          <a:p>
            <a:r>
              <a:rPr lang="cs-CZ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Obrázky: Galerie Klipart /cit. 26.5.2013/ dostupné pod licenci Microsoft Office 2007 na  http://office.</a:t>
            </a:r>
            <a:r>
              <a:rPr lang="cs-CZ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microsoft.com</a:t>
            </a:r>
            <a:r>
              <a:rPr lang="cs-CZ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/</a:t>
            </a:r>
            <a:r>
              <a:rPr lang="cs-CZ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cs</a:t>
            </a:r>
            <a:r>
              <a:rPr lang="cs-CZ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-</a:t>
            </a:r>
            <a:r>
              <a:rPr lang="cs-CZ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cz</a:t>
            </a:r>
            <a:r>
              <a:rPr lang="cs-CZ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/</a:t>
            </a:r>
            <a:r>
              <a:rPr lang="cs-CZ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images</a:t>
            </a:r>
            <a:r>
              <a:rPr lang="cs-CZ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/</a:t>
            </a:r>
          </a:p>
          <a:p>
            <a:endParaRPr lang="cs-CZ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</p:spTree>
  </p:cSld>
  <p:clrMapOvr>
    <a:masterClrMapping/>
  </p:clrMapOvr>
  <p:transition>
    <p:diamond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189</TotalTime>
  <Words>519</Words>
  <Application>Microsoft Office PowerPoint</Application>
  <PresentationFormat>Předvádění na obrazovce (4:3)</PresentationFormat>
  <Paragraphs>233</Paragraphs>
  <Slides>11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Snímek 1</vt:lpstr>
      <vt:lpstr>    Spices</vt:lpstr>
      <vt:lpstr>      Spices</vt:lpstr>
      <vt:lpstr>     Meaning  of  spices</vt:lpstr>
      <vt:lpstr>     Kinds  of  spices</vt:lpstr>
      <vt:lpstr>          Using  of  spices</vt:lpstr>
      <vt:lpstr>        Seasonings</vt:lpstr>
      <vt:lpstr>       Answer  the  questions:</vt:lpstr>
      <vt:lpstr>     Can you find 10 spises?</vt:lpstr>
      <vt:lpstr>     Can you find 10 spises?</vt:lpstr>
      <vt:lpstr>  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Luda</dc:creator>
  <cp:lastModifiedBy>Luda</cp:lastModifiedBy>
  <cp:revision>36</cp:revision>
  <dcterms:created xsi:type="dcterms:W3CDTF">2013-01-21T19:46:31Z</dcterms:created>
  <dcterms:modified xsi:type="dcterms:W3CDTF">2013-11-25T17:57:59Z</dcterms:modified>
</cp:coreProperties>
</file>