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04" r:id="rId1"/>
  </p:sldMasterIdLst>
  <p:notesMasterIdLst>
    <p:notesMasterId r:id="rId32"/>
  </p:notesMasterIdLst>
  <p:sldIdLst>
    <p:sldId id="256" r:id="rId2"/>
    <p:sldId id="262" r:id="rId3"/>
    <p:sldId id="322" r:id="rId4"/>
    <p:sldId id="323" r:id="rId5"/>
    <p:sldId id="324" r:id="rId6"/>
    <p:sldId id="325" r:id="rId7"/>
    <p:sldId id="326" r:id="rId8"/>
    <p:sldId id="327" r:id="rId9"/>
    <p:sldId id="328" r:id="rId10"/>
    <p:sldId id="329" r:id="rId11"/>
    <p:sldId id="330" r:id="rId12"/>
    <p:sldId id="331" r:id="rId13"/>
    <p:sldId id="332" r:id="rId14"/>
    <p:sldId id="333" r:id="rId15"/>
    <p:sldId id="335" r:id="rId16"/>
    <p:sldId id="336" r:id="rId17"/>
    <p:sldId id="337" r:id="rId18"/>
    <p:sldId id="341" r:id="rId19"/>
    <p:sldId id="339" r:id="rId20"/>
    <p:sldId id="340" r:id="rId21"/>
    <p:sldId id="342" r:id="rId22"/>
    <p:sldId id="348" r:id="rId23"/>
    <p:sldId id="343" r:id="rId24"/>
    <p:sldId id="344" r:id="rId25"/>
    <p:sldId id="321" r:id="rId26"/>
    <p:sldId id="334" r:id="rId27"/>
    <p:sldId id="347" r:id="rId28"/>
    <p:sldId id="345" r:id="rId29"/>
    <p:sldId id="338" r:id="rId30"/>
    <p:sldId id="346" r:id="rId3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Pompeje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Pompeje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783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950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520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829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25.12.2013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25.12.2013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25.12.2013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25.12.2013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25.12.2013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tmp"/><Relationship Id="rId4" Type="http://schemas.openxmlformats.org/officeDocument/2006/relationships/image" Target="../media/image6.tm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tmp"/><Relationship Id="rId4" Type="http://schemas.openxmlformats.org/officeDocument/2006/relationships/image" Target="../media/image10.tm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tmp"/><Relationship Id="rId4" Type="http://schemas.openxmlformats.org/officeDocument/2006/relationships/image" Target="../media/image14.tm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tm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mp"/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tmp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mp"/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tm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tm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tmp"/><Relationship Id="rId5" Type="http://schemas.openxmlformats.org/officeDocument/2006/relationships/image" Target="../media/image31.tmp"/><Relationship Id="rId4" Type="http://schemas.openxmlformats.org/officeDocument/2006/relationships/image" Target="../media/image29.tmp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3411702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Materiál je určen k výuce výtvarné a estetické výchovy na 2. stupni základní školy</a:t>
            </a:r>
            <a:r>
              <a:rPr lang="cs-CZ" dirty="0" smtClean="0"/>
              <a:t>. Slouží jako osnova pro výklad. Je  doplněn fotografiemi. S tématem se žáci setkávají také  </a:t>
            </a:r>
            <a:r>
              <a:rPr lang="cs-CZ" dirty="0"/>
              <a:t>v hodinách </a:t>
            </a:r>
            <a:r>
              <a:rPr lang="cs-CZ" dirty="0" smtClean="0"/>
              <a:t>dějepisu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smtClean="0"/>
              <a:t>Na snímku 22 je </a:t>
            </a:r>
            <a:r>
              <a:rPr lang="cs-CZ" dirty="0" err="1" smtClean="0"/>
              <a:t>poznávačka</a:t>
            </a:r>
            <a:r>
              <a:rPr lang="cs-CZ" dirty="0" smtClean="0"/>
              <a:t>, po kliknutí na obrázek se objeví, co znázorňuje. Stručný </a:t>
            </a:r>
            <a:r>
              <a:rPr lang="cs-CZ" dirty="0"/>
              <a:t>závěrečný kvíz </a:t>
            </a:r>
            <a:r>
              <a:rPr lang="cs-CZ" dirty="0" smtClean="0"/>
              <a:t>na snímcích 22 a 23 prověří </a:t>
            </a:r>
            <a:r>
              <a:rPr lang="cs-CZ" dirty="0"/>
              <a:t>získané znalosti žáků. </a:t>
            </a:r>
            <a:r>
              <a:rPr lang="cs-CZ" dirty="0" smtClean="0"/>
              <a:t>Po kliknutí se objeví odpověď.</a:t>
            </a:r>
          </a:p>
          <a:p>
            <a:r>
              <a:rPr lang="cs-CZ" dirty="0" smtClean="0"/>
              <a:t>Materiál je určen pro interaktivní výuku.</a:t>
            </a:r>
          </a:p>
          <a:p>
            <a:r>
              <a:rPr lang="cs-CZ" dirty="0" smtClean="0"/>
              <a:t>Časová </a:t>
            </a:r>
            <a:r>
              <a:rPr lang="cs-CZ"/>
              <a:t>dotace  </a:t>
            </a:r>
            <a:r>
              <a:rPr lang="cs-CZ" smtClean="0"/>
              <a:t>30 </a:t>
            </a:r>
            <a:r>
              <a:rPr lang="cs-CZ" dirty="0"/>
              <a:t>minut.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Roku 79 n. l. Vesuv zničil tři pobřežní města dnešní </a:t>
            </a:r>
            <a:r>
              <a:rPr lang="cs-CZ" dirty="0" err="1" smtClean="0"/>
              <a:t>Kampanie</a:t>
            </a:r>
            <a:r>
              <a:rPr lang="cs-CZ" dirty="0" smtClean="0"/>
              <a:t>:</a:t>
            </a:r>
          </a:p>
          <a:p>
            <a:r>
              <a:rPr lang="cs-CZ" dirty="0" smtClean="0"/>
              <a:t>Erupce devastovala pobřeží tři dny</a:t>
            </a:r>
          </a:p>
          <a:p>
            <a:r>
              <a:rPr lang="cs-CZ" dirty="0" smtClean="0"/>
              <a:t>Lidé v Pompejích se otrávili jedovatými plyny, vrstva popílku vysoká 6 m město nejprve udusila a pak zakonzervovala jako svědectví o tehdejším životě</a:t>
            </a:r>
          </a:p>
          <a:p>
            <a:r>
              <a:rPr lang="cs-CZ" dirty="0" smtClean="0"/>
              <a:t>Výbuch byl doprovázen zemětřesením a tsunami</a:t>
            </a:r>
          </a:p>
          <a:p>
            <a:r>
              <a:rPr lang="cs-CZ" dirty="0" smtClean="0"/>
              <a:t>Obyvatele </a:t>
            </a:r>
            <a:r>
              <a:rPr lang="cs-CZ" dirty="0" err="1" smtClean="0"/>
              <a:t>Herculanea</a:t>
            </a:r>
            <a:r>
              <a:rPr lang="cs-CZ" dirty="0" smtClean="0"/>
              <a:t>  zabil mrak o teplotě 400 stupňů Celsia, město bylo zaplaveno proudem vroucího bahna, to vytvořilo 16-25 metrovou pevnou vrstvu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Erupce Vesuvu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292494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Pompeje, </a:t>
            </a:r>
            <a:r>
              <a:rPr lang="cs-CZ" sz="2400" dirty="0" err="1" smtClean="0">
                <a:solidFill>
                  <a:srgbClr val="FF0000"/>
                </a:solidFill>
              </a:rPr>
              <a:t>Herculaneum</a:t>
            </a:r>
            <a:r>
              <a:rPr lang="cs-CZ" sz="2400" dirty="0" smtClean="0">
                <a:solidFill>
                  <a:srgbClr val="FF0000"/>
                </a:solidFill>
              </a:rPr>
              <a:t> a </a:t>
            </a:r>
            <a:r>
              <a:rPr lang="cs-CZ" sz="2400" dirty="0" err="1" smtClean="0">
                <a:solidFill>
                  <a:srgbClr val="FF0000"/>
                </a:solidFill>
              </a:rPr>
              <a:t>Stabie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627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857" y="620688"/>
            <a:ext cx="7946287" cy="423938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217984" y="3573016"/>
            <a:ext cx="1110935" cy="576064"/>
          </a:xfrm>
          <a:prstGeom prst="rect">
            <a:avLst/>
          </a:prstGeom>
          <a:noFill/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1547664" y="4005064"/>
            <a:ext cx="1388747" cy="144285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67544" y="3789040"/>
            <a:ext cx="1368152" cy="21602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547664" y="5447922"/>
            <a:ext cx="1388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Pompeje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5949280"/>
            <a:ext cx="1774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Řeka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Sarno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16016" y="5013176"/>
            <a:ext cx="3456384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Neapolská zátoka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8244" y="62068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2873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72691"/>
            <a:ext cx="4638706" cy="34057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188640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251" y="800854"/>
            <a:ext cx="3886743" cy="277216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148064" y="692696"/>
            <a:ext cx="5057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3</a:t>
            </a:r>
            <a:endParaRPr lang="cs-CZ" dirty="0"/>
          </a:p>
        </p:txBody>
      </p:sp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21" y="3861048"/>
            <a:ext cx="3791479" cy="2819794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755576" y="3789040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7" name="Obrázek 1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841278"/>
            <a:ext cx="3810532" cy="2810267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788024" y="3759423"/>
            <a:ext cx="6498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43608" y="3140968"/>
            <a:ext cx="3312368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Forum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v Pompejích,</a:t>
            </a: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v pozadí Vesuv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08104" y="260648"/>
            <a:ext cx="2592288" cy="59381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Cesta na Vesuv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63888" y="5805264"/>
            <a:ext cx="2259037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Kráter Vesuvu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682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odkryvu Pompejí byly nalézány dutiny s lidskými pozůstatky ve vrstvě popela, po vyplnění sádrou byly získány podoby obyvatel města v okamžiku jejich smrti</a:t>
            </a:r>
          </a:p>
          <a:p>
            <a:r>
              <a:rPr lang="cs-CZ" dirty="0" err="1" smtClean="0"/>
              <a:t>Herculaneum</a:t>
            </a:r>
            <a:r>
              <a:rPr lang="cs-CZ" dirty="0" smtClean="0"/>
              <a:t> bylo objeveno v roce 1738</a:t>
            </a:r>
          </a:p>
          <a:p>
            <a:r>
              <a:rPr lang="cs-CZ" dirty="0" smtClean="0"/>
              <a:t>Pompeje v roce 1748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Archeologické nálezy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24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902" y="188640"/>
            <a:ext cx="3713130" cy="3542131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88640"/>
            <a:ext cx="2978281" cy="3357752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717032"/>
            <a:ext cx="3959032" cy="2870298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861048"/>
            <a:ext cx="3799089" cy="2664296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934485" y="3212976"/>
            <a:ext cx="3096344" cy="7654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Mrtví lidé z Pompejí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87624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86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86104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90343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9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343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Město bylo založeno pravděpodobně </a:t>
            </a:r>
            <a:r>
              <a:rPr lang="cs-CZ" dirty="0" err="1" smtClean="0"/>
              <a:t>Osky</a:t>
            </a:r>
            <a:r>
              <a:rPr lang="cs-CZ" dirty="0" smtClean="0"/>
              <a:t> </a:t>
            </a:r>
          </a:p>
          <a:p>
            <a:r>
              <a:rPr lang="cs-CZ" dirty="0" smtClean="0"/>
              <a:t>v 7. století př. n.  l.</a:t>
            </a:r>
          </a:p>
          <a:p>
            <a:r>
              <a:rPr lang="cs-CZ" dirty="0" smtClean="0"/>
              <a:t>Přístav užívaný Řeky a Féničany</a:t>
            </a:r>
          </a:p>
          <a:p>
            <a:r>
              <a:rPr lang="cs-CZ" dirty="0" smtClean="0"/>
              <a:t>Postupně bylo pod nadvládou Etrusků, Samnitů a Římanů (mělo autonomii)</a:t>
            </a:r>
          </a:p>
          <a:p>
            <a:r>
              <a:rPr lang="cs-CZ" dirty="0" smtClean="0"/>
              <a:t>V 1. století byly Pompeje důležitým obchodním místem, zboží sem bylo dopraveno po moři, pokračovalo po Via Appia do Říma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Pompejí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25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Pompejích žila šlechta a zbohatlí propuštění otroci</a:t>
            </a:r>
          </a:p>
          <a:p>
            <a:r>
              <a:rPr lang="cs-CZ" dirty="0" smtClean="0"/>
              <a:t>Zabývali se zemědělstvím (víno), obchodem a řemesly, město rostlo hlavně za Augusta</a:t>
            </a:r>
          </a:p>
          <a:p>
            <a:r>
              <a:rPr lang="cs-CZ" dirty="0" smtClean="0"/>
              <a:t>Roku 62 byla velká část města poničená zemětřesením (způsobeným činností Vesuvu)</a:t>
            </a:r>
          </a:p>
          <a:p>
            <a:r>
              <a:rPr lang="cs-CZ" dirty="0" smtClean="0"/>
              <a:t>V roce 79 se ještě pracovalo na obnovovacích pracích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Pompejí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954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380808" cy="41373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Můžeme rozlišit 4 po sobě jdoucí styly, podle nich je možné zhruba určit stáří budovy</a:t>
            </a:r>
          </a:p>
          <a:p>
            <a:pPr marL="0" indent="0">
              <a:buNone/>
            </a:pPr>
            <a:r>
              <a:rPr lang="cs-CZ" dirty="0" smtClean="0"/>
              <a:t>1. Inkrustace – napodobování mramoru levnějším štukem (do roku 50 př. n. l.</a:t>
            </a:r>
          </a:p>
          <a:p>
            <a:pPr marL="0" indent="0">
              <a:buNone/>
            </a:pPr>
            <a:r>
              <a:rPr lang="cs-CZ" dirty="0" smtClean="0"/>
              <a:t>2. Architektonický styl – vytváří iluzi prostoru perspektivním zobrazením architektury (od roku 50 př. n. l. do počátku letopočtu)</a:t>
            </a:r>
          </a:p>
          <a:p>
            <a:pPr marL="0" indent="0">
              <a:buNone/>
            </a:pPr>
            <a:r>
              <a:rPr lang="cs-CZ" dirty="0" smtClean="0"/>
              <a:t>3. Styl reálné stěny – světlé postavy na černém pozadí</a:t>
            </a:r>
          </a:p>
          <a:p>
            <a:pPr marL="0" indent="0">
              <a:buNone/>
            </a:pPr>
            <a:r>
              <a:rPr lang="cs-CZ" dirty="0" smtClean="0"/>
              <a:t>(1. století n. l.)</a:t>
            </a:r>
          </a:p>
          <a:p>
            <a:pPr marL="0" indent="0">
              <a:buNone/>
            </a:pPr>
            <a:r>
              <a:rPr lang="cs-CZ" dirty="0" smtClean="0"/>
              <a:t>4. Styl architektonické iluze – ornament a perspektivní znázornění prostoru (rekonstrukce po roce 62)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Pompejské nástěnné 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898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40125"/>
            <a:ext cx="5075238" cy="2841625"/>
          </a:xfr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489487"/>
            <a:ext cx="2592288" cy="3179873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74" y="1390365"/>
            <a:ext cx="8268855" cy="2038635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3207"/>
            <a:ext cx="2512712" cy="108555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3528" y="18864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1277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501008"/>
            <a:ext cx="580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342900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71799" y="404664"/>
            <a:ext cx="1366369" cy="561256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1. styl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668344" y="4676697"/>
            <a:ext cx="1366369" cy="5612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4.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styl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153055" y="6108104"/>
            <a:ext cx="1366369" cy="5612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2.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styl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373983" y="1052736"/>
            <a:ext cx="1366369" cy="5612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3. </a:t>
            </a:r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styl</a:t>
            </a:r>
          </a:p>
        </p:txBody>
      </p:sp>
    </p:spTree>
    <p:extLst>
      <p:ext uri="{BB962C8B-B14F-4D97-AF65-F5344CB8AC3E}">
        <p14:creationId xmlns:p14="http://schemas.microsoft.com/office/powerpoint/2010/main" val="40099373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5" y="1844824"/>
            <a:ext cx="7452816" cy="4281339"/>
          </a:xfrm>
        </p:spPr>
        <p:txBody>
          <a:bodyPr/>
          <a:lstStyle/>
          <a:p>
            <a:r>
              <a:rPr lang="cs-CZ" dirty="0" smtClean="0"/>
              <a:t>Pompeje leží na lávovém pahorku, který se svažuje od severu k jihu</a:t>
            </a:r>
          </a:p>
          <a:p>
            <a:r>
              <a:rPr lang="cs-CZ" dirty="0" smtClean="0"/>
              <a:t>Mají pravidelnou síť ulic, které se pravoúhle protínají</a:t>
            </a:r>
          </a:p>
          <a:p>
            <a:r>
              <a:rPr lang="cs-CZ" dirty="0" smtClean="0"/>
              <a:t>Domy mají tři čísla – čtvrti, bloku, vchodu</a:t>
            </a:r>
          </a:p>
          <a:p>
            <a:r>
              <a:rPr lang="cs-CZ" dirty="0" smtClean="0"/>
              <a:t>Dnes vcházíme branou Porta Marina do nejstarší části města</a:t>
            </a:r>
          </a:p>
          <a:p>
            <a:r>
              <a:rPr lang="cs-CZ" dirty="0" smtClean="0"/>
              <a:t>Tato část spojovala město s přístavem, odkud se vozily ryby a sůl</a:t>
            </a:r>
          </a:p>
          <a:p>
            <a:r>
              <a:rPr lang="cs-CZ" dirty="0" smtClean="0"/>
              <a:t>Byl zde Venušin chrám z 1. století př. n. l., Venuše byla patronkou města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Urbanistické řešení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06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960" y="476672"/>
            <a:ext cx="3425032" cy="5415724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76672"/>
            <a:ext cx="3048400" cy="48245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115616" y="54868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14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47667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15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19936" y="4905164"/>
            <a:ext cx="2880320" cy="10801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Porta Marina</a:t>
            </a:r>
          </a:p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Venušin chrám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027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3781953" cy="283884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4766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76672"/>
            <a:ext cx="3715269" cy="293411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572000" y="4766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460" y="3573016"/>
            <a:ext cx="4325012" cy="282686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99992" y="350100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3284984"/>
            <a:ext cx="3225227" cy="181841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Ulice v Pompejích, vpředu kamenný přechod, na zdi cedule se značením ulic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91680" y="5327936"/>
            <a:ext cx="3613463" cy="14134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Obdélníkové náměstí fóra, 38x142 m, perfektně orientované sever-jih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1885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911" y="241882"/>
            <a:ext cx="3581025" cy="412322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1886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26064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20.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4509120"/>
            <a:ext cx="2880320" cy="12961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Apollónův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 chrám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z 6. století př. n. l.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 etruskými nápisy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3933056"/>
            <a:ext cx="3672408" cy="24482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Bazilika z 2. století př. n. l.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centrum ekonomického života Pompejí , s funkcí burzy, místo soudu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Na stěny psali lidé nápisy a vzkazy jako dnes.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60648"/>
            <a:ext cx="4805124" cy="36088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211960" y="1886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5847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3822"/>
            <a:ext cx="4814761" cy="315517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645024"/>
            <a:ext cx="4958998" cy="276813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508104" y="491480"/>
            <a:ext cx="3240360" cy="14253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Macellum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– potravinová tržnice 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z 1. století př. n. l.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3717032"/>
            <a:ext cx="2952328" cy="191327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Jupiterův chrám 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z 2. století př. n. l.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Dominanta náměstí Fóra 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5730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997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4571998" cy="2992243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64079"/>
            <a:ext cx="3905795" cy="2829320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429000"/>
            <a:ext cx="4737388" cy="30620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188640"/>
            <a:ext cx="1144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18864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335699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2636199"/>
            <a:ext cx="2736304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Lázně Terme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del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Foro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8" y="2780928"/>
            <a:ext cx="2520280" cy="117799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Velké divadlo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z 2. století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př.n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. l.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60032" y="4509120"/>
            <a:ext cx="3959932" cy="18505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Amfiteátr pro gladiátorské hry,  gladiátoři byli velmi populární – nápisy na zdech oslavující gladiátorské hvězdy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280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Italické domy ze 4. – 3. století př. n. l.</a:t>
            </a:r>
          </a:p>
          <a:p>
            <a:r>
              <a:rPr lang="cs-CZ" dirty="0" smtClean="0"/>
              <a:t>Později rezidence kolem peristylů (dvorů se sloupovým ochozem) např. slavný Dům s Faunem, nazvaný podle malé sochy Fauna, z domu pochází mozaika Bitvy u Issu mezi Alexandrem a </a:t>
            </a:r>
            <a:r>
              <a:rPr lang="cs-CZ" dirty="0" err="1" smtClean="0"/>
              <a:t>Dariem</a:t>
            </a:r>
            <a:endParaRPr lang="cs-CZ" dirty="0" smtClean="0"/>
          </a:p>
          <a:p>
            <a:r>
              <a:rPr lang="cs-CZ" dirty="0" smtClean="0"/>
              <a:t>Domy z římské doby jsou menší, ale bohatě zdobené</a:t>
            </a:r>
            <a:endParaRPr lang="cs-CZ" dirty="0"/>
          </a:p>
          <a:p>
            <a:r>
              <a:rPr lang="cs-CZ" dirty="0" smtClean="0"/>
              <a:t>Domy byly nazvané podle výzdoby a nalezených předmětů (Chirurgův dům, </a:t>
            </a:r>
            <a:r>
              <a:rPr lang="cs-CZ" dirty="0" err="1" smtClean="0"/>
              <a:t>Modestova</a:t>
            </a:r>
            <a:r>
              <a:rPr lang="cs-CZ" dirty="0" smtClean="0"/>
              <a:t> pekárna)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Pompejské domy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26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4820452" cy="5607645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4071" y="404664"/>
            <a:ext cx="3566401" cy="26138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187624" y="5733256"/>
            <a:ext cx="2304256" cy="86409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Dům  tragického básníka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flipH="1">
            <a:off x="5398087" y="3356992"/>
            <a:ext cx="3278369" cy="16561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Černobílá mozaika psa před vchodem do domu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s nápisem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Cave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canem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(pozor na psa)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7504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375047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232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d faunem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4343751" cy="39411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33265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28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429000"/>
            <a:ext cx="4796131" cy="320252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11960" y="342900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1412776"/>
            <a:ext cx="2232248" cy="89043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Dům s Faunem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4725144"/>
            <a:ext cx="3384376" cy="10584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Mozaika Bitvy u Issu – součást výzdoby domu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76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4644516" cy="29941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30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4968" y="2492896"/>
            <a:ext cx="4071528" cy="252028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56" y="3356992"/>
            <a:ext cx="4355976" cy="266360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04048" y="256490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284984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260648"/>
            <a:ext cx="3888432" cy="19442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V domě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Vettiů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bylo možné obnovit původní olověné trubky vodovodní sítě a následně vodotrysky v zahradě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4953311"/>
            <a:ext cx="3888432" cy="16344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Vila </a:t>
            </a:r>
            <a:r>
              <a:rPr lang="cs-CZ" sz="2400" dirty="0" err="1" smtClean="0">
                <a:solidFill>
                  <a:schemeClr val="bg2">
                    <a:lumMod val="10000"/>
                  </a:schemeClr>
                </a:solidFill>
              </a:rPr>
              <a:t>Misterií</a:t>
            </a: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, proslavená nádhernou malířskou výzdobou, stojí na předměstí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119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55332"/>
            <a:ext cx="4638706" cy="3405716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959160"/>
            <a:ext cx="3566401" cy="2613856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826873"/>
            <a:ext cx="4041251" cy="2698471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877" y="4005754"/>
            <a:ext cx="4355976" cy="266360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436096" y="26064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Co je na obrázcích?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8040" y="543661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Forum</a:t>
            </a:r>
            <a:r>
              <a:rPr lang="cs-CZ" sz="2400" dirty="0" smtClean="0">
                <a:solidFill>
                  <a:schemeClr val="bg1"/>
                </a:solidFill>
              </a:rPr>
              <a:t> v Pompejích,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v pozadí Vesuv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60598" y="1013827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Mozaika před domem tragického básníka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22108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Nástěnné malby z vily </a:t>
            </a:r>
            <a:r>
              <a:rPr lang="cs-CZ" sz="2400" dirty="0" err="1" smtClean="0">
                <a:solidFill>
                  <a:schemeClr val="bg1"/>
                </a:solidFill>
              </a:rPr>
              <a:t>Misterií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5675075"/>
            <a:ext cx="407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Mozaika bitvy u Issu, součást výzdoby domu s Faunem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7859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města byla zničena roku 79 výbuchem Vesuvu?</a:t>
            </a:r>
          </a:p>
          <a:p>
            <a:endParaRPr lang="cs-CZ" dirty="0"/>
          </a:p>
          <a:p>
            <a:r>
              <a:rPr lang="cs-CZ" dirty="0" smtClean="0"/>
              <a:t>Kdy byla tato starověká města objevena?</a:t>
            </a:r>
          </a:p>
          <a:p>
            <a:r>
              <a:rPr lang="cs-CZ" dirty="0" smtClean="0"/>
              <a:t>Proč byly Pompeje důležitým obchodním centrem?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Odkud kam vedla tato silnice?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140968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Pompeje, </a:t>
            </a:r>
            <a:r>
              <a:rPr lang="cs-CZ" sz="2400" dirty="0" err="1" smtClean="0">
                <a:solidFill>
                  <a:srgbClr val="FF3300"/>
                </a:solidFill>
              </a:rPr>
              <a:t>Herculaneum</a:t>
            </a:r>
            <a:r>
              <a:rPr lang="cs-CZ" sz="2400" dirty="0" smtClean="0">
                <a:solidFill>
                  <a:srgbClr val="FF3300"/>
                </a:solidFill>
              </a:rPr>
              <a:t>, </a:t>
            </a:r>
            <a:r>
              <a:rPr lang="cs-CZ" sz="2400" dirty="0" err="1" smtClean="0">
                <a:solidFill>
                  <a:srgbClr val="FF3300"/>
                </a:solidFill>
              </a:rPr>
              <a:t>Stabie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350100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1738, 1748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398203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Přístav, kam se dopravovalo zboží, dále pokračovalo po Via Appia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530120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Z Říma do Neapole</a:t>
            </a:r>
            <a:endParaRPr lang="cs-CZ" sz="24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80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kterého římského císaře se Pompeje zvlášť rozvíjely?</a:t>
            </a:r>
          </a:p>
          <a:p>
            <a:r>
              <a:rPr lang="cs-CZ" dirty="0" smtClean="0"/>
              <a:t>Co se stalo roku 62?</a:t>
            </a:r>
          </a:p>
          <a:p>
            <a:r>
              <a:rPr lang="cs-CZ" dirty="0" smtClean="0"/>
              <a:t>Podle čeho se dá poznat stáří domů v Pompejích?</a:t>
            </a:r>
          </a:p>
          <a:p>
            <a:endParaRPr lang="cs-CZ" dirty="0"/>
          </a:p>
          <a:p>
            <a:r>
              <a:rPr lang="cs-CZ" dirty="0" smtClean="0"/>
              <a:t>Jaké stavby najdeme v Pompejích?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306896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Za Augusta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3471391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Pompeje byly zasaženy zemětřesením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365104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Podle čtyř malířských stylů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5157192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Chrámy, lázně, divadla, amfiteátr, obchody, dílny, pekárny, prádelny, soukromé domy</a:t>
            </a:r>
            <a:endParaRPr lang="cs-CZ" sz="24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347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25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609600" y="1556791"/>
            <a:ext cx="7795363" cy="46805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400" i="1" dirty="0" smtClean="0"/>
              <a:t>        </a:t>
            </a:r>
            <a:r>
              <a:rPr lang="cs-CZ" sz="1600" i="1" u="sng" dirty="0" smtClean="0"/>
              <a:t>Použitá literatura:</a:t>
            </a:r>
          </a:p>
          <a:p>
            <a:r>
              <a:rPr lang="cs-CZ" sz="1600" i="1" u="sng" dirty="0" smtClean="0"/>
              <a:t> </a:t>
            </a:r>
            <a:r>
              <a:rPr lang="cs-CZ" sz="1600" dirty="0" smtClean="0"/>
              <a:t>AUTOR NEUVEDEN. </a:t>
            </a:r>
            <a:r>
              <a:rPr lang="cs-CZ" sz="1600" i="1" dirty="0" smtClean="0"/>
              <a:t>Pompeje v obrazové rekonstrukci</a:t>
            </a:r>
            <a:r>
              <a:rPr lang="cs-CZ" sz="1600" dirty="0" smtClean="0"/>
              <a:t>. neuvedeno: </a:t>
            </a:r>
            <a:r>
              <a:rPr lang="cs-CZ" sz="1600" dirty="0" err="1" smtClean="0"/>
              <a:t>Archeolibri</a:t>
            </a:r>
            <a:r>
              <a:rPr lang="cs-CZ" sz="1600" dirty="0" smtClean="0"/>
              <a:t>, 2009, ISBN NEUVEDENO. </a:t>
            </a:r>
          </a:p>
          <a:p>
            <a:r>
              <a:rPr lang="cs-CZ" sz="1600" i="1" u="sng" dirty="0" smtClean="0"/>
              <a:t>Internetové odkazy:</a:t>
            </a:r>
          </a:p>
          <a:p>
            <a:r>
              <a:rPr lang="cs-CZ" sz="1600" dirty="0" smtClean="0"/>
              <a:t>DALBÉRA</a:t>
            </a:r>
            <a:r>
              <a:rPr lang="cs-CZ" sz="1600" dirty="0"/>
              <a:t>, Jean </a:t>
            </a:r>
            <a:r>
              <a:rPr lang="cs-CZ" sz="1600" dirty="0" err="1"/>
              <a:t>Piere</a:t>
            </a:r>
            <a:r>
              <a:rPr lang="cs-CZ" sz="1600" dirty="0"/>
              <a:t>. </a:t>
            </a:r>
            <a:r>
              <a:rPr lang="cs-CZ" sz="1600" i="1" dirty="0" smtClean="0"/>
              <a:t>flickr.com</a:t>
            </a:r>
            <a:r>
              <a:rPr lang="cs-CZ" sz="1600" dirty="0" smtClean="0"/>
              <a:t> </a:t>
            </a:r>
            <a:r>
              <a:rPr lang="cs-CZ" sz="1600" dirty="0"/>
              <a:t>[online]. [cit. 1.12.2013]. Dostupný na WWW: http://www.flickr.com/photos/dalbera/7109893927/in/photolist-bQh4L4-gkAqTS-eKaVzK-eKnn5C-eKno6s-8My67t-aB9uB7-aB9sid-aB9whm-aB9vXj-aB6Mn6-aB9wyC-aB6Lzr-aB6P9M-7PVzes-aSkzLk-aSkyZP-aSkAka-aSkACi-aSkz7D-aSkzit-aSkzuP-aSkyQx-aSkyve-aSkAbB-aSkyjD-aSkzYk-aSkyFF-fLmSeX-fLDm1y-fLDpSf-fLDn8w-fLDAW7-fLmCPH-fLmHT8-fLmTrH-fLmE9K-fLDzhS-fLmPiX-fLmB3B-fLDhbq-fLmyc8-fLDw7b-fLmFpT-fLDuxb-fLmzs2-dgYovv-dgYiso-dgYoSX-dgZaPG-dgZmAv/lightbox</a:t>
            </a:r>
            <a:r>
              <a:rPr lang="cs-CZ" sz="1600" dirty="0" smtClean="0"/>
              <a:t>/ (foto 1) </a:t>
            </a:r>
          </a:p>
          <a:p>
            <a:r>
              <a:rPr lang="cs-CZ" sz="1600" dirty="0" smtClean="0"/>
              <a:t>ARAKI</a:t>
            </a:r>
            <a:r>
              <a:rPr lang="cs-CZ" sz="1600" dirty="0"/>
              <a:t>. </a:t>
            </a:r>
            <a:r>
              <a:rPr lang="cs-CZ" sz="1600" i="1" dirty="0"/>
              <a:t>flickr.com</a:t>
            </a:r>
            <a:r>
              <a:rPr lang="cs-CZ" sz="1600" dirty="0"/>
              <a:t> [online]. [cit. 1.12.2013]. Dostupný na WWW: http://www.flickr.com/photos/araki/170723756/in/photolist-g61e3-g61ex-g61fb-g61fQ-g61ge-g61gS-g61X3-g61Xv-g61XL-g61Yc-g61YD-g61Zu-g61ZK-g621w-g622b-g622E-g622Z-g623r-g623H-g624s-g625k-g625Z-g626N-g627C-g6285-g628S-g629u-g629S-g62ar-g62bd-g62bW-g62cB-g62cW-g62dp-g62e6-g62eA-g62eZ-g62fL-g62ga-g62gJ-g62he-g62i1-g62iq-g62iF-g62jb-g62jL-g62kp-g62kP-g62mm-g62mF-g62ni/lightbox</a:t>
            </a:r>
            <a:r>
              <a:rPr lang="cs-CZ" sz="1600" dirty="0" smtClean="0"/>
              <a:t>/ (foto 2,6,7,8,9, 20, 21) </a:t>
            </a:r>
            <a:r>
              <a:rPr lang="pt-BR" sz="1600" dirty="0" smtClean="0"/>
              <a:t> </a:t>
            </a:r>
            <a:endParaRPr lang="cs-CZ" sz="1600" dirty="0" smtClean="0"/>
          </a:p>
          <a:p>
            <a:endParaRPr lang="cs-CZ" sz="1400" dirty="0" smtClean="0"/>
          </a:p>
          <a:p>
            <a:endParaRPr lang="cs-CZ" sz="1400" i="1" u="sng" dirty="0" smtClean="0">
              <a:solidFill>
                <a:srgbClr val="073E87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9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26</a:t>
            </a:fld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683568" y="908720"/>
            <a:ext cx="7776864" cy="5400600"/>
          </a:xfrm>
        </p:spPr>
        <p:txBody>
          <a:bodyPr>
            <a:normAutofit fontScale="32500" lnSpcReduction="20000"/>
          </a:bodyPr>
          <a:lstStyle/>
          <a:p>
            <a:endParaRPr lang="cs-CZ" sz="3000" i="1" dirty="0" smtClean="0"/>
          </a:p>
          <a:p>
            <a:endParaRPr lang="cs-CZ" sz="3000" i="1" dirty="0"/>
          </a:p>
          <a:p>
            <a:pPr marL="0" indent="0">
              <a:buNone/>
            </a:pPr>
            <a:r>
              <a:rPr lang="cs-CZ" sz="4300" i="1" dirty="0" smtClean="0"/>
              <a:t>       </a:t>
            </a:r>
            <a:r>
              <a:rPr lang="cs-CZ" sz="4900" i="1" u="sng" dirty="0" smtClean="0"/>
              <a:t>Internetové odkazy:</a:t>
            </a:r>
          </a:p>
          <a:p>
            <a:r>
              <a:rPr lang="cs-CZ" sz="4900" dirty="0" smtClean="0"/>
              <a:t>SZAPUCKI</a:t>
            </a:r>
            <a:r>
              <a:rPr lang="cs-CZ" sz="4900" dirty="0"/>
              <a:t>. f</a:t>
            </a:r>
            <a:r>
              <a:rPr lang="cs-CZ" sz="4900" i="1" dirty="0"/>
              <a:t>lickr.com</a:t>
            </a:r>
            <a:r>
              <a:rPr lang="cs-CZ" sz="4900" dirty="0"/>
              <a:t> [online]. [cit. 1.12.2013]. Dostupný na WWW: http://www.flickr.com/photos/chelsea_nj/3668948414/in/photolist-6Adjxh-6Adq61-6J5qy9-7geHhR-7hxWmb-7o6BEx-7oapTL-7oaqPN-7oax3d-7tSLwR-7tSNVx-7tSPv6-7tSQV8-7tSSTF-7tSTZF-7tSYy4-7tSZ9c-7tT2Wc-7tT3WX-7tT66P-7tT7dD-7tWDsb-7tWDEo-7tWFow-7tWGeu-7tWHNQ-7tWKiU-7tWLVb-7tWMeU-7tWQGW-7tWRaU-7tWRAL-7tWTpb-7tWVpU-7tWXYG-7tWZEN-9FEsEe-eoWRME-gAJmSN-8HsUYi-9XDS33-8HvZum-apQt6K-apQtck-8RMnkf-aJxtQz-aJxu5r-aJxu38-aJxu1i-aJxt2c-fs4ahF/lightbox/ (foto 11</a:t>
            </a:r>
            <a:r>
              <a:rPr lang="cs-CZ" sz="4900" dirty="0" smtClean="0"/>
              <a:t>)</a:t>
            </a:r>
          </a:p>
          <a:p>
            <a:endParaRPr lang="cs-CZ" sz="4900" dirty="0"/>
          </a:p>
          <a:p>
            <a:r>
              <a:rPr lang="cs-CZ" sz="4900" dirty="0" smtClean="0"/>
              <a:t>NIKONICO</a:t>
            </a:r>
            <a:r>
              <a:rPr lang="cs-CZ" sz="4900" dirty="0"/>
              <a:t>. </a:t>
            </a:r>
            <a:r>
              <a:rPr lang="cs-CZ" sz="4900" i="1" dirty="0"/>
              <a:t>flickr.com</a:t>
            </a:r>
            <a:r>
              <a:rPr lang="cs-CZ" sz="4900" dirty="0"/>
              <a:t> [online]. [cit. 1.12.2013]. Dostupný na WWW: http://www.flickr.com/photos/13416391@N02/5984926018/in/photolist-a7SiZC-a7Pr2a-a7Pq7H-a7SjnA-a7PqS8-a7Prhv-a7Smfq-a7Prxn-a7Psmx-a7Pt72-a7SkvW-a7Smo3-a7Psdn-a7PoAp-a7SgVy-a7Sgvd-a7Sg2C-8kgzcj-buT9im-aJxu5r-aJxu38-aJxu1i-aJxt2c-aJxtMt-aJxtuk-aJxt8V-aJxt5T-aJxtP6-aJxtw6-aZFmme-7VKrdE-aJxuvP-8VsCfC-dRV4ii-92doQr-92gwwS-92dpkg-92doeK-eFn8ox-dff6mz-9QoLQn-a7Sieb-8phWrL-ghqk9S-9YG3CL-ghqBhW-ghqQ4e-ghqHV5-9u8f1z-9ubpC7-a7PpkK/lightbox/  (foto 12, 13</a:t>
            </a:r>
            <a:r>
              <a:rPr lang="cs-CZ" sz="4900" dirty="0" smtClean="0"/>
              <a:t>)</a:t>
            </a:r>
          </a:p>
          <a:p>
            <a:endParaRPr lang="cs-CZ" sz="4900" dirty="0"/>
          </a:p>
          <a:p>
            <a:r>
              <a:rPr lang="cs-CZ" sz="4900" dirty="0" smtClean="0"/>
              <a:t>KVICE</a:t>
            </a:r>
            <a:r>
              <a:rPr lang="cs-CZ" sz="4900" dirty="0"/>
              <a:t>. </a:t>
            </a:r>
            <a:r>
              <a:rPr lang="cs-CZ" sz="4900" i="1" dirty="0"/>
              <a:t>flickr.com</a:t>
            </a:r>
            <a:r>
              <a:rPr lang="cs-CZ" sz="4900" dirty="0"/>
              <a:t> [online]. [cit. 1.12.2013]. Dostupný na WWW: http://www.flickr.com/photos/7989012@N07/4543970002/in/photolist-7Vx2Yo-edyCB1-dk9EuR-efpPR9-dsYdA6-dcu8C2-ecHviJ-f1SDbm-fLbPHa-f4o4K6-8K2Maq-apQt6K-apQtck-eoWRME-83EDYu-83BpY2-9hsHLu-8vmqF6-ffe3eh-9uDqjG-9hpAb8-fnqrNx-fB9kRa-fK9WWR-eXeJ5J-eZUVFR-9W8xhB-7VG9q4-7UKTPj-7VKkdC-a7PpWH/lightbox/  </a:t>
            </a:r>
            <a:r>
              <a:rPr lang="cs-CZ" sz="4900" i="1" u="sng" dirty="0"/>
              <a:t> (foto 10)</a:t>
            </a:r>
          </a:p>
          <a:p>
            <a:pPr marL="0" indent="0">
              <a:buNone/>
            </a:pPr>
            <a:endParaRPr lang="cs-CZ" sz="4900" dirty="0"/>
          </a:p>
          <a:p>
            <a:endParaRPr lang="cs-CZ" sz="4000" i="1" dirty="0" smtClean="0"/>
          </a:p>
          <a:p>
            <a:endParaRPr lang="cs-CZ" sz="4000" i="1" dirty="0"/>
          </a:p>
          <a:p>
            <a:endParaRPr lang="cs-CZ" sz="2900" i="1" dirty="0"/>
          </a:p>
        </p:txBody>
      </p:sp>
    </p:spTree>
    <p:extLst>
      <p:ext uri="{BB962C8B-B14F-4D97-AF65-F5344CB8AC3E}">
        <p14:creationId xmlns:p14="http://schemas.microsoft.com/office/powerpoint/2010/main" val="4226027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27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1196752"/>
            <a:ext cx="820891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solidFill>
                  <a:schemeClr val="accent2">
                    <a:lumMod val="75000"/>
                  </a:schemeClr>
                </a:solidFill>
              </a:rPr>
              <a:t>       </a:t>
            </a:r>
            <a:r>
              <a:rPr lang="cs-CZ" sz="1600" i="1" u="sng" dirty="0" smtClean="0">
                <a:solidFill>
                  <a:schemeClr val="accent2">
                    <a:lumMod val="75000"/>
                  </a:schemeClr>
                </a:solidFill>
              </a:rPr>
              <a:t>Internetové odkazy:</a:t>
            </a: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MICHEL27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1600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[online]. [cit. 3.12.2013]. Dostupný na WWW: http://www.flickr.com/photos/13945579@N03/3814359555/in/photolist-6P4AcV-cEcjK7-cEcc63-cEbSNU-cEbWRy-cEc7Aq-cEc16Y-cEc4pS-cEc6yG-cEbRLb-cEbPDy-dbDz6c-99ELe4-dbDB73-cqjEsu/lightbox/  (foto 22</a:t>
            </a:r>
            <a:r>
              <a:rPr lang="cs-CZ" sz="1600" dirty="0" smtClean="0"/>
              <a:t>)</a:t>
            </a: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endParaRPr lang="cs-CZ" sz="1600" dirty="0" smtClean="0"/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r>
              <a:rPr lang="en-US" sz="1600" dirty="0" smtClean="0">
                <a:solidFill>
                  <a:schemeClr val="accent2">
                    <a:lumMod val="75000"/>
                  </a:schemeClr>
                </a:solidFill>
              </a:rPr>
              <a:t>KHOO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, Jonathan. </a:t>
            </a:r>
            <a:r>
              <a:rPr lang="en-US" sz="1600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[online]. [cit. 3.12.2013]. </a:t>
            </a:r>
            <a:r>
              <a:rPr lang="en-US" sz="1600" dirty="0" err="1">
                <a:solidFill>
                  <a:schemeClr val="accent2">
                    <a:lumMod val="75000"/>
                  </a:schemeClr>
                </a:solidFill>
              </a:rPr>
              <a:t>Dostupný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US" sz="1600" dirty="0" err="1">
                <a:solidFill>
                  <a:schemeClr val="accent2">
                    <a:lumMod val="75000"/>
                  </a:schemeClr>
                </a:solidFill>
              </a:rPr>
              <a:t>na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WWW: http://www.flickr.com/photos/jonk/832346870/in/photolist-2gxZJ7-2gy14G-2gy1ow-2gy1Bs-2gy1SL-3CB5nD-ebhG39-bW6kNN-ebc4bz-ebhGyh-99ELgR-99HU45-99HTUf-99HTRE-99ELpg-99HU19-daYUBx-8anRPp-8AXvPj-8AUveg-8AUt7z-8AUuNF-8AXBXy-8AXz3U-8AXzNw-8AXwBC-8AXAdh-8AXABq-8AUrQ2-8AUpQZ-8AXx41-8AUrqx-8AUsfZ-8AUr3P/lightbox/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(foto 23)</a:t>
            </a:r>
            <a:r>
              <a:rPr lang="en-US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MOLLMANN, Thomas. </a:t>
            </a:r>
            <a:r>
              <a:rPr lang="cs-CZ" sz="1600" i="1" dirty="0">
                <a:solidFill>
                  <a:schemeClr val="accent2">
                    <a:lumMod val="75000"/>
                  </a:schemeClr>
                </a:solidFill>
              </a:rPr>
              <a:t>wikimedia.org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[online]. [cit. 3.12.2013]. Dostupný na WWW: http://commons.wikimedia.org/wiki/File:Pompeji_-_Arena.jpg (foto 25) </a:t>
            </a: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bg2">
                  <a:lumMod val="75000"/>
                </a:schemeClr>
              </a:buClr>
              <a:buFont typeface="Candara" panose="020E0502030303020204" pitchFamily="34" charset="0"/>
              <a:buChar char="*"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SIPIERDI. </a:t>
            </a:r>
            <a:r>
              <a:rPr lang="cs-CZ" sz="1600" i="1" dirty="0" err="1">
                <a:solidFill>
                  <a:schemeClr val="accent2">
                    <a:lumMod val="75000"/>
                  </a:schemeClr>
                </a:solidFill>
              </a:rPr>
              <a:t>flickr</a:t>
            </a:r>
            <a:r>
              <a:rPr lang="cs-CZ" sz="1600" i="1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1600" i="1" dirty="0" err="1">
                <a:solidFill>
                  <a:schemeClr val="accent2">
                    <a:lumMod val="75000"/>
                  </a:schemeClr>
                </a:solidFill>
              </a:rPr>
              <a:t>com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[online]. [cit. 4.12.2013]. Dostupný na WWW: http://www.flickr.com/photos/sipierdi/3769480941/in/photolist-6K6zmH-ebhLyo-daYWfq/lightbox/ (foto 26)</a:t>
            </a:r>
          </a:p>
          <a:p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313983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28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7564" y="-531440"/>
            <a:ext cx="7907713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>
                <a:solidFill>
                  <a:schemeClr val="accent2">
                    <a:lumMod val="75000"/>
                  </a:schemeClr>
                </a:solidFill>
              </a:rPr>
              <a:t>       </a:t>
            </a:r>
          </a:p>
          <a:p>
            <a:endParaRPr lang="cs-CZ" sz="1400" i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4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400" i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4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1400" i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Candara" panose="020E0502030303020204" pitchFamily="34" charset="0"/>
              <a:buChar char="*"/>
            </a:pPr>
            <a:endParaRPr lang="cs-CZ" sz="1400" i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Clr>
                <a:schemeClr val="bg2">
                  <a:lumMod val="50000"/>
                </a:schemeClr>
              </a:buClr>
            </a:pPr>
            <a:r>
              <a:rPr lang="cs-CZ" sz="1400" i="1" dirty="0" smtClean="0">
                <a:solidFill>
                  <a:schemeClr val="accent2">
                    <a:lumMod val="75000"/>
                  </a:schemeClr>
                </a:solidFill>
              </a:rPr>
              <a:t>        </a:t>
            </a:r>
            <a:r>
              <a:rPr lang="cs-CZ" sz="1600" i="1" dirty="0" smtClean="0">
                <a:solidFill>
                  <a:schemeClr val="accent2">
                    <a:lumMod val="75000"/>
                  </a:schemeClr>
                </a:solidFill>
              </a:rPr>
              <a:t>Internetové odkazy: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Candara" panose="020E0502030303020204" pitchFamily="34" charset="0"/>
              <a:buChar char="*"/>
            </a:pPr>
            <a:r>
              <a:rPr lang="pt-BR" sz="1600" dirty="0">
                <a:solidFill>
                  <a:schemeClr val="accent2">
                    <a:lumMod val="75000"/>
                  </a:schemeClr>
                </a:solidFill>
              </a:rPr>
              <a:t>MOMO. </a:t>
            </a:r>
            <a:r>
              <a:rPr lang="pt-BR" sz="1600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pt-BR" sz="1600" dirty="0">
                <a:solidFill>
                  <a:schemeClr val="accent2">
                    <a:lumMod val="75000"/>
                  </a:schemeClr>
                </a:solidFill>
              </a:rPr>
              <a:t> [online]. [cit. 4.12.2013]. Dostupný na WWW: http://www.flickr.com/photos/kudumomo/5887034294/in/photolist-9YdAch-99ELHK-9YdA6m-9YaFX8-9YdzY5-84A9yH-9XB2s8-bu8vBz-8AXWom-8AVN6r-8AXRLL-8AUPFP-8AXMHW-8AXTXS-8AUG1p-8AUJAZ-8AUGVe-8AXX1N-8AXUmq-8AXSEy-8AXQnf-8AUL58-8AUERZ-8AUGte-8AUHur-8AXVkN-8AXT5q-8AUMcT-8Cgy6t-8CgxWH-8CjFG7-cA2kEQ-cA2jVU-cA2gco/lightbox/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(foto 28)</a:t>
            </a:r>
            <a:r>
              <a:rPr lang="pt-BR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Candara" panose="020E0502030303020204" pitchFamily="34" charset="0"/>
              <a:buChar char="*"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CAMELIATWU. </a:t>
            </a:r>
            <a:r>
              <a:rPr lang="cs-CZ" sz="1600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[online]. [cit. 4.12.2013]. Dostupný na WWW: http://www.flickr.com/photos/cameliatwu/4635109481/in/photolist-84A9yH-9XB2s8-bu8vBz-8AXWom-8AVN6r-8AXRLL-8AUPFP-8AXMHW-8AXTXS-8AUG1p-8AUJAZ-8AUGVe-8AXX1N-8AXUmq-8AXSEy-8AXQnf-8AUL58-8AUERZ-8AUGte-8AUHur-8AXVkN-8AXT5q-8AUMcT-8Cgy6t-8CgxWH-8CjFG7-cA2kEQ-cA2jVU-cA2gco/lightbox/ (foto 29)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Candara" panose="020E0502030303020204" pitchFamily="34" charset="0"/>
              <a:buChar char="*"/>
            </a:pP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TINTEM. </a:t>
            </a:r>
            <a:r>
              <a:rPr lang="cs-CZ" sz="1600" i="1" dirty="0" smtClean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[online]. [cit. 4.12.2013]. Dostupný na WWW: http://www.flickr.com/photos/peterstewart/738621103/in/photolist-28gCjB-28m3sw-2a8Tqi-2a8Tu8-2a8Tvt-2aagni-2adgkJ-2adgqN-2adgsS-2adgvw-2adgz9-2aeDnY-2aeDpG-2gUpPW-2gUtpL-2KDLjP-3fiuhu-3qxFsX-4vRHLV-4vYAqg-4vYBYz-4GLwi8-4GLPir-4GLPnP-4GLPs8-4GLPwi-4GLPDx-4GLPJi-4GLPS6-4GLQon-4GLQur-4GLQA2-4GLS7p-4GLSbH-4GLSk4-4GLSp2-4GLT2t-4GQCkA-4GQFGC-4GQZp3-4GQZKW-4GQZPL-4GQZUs-4GQZYS-4GR14J-4GR18N-4GR349-4JJihM-4KX4RN-4SDiDp-4SDEzD/lightbox/ (foto 30)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20B0604020202020204" pitchFamily="2" charset="2"/>
              <a:buChar char="v"/>
            </a:pPr>
            <a:endParaRPr lang="cs-CZ" sz="1600" dirty="0" smtClean="0"/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20B0604020202020204" pitchFamily="2" charset="2"/>
              <a:buChar char="v"/>
            </a:pP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4334831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29</a:t>
            </a:fld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755576" y="1124744"/>
            <a:ext cx="7560840" cy="5256584"/>
          </a:xfrm>
        </p:spPr>
        <p:txBody>
          <a:bodyPr>
            <a:noAutofit/>
          </a:bodyPr>
          <a:lstStyle/>
          <a:p>
            <a:r>
              <a:rPr lang="cs-CZ" sz="1600" i="1" dirty="0" smtClean="0"/>
              <a:t>Internetové odkazy:</a:t>
            </a:r>
          </a:p>
          <a:p>
            <a:r>
              <a:rPr lang="cs-CZ" sz="1600" dirty="0"/>
              <a:t>HAY, Andy. </a:t>
            </a:r>
            <a:r>
              <a:rPr lang="cs-CZ" sz="1600" i="1" dirty="0"/>
              <a:t>flickr.com</a:t>
            </a:r>
            <a:r>
              <a:rPr lang="cs-CZ" sz="1600" dirty="0"/>
              <a:t> [online]. [cit. 2.12.2013]. Dostupný na WWW: http://www.flickr.com/photos/andyhay/1151737002/in/photolist-2KLXhw-3bSHQt-3bXbLL-daYWnf/lightbox/ (foto 14)</a:t>
            </a:r>
          </a:p>
          <a:p>
            <a:r>
              <a:rPr lang="cs-CZ" sz="1600" dirty="0"/>
              <a:t>PUGGIONI, Andrea. </a:t>
            </a:r>
            <a:r>
              <a:rPr lang="cs-CZ" sz="1600" i="1" dirty="0"/>
              <a:t>flickr.com</a:t>
            </a:r>
            <a:r>
              <a:rPr lang="cs-CZ" sz="1600" dirty="0"/>
              <a:t> [online]. [cit. 2.12.2013]. Dostupný na WWW: http://www.flickr.com/photos/cebete/7989238840/in/photolist-daYWnf/lightbox/  (foto 15, 27)</a:t>
            </a:r>
          </a:p>
          <a:p>
            <a:r>
              <a:rPr lang="pt-BR" sz="1600" dirty="0" smtClean="0"/>
              <a:t>ECLADUSOLEIL. </a:t>
            </a:r>
            <a:r>
              <a:rPr lang="pt-BR" sz="1600" i="1" dirty="0" smtClean="0"/>
              <a:t>flickr.com</a:t>
            </a:r>
            <a:r>
              <a:rPr lang="pt-BR" sz="1600" dirty="0" smtClean="0"/>
              <a:t> [online]. [cit. 2.12.2013]. Dostupný na WWW: http://www.flickr.com/photos/eclatdusoleil/2520747633/in/photolist-4QKus6-4QKutr-4QKuvV-4QKuyk-4QPFWy-4QPFYb-4QPG2W-4QPG5o-59bSWR-59bT4B-59bTht-59bUp8-6baKxE-6da7LH-6vTypZ-6LFLFD-6NGXep-6NZvYB-6P4Caj-6P4DjJ-6P4DKU-6P4FZh-6P9e3s-6TFGY8-6TKJ4q-7fTijN-7hu1ck-fnLosK-cbLVwb-7FkxZv-93Wo1K-bwvTRR-aeiWUy-bCUcok-8tntna-cEbQG1-cEckLQ-cEbZ15-cEc3gW-cEciJu-cEc8Bf-cEc9E3-cEcaKU-cEchHW-cEcdbA-cbMsq3-cbMtXE-7Fktor-cbMczw-cEceiG-cEcfwm/lightbox/ </a:t>
            </a:r>
            <a:r>
              <a:rPr lang="cs-CZ" sz="1600" dirty="0" smtClean="0"/>
              <a:t>(foto 18)</a:t>
            </a:r>
          </a:p>
          <a:p>
            <a:r>
              <a:rPr lang="cs-CZ" sz="1600" dirty="0" smtClean="0"/>
              <a:t>TABLETPC2. </a:t>
            </a:r>
            <a:r>
              <a:rPr lang="cs-CZ" sz="1600" i="1" dirty="0" smtClean="0"/>
              <a:t>wikmedia.org</a:t>
            </a:r>
            <a:r>
              <a:rPr lang="cs-CZ" sz="1600" dirty="0" smtClean="0"/>
              <a:t> [online]. [cit. 3.12.2013]. Dostupný na WWW: http://upload.wikimedia.org/wikipedia/commons/1/19/Templeofapollotw.JPG (foto 19)</a:t>
            </a:r>
          </a:p>
          <a:p>
            <a:pPr marL="0" indent="0">
              <a:buNone/>
            </a:pPr>
            <a:endParaRPr lang="cs-CZ" sz="1600" dirty="0"/>
          </a:p>
          <a:p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372269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30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1340768"/>
            <a:ext cx="831692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      </a:t>
            </a:r>
            <a:r>
              <a:rPr lang="cs-CZ" i="1" u="sng" dirty="0" smtClean="0">
                <a:solidFill>
                  <a:schemeClr val="accent2">
                    <a:lumMod val="75000"/>
                  </a:schemeClr>
                </a:solidFill>
              </a:rPr>
              <a:t>Internetové  odkazy:</a:t>
            </a: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SPIROSK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[online]. [cit. 4.12.2013]. Dostupný na WWW: </a:t>
            </a: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www.flickr.com/photos/spirosk/6563739139/in/photolist-b11SYc-b11PDa-b11X2T-b128h8-b129UV-b12cAa-b11RKn-b11YuX-b122Bn-b125hB-b11N32-b123L6-9YdzG3-7PuYEv-ebhTaN-ebhSe5-coZSPL-ebhVGL-buT4Co-ebhWqN-ebhV53-d7Wmxm-d7Wo2N-dYzNj5-dYu6mX-dYzHGu-dYu6wt-dYu6TF-dYzN8N-dYu78i-dYu5Bc-dYu5Nc-bqDWgV-bqDWT4-bqDY8D-bqDXkD-9YcdWv-dRwumx-dRSGd9-dRMa7x-dRMf5R-dRM64F-dRSEqW-dRMaRg-dRM9kR-dRMcVg-buTa4f-8hbnEb-8hbnyq-hAwUzF-dRSRef/lightbox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/ (foto 31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r>
              <a:rPr lang="pt-BR" dirty="0">
                <a:solidFill>
                  <a:schemeClr val="accent2">
                    <a:lumMod val="75000"/>
                  </a:schemeClr>
                </a:solidFill>
              </a:rPr>
              <a:t>ALONSO, Ismael. </a:t>
            </a:r>
            <a:r>
              <a:rPr lang="pt-BR" i="1" dirty="0">
                <a:solidFill>
                  <a:schemeClr val="accent2">
                    <a:lumMod val="75000"/>
                  </a:schemeClr>
                </a:solidFill>
              </a:rPr>
              <a:t>flickr.com</a:t>
            </a:r>
            <a:r>
              <a:rPr lang="pt-BR" dirty="0">
                <a:solidFill>
                  <a:schemeClr val="accent2">
                    <a:lumMod val="75000"/>
                  </a:schemeClr>
                </a:solidFill>
              </a:rPr>
              <a:t> [online]. [cit. 25.12.2013]. Dostupný na WWW: http://www.flickr.com/photos/85777755@N00/5946939928/in/photolist-a4vC43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(foto 32)</a:t>
            </a: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Clr>
                <a:schemeClr val="tx2">
                  <a:lumMod val="60000"/>
                  <a:lumOff val="40000"/>
                </a:schemeClr>
              </a:buClr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i="1" u="sng" dirty="0" smtClean="0">
                <a:solidFill>
                  <a:schemeClr val="accent2">
                    <a:lumMod val="75000"/>
                  </a:schemeClr>
                </a:solidFill>
              </a:rPr>
              <a:t>Jiné </a:t>
            </a:r>
            <a:r>
              <a:rPr lang="cs-CZ" i="1" u="sng" dirty="0">
                <a:solidFill>
                  <a:schemeClr val="accent2">
                    <a:lumMod val="75000"/>
                  </a:schemeClr>
                </a:solidFill>
              </a:rPr>
              <a:t>zdroje</a:t>
            </a:r>
            <a:r>
              <a:rPr lang="cs-CZ" i="1" u="sng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</a:p>
          <a:p>
            <a:pPr marL="285750" indent="-285750">
              <a:buClr>
                <a:schemeClr val="tx2">
                  <a:lumMod val="60000"/>
                  <a:lumOff val="40000"/>
                </a:schemeClr>
              </a:buClr>
              <a:buFont typeface="Candara" panose="020E0502030303020204" pitchFamily="34" charset="0"/>
              <a:buChar char="*"/>
            </a:pP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Autor (foto 3, 4, 5, 16, 17, 24)</a:t>
            </a:r>
          </a:p>
        </p:txBody>
      </p:sp>
    </p:spTree>
    <p:extLst>
      <p:ext uri="{BB962C8B-B14F-4D97-AF65-F5344CB8AC3E}">
        <p14:creationId xmlns:p14="http://schemas.microsoft.com/office/powerpoint/2010/main" val="1012509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4197</TotalTime>
  <Words>1545</Words>
  <Application>Microsoft Office PowerPoint</Application>
  <PresentationFormat>Předvádění na obrazovce (4:3)</PresentationFormat>
  <Paragraphs>237</Paragraphs>
  <Slides>30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Vlnění</vt:lpstr>
      <vt:lpstr>Základní škola a Mateřská škola Bílá Třemešná, okres Trutnov</vt:lpstr>
      <vt:lpstr>Anotace</vt:lpstr>
      <vt:lpstr>Erupce Vesuvu</vt:lpstr>
      <vt:lpstr>Prezentace aplikace PowerPoint</vt:lpstr>
      <vt:lpstr>Prezentace aplikace PowerPoint</vt:lpstr>
      <vt:lpstr>Archeologické nálezy</vt:lpstr>
      <vt:lpstr>Prezentace aplikace PowerPoint</vt:lpstr>
      <vt:lpstr>Historie Pompejí</vt:lpstr>
      <vt:lpstr>Historie Pompejí</vt:lpstr>
      <vt:lpstr>Pompejské nástěnné malířství</vt:lpstr>
      <vt:lpstr>Prezentace aplikace PowerPoint</vt:lpstr>
      <vt:lpstr>Urbanistické řešení města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Pompejské domy</vt:lpstr>
      <vt:lpstr>Prezentace aplikace PowerPoint</vt:lpstr>
      <vt:lpstr>d faunem</vt:lpstr>
      <vt:lpstr>Prezentace aplikace PowerPoint</vt:lpstr>
      <vt:lpstr>Prezentace aplikace PowerPoint</vt:lpstr>
      <vt:lpstr>Závěrečný kvíz</vt:lpstr>
      <vt:lpstr>Závěrečný kvíz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564</cp:revision>
  <cp:lastPrinted>2013-10-28T16:34:43Z</cp:lastPrinted>
  <dcterms:created xsi:type="dcterms:W3CDTF">2013-05-10T12:01:16Z</dcterms:created>
  <dcterms:modified xsi:type="dcterms:W3CDTF">2013-12-25T20:21:43Z</dcterms:modified>
</cp:coreProperties>
</file>