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64" r:id="rId1"/>
  </p:sldMasterIdLst>
  <p:notesMasterIdLst>
    <p:notesMasterId r:id="rId20"/>
  </p:notesMasterIdLst>
  <p:sldIdLst>
    <p:sldId id="256" r:id="rId2"/>
    <p:sldId id="262" r:id="rId3"/>
    <p:sldId id="374" r:id="rId4"/>
    <p:sldId id="382" r:id="rId5"/>
    <p:sldId id="386" r:id="rId6"/>
    <p:sldId id="375" r:id="rId7"/>
    <p:sldId id="376" r:id="rId8"/>
    <p:sldId id="377" r:id="rId9"/>
    <p:sldId id="378" r:id="rId10"/>
    <p:sldId id="372" r:id="rId11"/>
    <p:sldId id="379" r:id="rId12"/>
    <p:sldId id="380" r:id="rId13"/>
    <p:sldId id="383" r:id="rId14"/>
    <p:sldId id="384" r:id="rId15"/>
    <p:sldId id="385" r:id="rId16"/>
    <p:sldId id="381" r:id="rId17"/>
    <p:sldId id="321" r:id="rId18"/>
    <p:sldId id="387" r:id="rId1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C765B9"/>
    <a:srgbClr val="FF3300"/>
    <a:srgbClr val="FF6600"/>
    <a:srgbClr val="C3CA64"/>
    <a:srgbClr val="D35B89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47" autoAdjust="0"/>
    <p:restoredTop sz="94622" autoAdjust="0"/>
  </p:normalViewPr>
  <p:slideViewPr>
    <p:cSldViewPr>
      <p:cViewPr>
        <p:scale>
          <a:sx n="68" d="100"/>
          <a:sy n="68" d="100"/>
        </p:scale>
        <p:origin x="-1440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Dějiny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Římské umění za Augusta a jeho nástupců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Dějiny umění v Evropě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Římské umění za Augusta a jeho nástupců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26.12.2013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26.12.2013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26.12.2013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26.12.2013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tm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4.tmp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3555909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76872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Materiál je určen k výuce </a:t>
            </a:r>
            <a:r>
              <a:rPr lang="cs-CZ" dirty="0" smtClean="0"/>
              <a:t>výtvarné </a:t>
            </a:r>
            <a:r>
              <a:rPr lang="cs-CZ" dirty="0"/>
              <a:t>a </a:t>
            </a:r>
            <a:r>
              <a:rPr lang="cs-CZ" dirty="0" smtClean="0"/>
              <a:t>estetické </a:t>
            </a:r>
            <a:r>
              <a:rPr lang="cs-CZ" dirty="0"/>
              <a:t>výchovy na 2. stupni základní školy. Jedná se o jednoduchý výklad, který je doplněn fotografiemi. Téma je průřezové, žáci se s ním setkávají v hodinách </a:t>
            </a:r>
            <a:r>
              <a:rPr lang="cs-CZ" dirty="0" smtClean="0"/>
              <a:t>dějepisu. Na </a:t>
            </a:r>
            <a:r>
              <a:rPr lang="cs-CZ" dirty="0" smtClean="0"/>
              <a:t>snímku 5 se vysvětlivky k mapě zobrazí po kliknutí do obrázku. </a:t>
            </a:r>
            <a:r>
              <a:rPr lang="cs-CZ" dirty="0"/>
              <a:t>N</a:t>
            </a:r>
            <a:r>
              <a:rPr lang="cs-CZ" dirty="0" smtClean="0"/>
              <a:t>a snímcích 14 a 15 je </a:t>
            </a:r>
            <a:r>
              <a:rPr lang="cs-CZ" dirty="0" err="1" smtClean="0"/>
              <a:t>poznávačka</a:t>
            </a:r>
            <a:r>
              <a:rPr lang="cs-CZ" dirty="0" smtClean="0"/>
              <a:t>, po kliknutí do obrázku se zobrazí, koho nebo co znázorňuje.</a:t>
            </a:r>
            <a:endParaRPr lang="cs-CZ" dirty="0"/>
          </a:p>
          <a:p>
            <a:r>
              <a:rPr lang="cs-CZ" dirty="0" smtClean="0"/>
              <a:t>Stručný </a:t>
            </a:r>
            <a:r>
              <a:rPr lang="cs-CZ" dirty="0"/>
              <a:t>závěrečný </a:t>
            </a:r>
            <a:r>
              <a:rPr lang="cs-CZ" dirty="0" smtClean="0"/>
              <a:t>kvíz na snímku 16 </a:t>
            </a:r>
            <a:r>
              <a:rPr lang="cs-CZ" dirty="0"/>
              <a:t>prověří získané znalosti žáků. </a:t>
            </a:r>
            <a:r>
              <a:rPr lang="cs-CZ" dirty="0" smtClean="0"/>
              <a:t>Po kliknutí se zobrazí správná odpověď.</a:t>
            </a:r>
            <a:endParaRPr lang="cs-CZ" dirty="0"/>
          </a:p>
          <a:p>
            <a:r>
              <a:rPr lang="cs-CZ" dirty="0"/>
              <a:t>Materiál je určen pro interaktivní výuku.</a:t>
            </a:r>
          </a:p>
          <a:p>
            <a:r>
              <a:rPr lang="cs-CZ" dirty="0"/>
              <a:t>Časová dotace  </a:t>
            </a:r>
            <a:r>
              <a:rPr lang="cs-CZ" dirty="0" smtClean="0"/>
              <a:t>25 </a:t>
            </a:r>
            <a:r>
              <a:rPr lang="cs-CZ" dirty="0"/>
              <a:t>minut.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090" y="1077054"/>
            <a:ext cx="3734662" cy="45970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069" y="1047261"/>
            <a:ext cx="3310331" cy="46139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1475656" y="323945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0099"/>
                </a:solidFill>
              </a:rPr>
              <a:t>Císaři julsko-</a:t>
            </a:r>
            <a:r>
              <a:rPr lang="cs-CZ" sz="3200" dirty="0" err="1" smtClean="0">
                <a:solidFill>
                  <a:srgbClr val="CC0099"/>
                </a:solidFill>
              </a:rPr>
              <a:t>klaudijské</a:t>
            </a:r>
            <a:r>
              <a:rPr lang="cs-CZ" sz="3200" dirty="0" smtClean="0">
                <a:solidFill>
                  <a:srgbClr val="CC0099"/>
                </a:solidFill>
              </a:rPr>
              <a:t> dynastie</a:t>
            </a:r>
            <a:endParaRPr lang="cs-CZ" sz="3200" dirty="0">
              <a:solidFill>
                <a:srgbClr val="CC0099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54090" y="5229199"/>
            <a:ext cx="3820971" cy="1328709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Augustus</a:t>
            </a:r>
          </a:p>
          <a:p>
            <a:pPr algn="ctr"/>
            <a:r>
              <a:rPr lang="cs-CZ" sz="2400" dirty="0" smtClean="0"/>
              <a:t> 27 př. n. l. – 14 n. l.</a:t>
            </a:r>
            <a:endParaRPr lang="cs-CZ" sz="2400" dirty="0"/>
          </a:p>
        </p:txBody>
      </p:sp>
      <p:sp>
        <p:nvSpPr>
          <p:cNvPr id="16" name="Ovál 15"/>
          <p:cNvSpPr/>
          <p:nvPr/>
        </p:nvSpPr>
        <p:spPr>
          <a:xfrm>
            <a:off x="4969226" y="5229200"/>
            <a:ext cx="3096015" cy="1345597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Tiberius</a:t>
            </a:r>
          </a:p>
          <a:p>
            <a:pPr algn="ctr"/>
            <a:r>
              <a:rPr lang="cs-CZ" sz="2400" dirty="0" smtClean="0"/>
              <a:t>14 – 37 n. l.</a:t>
            </a:r>
          </a:p>
        </p:txBody>
      </p:sp>
    </p:spTree>
    <p:extLst>
      <p:ext uri="{BB962C8B-B14F-4D97-AF65-F5344CB8AC3E}">
        <p14:creationId xmlns:p14="http://schemas.microsoft.com/office/powerpoint/2010/main" val="689422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60648"/>
            <a:ext cx="4409217" cy="61907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Ovál 3"/>
          <p:cNvSpPr/>
          <p:nvPr/>
        </p:nvSpPr>
        <p:spPr>
          <a:xfrm>
            <a:off x="4939330" y="1196752"/>
            <a:ext cx="4159735" cy="1778496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Octavianus Augustus</a:t>
            </a:r>
          </a:p>
          <a:p>
            <a:pPr algn="ctr"/>
            <a:r>
              <a:rPr lang="cs-CZ" sz="2400" dirty="0" smtClean="0"/>
              <a:t> – první římský císař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67475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5781"/>
            <a:ext cx="8053683" cy="519743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5559623"/>
            <a:ext cx="3312368" cy="461665"/>
          </a:xfrm>
          <a:prstGeom prst="rect">
            <a:avLst/>
          </a:prstGeom>
          <a:solidFill>
            <a:srgbClr val="CC0099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Augustova říše v roce 31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5559623"/>
            <a:ext cx="3600400" cy="461665"/>
          </a:xfrm>
          <a:prstGeom prst="rect">
            <a:avLst/>
          </a:prstGeom>
          <a:solidFill>
            <a:srgbClr val="CC0099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Území dobytá za Augusta</a:t>
            </a:r>
            <a:endParaRPr lang="cs-CZ" sz="24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0214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3354845" cy="41030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9489" y="188919"/>
            <a:ext cx="2850983" cy="37430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961760"/>
            <a:ext cx="2979988" cy="3671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Ovál 6"/>
          <p:cNvSpPr/>
          <p:nvPr/>
        </p:nvSpPr>
        <p:spPr>
          <a:xfrm>
            <a:off x="827583" y="5212311"/>
            <a:ext cx="3096015" cy="1345597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Nero</a:t>
            </a:r>
          </a:p>
          <a:p>
            <a:pPr algn="ctr"/>
            <a:r>
              <a:rPr lang="cs-CZ" sz="2400" dirty="0" smtClean="0"/>
              <a:t>54 – </a:t>
            </a:r>
            <a:r>
              <a:rPr lang="cs-CZ" sz="2400" smtClean="0"/>
              <a:t>68 n. l.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2657450" y="260648"/>
            <a:ext cx="3096015" cy="1345597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Caligula</a:t>
            </a:r>
            <a:endParaRPr lang="cs-CZ" sz="2400" dirty="0" smtClean="0"/>
          </a:p>
          <a:p>
            <a:pPr algn="ctr"/>
            <a:r>
              <a:rPr lang="cs-CZ" sz="2400" dirty="0" smtClean="0"/>
              <a:t>37 – 41 n. l.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5940152" y="3645024"/>
            <a:ext cx="3096015" cy="1345597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Claudius</a:t>
            </a:r>
          </a:p>
          <a:p>
            <a:pPr algn="ctr"/>
            <a:r>
              <a:rPr lang="cs-CZ" sz="2400" dirty="0" smtClean="0"/>
              <a:t>41 – 54 n. 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680571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701" y="3593504"/>
            <a:ext cx="5287712" cy="28598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680" y="188640"/>
            <a:ext cx="5607456" cy="31196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8468" y="2376625"/>
            <a:ext cx="2884012" cy="23485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Ovál 8"/>
          <p:cNvSpPr/>
          <p:nvPr/>
        </p:nvSpPr>
        <p:spPr>
          <a:xfrm>
            <a:off x="5576413" y="534480"/>
            <a:ext cx="3096015" cy="1345597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Ara </a:t>
            </a:r>
            <a:r>
              <a:rPr lang="cs-CZ" sz="2400" dirty="0" err="1" smtClean="0"/>
              <a:t>pacis</a:t>
            </a:r>
            <a:r>
              <a:rPr lang="cs-CZ" sz="2400" dirty="0" smtClean="0"/>
              <a:t> – oltář míru v Římě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5508104" y="4954659"/>
            <a:ext cx="3096015" cy="1345597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Postaven Augustem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714817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CC0099"/>
                </a:solidFill>
              </a:rPr>
              <a:t>Do obrovské Augustovy říše přicházeli umělci </a:t>
            </a:r>
          </a:p>
          <a:p>
            <a:pPr marL="0" indent="0">
              <a:buNone/>
            </a:pPr>
            <a:r>
              <a:rPr lang="cs-CZ" dirty="0">
                <a:solidFill>
                  <a:srgbClr val="CC0099"/>
                </a:solidFill>
              </a:rPr>
              <a:t> </a:t>
            </a:r>
            <a:r>
              <a:rPr lang="cs-CZ" dirty="0" smtClean="0">
                <a:solidFill>
                  <a:srgbClr val="CC0099"/>
                </a:solidFill>
              </a:rPr>
              <a:t>    z helénistických měst, přinášeli své tradice</a:t>
            </a:r>
          </a:p>
          <a:p>
            <a:r>
              <a:rPr lang="cs-CZ" dirty="0" smtClean="0">
                <a:solidFill>
                  <a:srgbClr val="CC0099"/>
                </a:solidFill>
              </a:rPr>
              <a:t>Časté jsou náměty z řecké mytologie</a:t>
            </a:r>
          </a:p>
          <a:p>
            <a:r>
              <a:rPr lang="cs-CZ" dirty="0" smtClean="0">
                <a:solidFill>
                  <a:srgbClr val="CC0099"/>
                </a:solidFill>
              </a:rPr>
              <a:t>Stavby jsou zdobeny sochami a reliéfy</a:t>
            </a:r>
          </a:p>
          <a:p>
            <a:r>
              <a:rPr lang="cs-CZ" dirty="0" smtClean="0">
                <a:solidFill>
                  <a:srgbClr val="CC0099"/>
                </a:solidFill>
              </a:rPr>
              <a:t>Řecké sochařství idealizuje, římské je realistické (skutečné podobizny Římanů)</a:t>
            </a:r>
          </a:p>
          <a:p>
            <a:r>
              <a:rPr lang="cs-CZ" dirty="0" smtClean="0">
                <a:solidFill>
                  <a:srgbClr val="CC0099"/>
                </a:solidFill>
              </a:rPr>
              <a:t>Historický reliéf zachycuje zvyky a činy Římanů</a:t>
            </a:r>
          </a:p>
          <a:p>
            <a:r>
              <a:rPr lang="cs-CZ" dirty="0" smtClean="0">
                <a:solidFill>
                  <a:srgbClr val="CC0099"/>
                </a:solidFill>
              </a:rPr>
              <a:t>Oltář míru zahrnuje helénistické tradice i římský realismus (vliv Etrusků)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Umění za julsko-</a:t>
            </a:r>
            <a:r>
              <a:rPr lang="cs-CZ" dirty="0" err="1" smtClean="0"/>
              <a:t>klaudijské</a:t>
            </a:r>
            <a:r>
              <a:rPr lang="cs-CZ" dirty="0" smtClean="0"/>
              <a:t> dynastie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729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2656"/>
            <a:ext cx="6526980" cy="39379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Ovál 5"/>
          <p:cNvSpPr/>
          <p:nvPr/>
        </p:nvSpPr>
        <p:spPr>
          <a:xfrm>
            <a:off x="5868144" y="1412776"/>
            <a:ext cx="3168352" cy="1728192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Vítězný oblouk </a:t>
            </a:r>
          </a:p>
          <a:p>
            <a:pPr algn="ctr"/>
            <a:r>
              <a:rPr lang="cs-CZ" sz="2400" dirty="0" smtClean="0"/>
              <a:t>v Orange ve Francii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7260" y="4725144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Na památku svých činů nechávali císaři stavět vítězné oblouky, byly zdobené reliéfy, obrazy ze života císařů. Tento nechal roku 21 postavit Tiberius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96879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88" y="404664"/>
            <a:ext cx="8023798" cy="46867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extovéPole 1"/>
          <p:cNvSpPr txBox="1"/>
          <p:nvPr/>
        </p:nvSpPr>
        <p:spPr>
          <a:xfrm>
            <a:off x="1491184" y="5373216"/>
            <a:ext cx="6177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Svatou cestu na římském </a:t>
            </a:r>
            <a:r>
              <a:rPr lang="cs-CZ" sz="2400" dirty="0" err="1" smtClean="0">
                <a:solidFill>
                  <a:srgbClr val="CC0099"/>
                </a:solidFill>
              </a:rPr>
              <a:t>foru</a:t>
            </a:r>
            <a:r>
              <a:rPr lang="cs-CZ" sz="2400" dirty="0" smtClean="0">
                <a:solidFill>
                  <a:srgbClr val="CC0099"/>
                </a:solidFill>
              </a:rPr>
              <a:t> uzavírá  oblouk</a:t>
            </a:r>
          </a:p>
          <a:p>
            <a:r>
              <a:rPr lang="cs-CZ" sz="2400" dirty="0" smtClean="0">
                <a:solidFill>
                  <a:srgbClr val="CC0099"/>
                </a:solidFill>
              </a:rPr>
              <a:t> císaře Tita  a  </a:t>
            </a:r>
            <a:r>
              <a:rPr lang="cs-CZ" sz="2400" dirty="0" err="1" smtClean="0">
                <a:solidFill>
                  <a:srgbClr val="CC0099"/>
                </a:solidFill>
              </a:rPr>
              <a:t>Septimia</a:t>
            </a:r>
            <a:r>
              <a:rPr lang="cs-CZ" sz="2400" dirty="0" smtClean="0">
                <a:solidFill>
                  <a:srgbClr val="CC0099"/>
                </a:solidFill>
              </a:rPr>
              <a:t> Severa</a:t>
            </a:r>
            <a:endParaRPr lang="cs-CZ" sz="2400" dirty="0">
              <a:solidFill>
                <a:srgbClr val="CC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6060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7141738" cy="40024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 flipH="1">
            <a:off x="755576" y="4797152"/>
            <a:ext cx="6264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Nedílnou součástí římských domů byla zahrada, </a:t>
            </a:r>
          </a:p>
          <a:p>
            <a:r>
              <a:rPr lang="cs-CZ" sz="2400" dirty="0" smtClean="0">
                <a:solidFill>
                  <a:srgbClr val="CC0099"/>
                </a:solidFill>
              </a:rPr>
              <a:t>doplněná sochami.</a:t>
            </a:r>
          </a:p>
          <a:p>
            <a:r>
              <a:rPr lang="cs-CZ" sz="2400" dirty="0" smtClean="0">
                <a:solidFill>
                  <a:srgbClr val="CC0099"/>
                </a:solidFill>
              </a:rPr>
              <a:t> Interiéry byly zdobeny nástěnnými malbami.</a:t>
            </a:r>
            <a:endParaRPr lang="cs-CZ" sz="2400" dirty="0">
              <a:solidFill>
                <a:srgbClr val="CC0099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28184" y="1412776"/>
            <a:ext cx="2808312" cy="1490464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Rekonstrukce domu </a:t>
            </a:r>
            <a:r>
              <a:rPr lang="cs-CZ" sz="2400" dirty="0" err="1" smtClean="0"/>
              <a:t>Vettiů</a:t>
            </a:r>
            <a:endParaRPr lang="cs-CZ" sz="2400" dirty="0" smtClean="0"/>
          </a:p>
          <a:p>
            <a:pPr algn="ctr"/>
            <a:r>
              <a:rPr lang="cs-CZ" sz="2400" dirty="0" smtClean="0"/>
              <a:t> v Pompejích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177721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30873"/>
            <a:ext cx="4464496" cy="59784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Ovál 3"/>
          <p:cNvSpPr/>
          <p:nvPr/>
        </p:nvSpPr>
        <p:spPr>
          <a:xfrm>
            <a:off x="4860032" y="4077072"/>
            <a:ext cx="3528392" cy="1706488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Portrét </a:t>
            </a:r>
            <a:r>
              <a:rPr lang="cs-CZ" sz="2400" dirty="0" err="1" smtClean="0"/>
              <a:t>Paquia</a:t>
            </a:r>
            <a:r>
              <a:rPr lang="cs-CZ" sz="2400" dirty="0" smtClean="0"/>
              <a:t> </a:t>
            </a:r>
            <a:r>
              <a:rPr lang="cs-CZ" sz="2400" dirty="0" err="1" smtClean="0"/>
              <a:t>Procula</a:t>
            </a:r>
            <a:r>
              <a:rPr lang="cs-CZ" sz="2400" dirty="0" smtClean="0"/>
              <a:t> a jeho ženy 20 – 30 n. l.</a:t>
            </a:r>
          </a:p>
          <a:p>
            <a:pPr algn="ctr"/>
            <a:r>
              <a:rPr lang="cs-CZ" sz="2400" dirty="0" smtClean="0"/>
              <a:t>Pompeje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1393612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99"/>
                </a:solidFill>
              </a:rPr>
              <a:t>Portrétní malířství</a:t>
            </a:r>
            <a:endParaRPr lang="cs-CZ" sz="2800" dirty="0">
              <a:solidFill>
                <a:srgbClr val="CC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2063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92696"/>
            <a:ext cx="4848902" cy="54681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Ovál 3"/>
          <p:cNvSpPr/>
          <p:nvPr/>
        </p:nvSpPr>
        <p:spPr>
          <a:xfrm>
            <a:off x="5292080" y="2636912"/>
            <a:ext cx="3528392" cy="1922512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Portrét zvaný Básnířka, freska z Pompejí, kolem roku 50 n. 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27034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32656"/>
            <a:ext cx="2196363" cy="28835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32656"/>
            <a:ext cx="2281500" cy="28083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84" y="3427117"/>
            <a:ext cx="2297748" cy="28101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9408" y="3427117"/>
            <a:ext cx="2262712" cy="28264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429000"/>
            <a:ext cx="2276682" cy="28046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ovéPole 7"/>
          <p:cNvSpPr txBox="1"/>
          <p:nvPr/>
        </p:nvSpPr>
        <p:spPr>
          <a:xfrm>
            <a:off x="5903640" y="980727"/>
            <a:ext cx="2916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0099"/>
                </a:solidFill>
              </a:rPr>
              <a:t>Poznáš římské císaře</a:t>
            </a:r>
            <a:r>
              <a:rPr lang="cs-CZ" sz="2800" dirty="0" smtClean="0">
                <a:solidFill>
                  <a:srgbClr val="CC0099"/>
                </a:solidFill>
              </a:rPr>
              <a:t>?</a:t>
            </a:r>
            <a:endParaRPr lang="cs-CZ" sz="2800" dirty="0">
              <a:solidFill>
                <a:srgbClr val="CC0099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267930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Claudius</a:t>
            </a:r>
            <a:endParaRPr lang="cs-CZ" sz="2400" dirty="0">
              <a:solidFill>
                <a:srgbClr val="CC0099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9912" y="267930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Augustus</a:t>
            </a:r>
            <a:endParaRPr lang="cs-CZ" sz="2400" dirty="0">
              <a:solidFill>
                <a:srgbClr val="CC0099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566124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CC0099"/>
                </a:solidFill>
              </a:rPr>
              <a:t>Caligula</a:t>
            </a:r>
            <a:endParaRPr lang="cs-CZ" sz="2400" dirty="0">
              <a:solidFill>
                <a:srgbClr val="CC0099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5703639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Tiberius</a:t>
            </a:r>
            <a:endParaRPr lang="cs-CZ" sz="2400" dirty="0">
              <a:solidFill>
                <a:srgbClr val="CC0099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06480" y="5703639"/>
            <a:ext cx="917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Nero</a:t>
            </a:r>
            <a:endParaRPr lang="cs-CZ" sz="2400" dirty="0">
              <a:solidFill>
                <a:srgbClr val="CC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5976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590" y="1628800"/>
            <a:ext cx="3178346" cy="44625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513495"/>
            <a:ext cx="3744416" cy="22591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979798"/>
            <a:ext cx="3795406" cy="21115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1115616" y="539969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0099"/>
                </a:solidFill>
              </a:rPr>
              <a:t>Poznáš umělecká díla na fotografiích?</a:t>
            </a:r>
            <a:endParaRPr lang="cs-CZ" sz="3200" dirty="0">
              <a:solidFill>
                <a:srgbClr val="CC00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5559623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Socha Augusta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242088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Vítězný oblouk v Orange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ve Francii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5559623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Oltář Míru v Římě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7826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typy staveb Římané budovali?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Uměním kterých národů se Římané inspirovali?</a:t>
            </a:r>
          </a:p>
          <a:p>
            <a:endParaRPr lang="cs-CZ" dirty="0"/>
          </a:p>
          <a:p>
            <a:r>
              <a:rPr lang="cs-CZ" dirty="0" smtClean="0"/>
              <a:t>Co bylo námětem římských reliéfů a nástěnných maleb?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140968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Chrámy, vítězné oblouky, hrobky, akvadukty, vily, silnice, cirky</a:t>
            </a:r>
            <a:endParaRPr lang="cs-CZ" sz="2400" dirty="0">
              <a:solidFill>
                <a:srgbClr val="CC00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32647" y="4401078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Řeků a Etrusků</a:t>
            </a:r>
            <a:endParaRPr lang="cs-CZ" sz="2400" dirty="0">
              <a:solidFill>
                <a:srgbClr val="CC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5301208"/>
            <a:ext cx="36633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C0099"/>
                </a:solidFill>
              </a:rPr>
              <a:t>Řecké báje a činy Římanů</a:t>
            </a:r>
            <a:endParaRPr lang="cs-CZ" sz="2400" dirty="0">
              <a:solidFill>
                <a:srgbClr val="CC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174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803689" y="1772816"/>
            <a:ext cx="7536622" cy="468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i="1" u="sng" dirty="0" smtClean="0"/>
              <a:t>Použitá literatura</a:t>
            </a:r>
            <a:r>
              <a:rPr lang="cs-CZ" sz="1200" i="1" u="sng" dirty="0"/>
              <a:t>: :</a:t>
            </a:r>
            <a:r>
              <a:rPr lang="cs-CZ" sz="1200" dirty="0"/>
              <a:t>PIJOAN, José. </a:t>
            </a:r>
            <a:r>
              <a:rPr lang="cs-CZ" sz="1200" i="1" dirty="0"/>
              <a:t>Dějiny umění</a:t>
            </a:r>
            <a:r>
              <a:rPr lang="cs-CZ" sz="1200" dirty="0"/>
              <a:t>. Praha: Odeon, 1982</a:t>
            </a:r>
            <a:endParaRPr lang="cs-CZ" sz="1200" i="1" u="sng" dirty="0"/>
          </a:p>
          <a:p>
            <a:endParaRPr lang="cs-CZ" sz="1200" i="1" u="sng" dirty="0" smtClean="0"/>
          </a:p>
          <a:p>
            <a:r>
              <a:rPr lang="cs-CZ" sz="1200" i="1" u="sng" dirty="0" smtClean="0"/>
              <a:t>Internetové odkazy: </a:t>
            </a:r>
            <a:r>
              <a:rPr lang="pt-BR" sz="1200" dirty="0" smtClean="0"/>
              <a:t> </a:t>
            </a:r>
            <a:r>
              <a:rPr lang="cs-CZ" sz="1200" i="1" u="sng" dirty="0" smtClean="0"/>
              <a:t> </a:t>
            </a:r>
          </a:p>
          <a:p>
            <a:r>
              <a:rPr lang="cs-CZ" sz="1200" dirty="0"/>
              <a:t>STOWE, </a:t>
            </a:r>
            <a:r>
              <a:rPr lang="cs-CZ" sz="1200" dirty="0" err="1"/>
              <a:t>Rennett</a:t>
            </a:r>
            <a:r>
              <a:rPr lang="cs-CZ" sz="1200" dirty="0"/>
              <a:t>. </a:t>
            </a:r>
            <a:r>
              <a:rPr lang="cs-CZ" sz="1200" i="1" dirty="0" smtClean="0"/>
              <a:t>wikimedia.org</a:t>
            </a:r>
            <a:r>
              <a:rPr lang="cs-CZ" sz="1200" dirty="0" smtClean="0"/>
              <a:t> </a:t>
            </a:r>
            <a:r>
              <a:rPr lang="cs-CZ" sz="1200" dirty="0"/>
              <a:t>[online]. [cit. 25.11.2013]. Dostupný na WWW: http://upload.wikimedia.org/wikipedia/commons/7/72/Roman_Forum_%</a:t>
            </a:r>
            <a:r>
              <a:rPr lang="cs-CZ" sz="1200" dirty="0" smtClean="0"/>
              <a:t>287986896867%29.jpg</a:t>
            </a:r>
          </a:p>
          <a:p>
            <a:r>
              <a:rPr lang="pt-BR" sz="1200" dirty="0"/>
              <a:t>AUTOR NEZNÁMÝ. </a:t>
            </a:r>
            <a:r>
              <a:rPr lang="pt-BR" sz="1200" i="1" dirty="0"/>
              <a:t>Wikipedia.cz</a:t>
            </a:r>
            <a:r>
              <a:rPr lang="pt-BR" sz="1200" dirty="0"/>
              <a:t> [online]. [cit. 27.11.2013]. Dostupný na WWW: http://upload.wikimedia.org/wikipedia/commons/a/a4/Augustus_Statue.JPG </a:t>
            </a:r>
            <a:endParaRPr lang="cs-CZ" sz="1200" dirty="0" smtClean="0"/>
          </a:p>
          <a:p>
            <a:r>
              <a:rPr lang="pt-BR" sz="1200" dirty="0"/>
              <a:t>AUTOR NEZNÁMÝ. </a:t>
            </a:r>
            <a:r>
              <a:rPr lang="pt-BR" sz="1200" i="1" dirty="0"/>
              <a:t>wikipedia.cz</a:t>
            </a:r>
            <a:r>
              <a:rPr lang="pt-BR" sz="1200" dirty="0"/>
              <a:t> [online]. [cit. 27.11.2013]. Dostupný na WWW: http://upload.wikimedia.org/wikipedia/commons/4/41/Tiberius_bust.jpg 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LE GRAND, Louis. </a:t>
            </a:r>
            <a:r>
              <a:rPr lang="cs-CZ" sz="1200" i="1" dirty="0"/>
              <a:t>wikipedia.cz</a:t>
            </a:r>
            <a:r>
              <a:rPr lang="cs-CZ" sz="1200" dirty="0"/>
              <a:t> [online]. [cit. 27.11.2013]. Dostupný na WWW: http://upload.wikimedia.org/wikipedia/commons/3/35/Gaius_Caesar_Caligula.jpg </a:t>
            </a:r>
            <a:endParaRPr lang="cs-CZ" sz="1200" dirty="0" smtClean="0"/>
          </a:p>
          <a:p>
            <a:r>
              <a:rPr lang="cs-CZ" sz="1200" dirty="0"/>
              <a:t>NGUYEN, Marie-Lan. </a:t>
            </a:r>
            <a:r>
              <a:rPr lang="cs-CZ" sz="1200" i="1" dirty="0"/>
              <a:t>wikipedia.cz</a:t>
            </a:r>
            <a:r>
              <a:rPr lang="cs-CZ" sz="1200" dirty="0"/>
              <a:t> [online]. [cit. 27.11.2013]. Dostupný na WWW: http://upload.wikimedia.org/wikipedia/commons/9/92/Claudius_MAN_Napoli_Inv6060.jpg </a:t>
            </a:r>
            <a:endParaRPr lang="cs-CZ" sz="1200" dirty="0" smtClean="0"/>
          </a:p>
          <a:p>
            <a:r>
              <a:rPr lang="cs-CZ" sz="1200" dirty="0"/>
              <a:t>CJH1452000. </a:t>
            </a:r>
            <a:r>
              <a:rPr lang="cs-CZ" sz="1200" i="1" dirty="0"/>
              <a:t>wikipedia.cz</a:t>
            </a:r>
            <a:r>
              <a:rPr lang="cs-CZ" sz="1200" dirty="0"/>
              <a:t> [online]. [cit. 27.11.2013]. Dostupný na WWW: http://</a:t>
            </a:r>
            <a:r>
              <a:rPr lang="cs-CZ" sz="1200" dirty="0" smtClean="0"/>
              <a:t>upload.wikimedia.org/wikipedia/commons/8/89/Nero_1.JPG</a:t>
            </a:r>
          </a:p>
          <a:p>
            <a:r>
              <a:rPr lang="cs-CZ" sz="1200" dirty="0"/>
              <a:t>ZUCKER, Steven. </a:t>
            </a:r>
            <a:r>
              <a:rPr lang="cs-CZ" sz="1200" i="1" dirty="0"/>
              <a:t>flickr.com</a:t>
            </a:r>
            <a:r>
              <a:rPr lang="cs-CZ" sz="1200" dirty="0"/>
              <a:t> [online]. [cit. 27.11.2013]. Dostupný na WWW: http://www.flickr.com/photos/profzucker/7996652204/in/photolist-dbCW6S-dbCUgi-dbD2iF-9bCfAy-9bz9sv-aoFzDL-aLaDTk-au7xo2-brXESP-88XwPX-891Mm9-akU8rM-8Eonza-8EonZg-8EonTp-8ErwFL-8ErwSo-8Eonm2-8ErwPQ-8ErwvY-8Eonvn-8ErwLC-8ErwJd-8Eoo3p-8ErwYo-8EonoR-brW7Hk-9WRZt7-dbD8EB-dbD1sD-dbD4P7-dbD48u-dbD5eh-av8kPc-9qVxmu-fWDohD-97t1FR-8vbB9w-cvJeAd-azexwG-aBXz3i-aC1dfb-brW7NV-aRFiYp-cudSxs-aE2nk2-auPpXk-auS621-aC1eiU-aRFb2x-azq1iP/lightbox</a:t>
            </a:r>
            <a:r>
              <a:rPr lang="cs-CZ" sz="1200" dirty="0" smtClean="0"/>
              <a:t>/</a:t>
            </a:r>
          </a:p>
          <a:p>
            <a:pPr marL="0" indent="0">
              <a:buFont typeface="Symbol" pitchFamily="18" charset="2"/>
              <a:buNone/>
            </a:pPr>
            <a:endParaRPr lang="cs-CZ" sz="12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7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060848"/>
            <a:ext cx="7380808" cy="4065315"/>
          </a:xfrm>
        </p:spPr>
        <p:txBody>
          <a:bodyPr>
            <a:normAutofit fontScale="70000" lnSpcReduction="20000"/>
          </a:bodyPr>
          <a:lstStyle/>
          <a:p>
            <a:r>
              <a:rPr lang="cs-CZ" sz="2200" i="1" u="sng" dirty="0" smtClean="0"/>
              <a:t>Internetové odkazy</a:t>
            </a:r>
          </a:p>
          <a:p>
            <a:r>
              <a:rPr lang="cs-CZ" sz="2200" dirty="0" smtClean="0"/>
              <a:t>CASAMANCE</a:t>
            </a:r>
            <a:r>
              <a:rPr lang="cs-CZ" sz="2200" dirty="0"/>
              <a:t>, </a:t>
            </a:r>
            <a:r>
              <a:rPr lang="cs-CZ" sz="2200" dirty="0" err="1"/>
              <a:t>Marianne</a:t>
            </a:r>
            <a:r>
              <a:rPr lang="cs-CZ" sz="2200" dirty="0"/>
              <a:t>. </a:t>
            </a:r>
            <a:r>
              <a:rPr lang="cs-CZ" sz="2200" i="1" dirty="0"/>
              <a:t>wikimedia.org</a:t>
            </a:r>
            <a:r>
              <a:rPr lang="cs-CZ" sz="2200" dirty="0"/>
              <a:t> [online]. [cit. 28.11.2013]. Dostupný na WWW: </a:t>
            </a:r>
            <a:endParaRPr lang="cs-CZ" sz="2200" dirty="0" smtClean="0"/>
          </a:p>
          <a:p>
            <a:r>
              <a:rPr lang="cs-CZ" sz="2200" dirty="0" smtClean="0"/>
              <a:t>http</a:t>
            </a:r>
            <a:r>
              <a:rPr lang="cs-CZ" sz="2200" dirty="0"/>
              <a:t>://upload.wikimedia.org/wikipedia/commons/7/7c/Orange_-_Arc_de_triomphe_romain_2.JPG  </a:t>
            </a:r>
          </a:p>
          <a:p>
            <a:r>
              <a:rPr lang="cs-CZ" sz="2200" dirty="0"/>
              <a:t>LORENTE, </a:t>
            </a:r>
            <a:r>
              <a:rPr lang="cs-CZ" sz="2200" dirty="0" err="1"/>
              <a:t>Patricio</a:t>
            </a:r>
            <a:r>
              <a:rPr lang="cs-CZ" sz="2200" dirty="0"/>
              <a:t>. </a:t>
            </a:r>
            <a:r>
              <a:rPr lang="cs-CZ" sz="2200" i="1" dirty="0"/>
              <a:t>wikimedia.org</a:t>
            </a:r>
            <a:r>
              <a:rPr lang="cs-CZ" sz="2200" dirty="0"/>
              <a:t> [online]. [cit. 28.11.2013]. Dostupný na WWW: http://upload.wikimedia.org/wikipedia/commons/0/0a/Vettii2.jpg</a:t>
            </a:r>
            <a:r>
              <a:rPr lang="pt-BR" sz="2200" dirty="0"/>
              <a:t>AUTOR NEZNÁMÝ. </a:t>
            </a:r>
            <a:r>
              <a:rPr lang="pt-BR" sz="2200" i="1" dirty="0"/>
              <a:t>wikipedia.cz</a:t>
            </a:r>
            <a:r>
              <a:rPr lang="pt-BR" sz="2200" dirty="0"/>
              <a:t> [online]. [cit. 28.11.2013]. Dostupný na WWW: http://upload.wikimedia.org/wikipedia/commons/1/11/Pompeii-couple.jpg </a:t>
            </a:r>
            <a:r>
              <a:rPr lang="cs-CZ" sz="2200" dirty="0"/>
              <a:t> </a:t>
            </a:r>
          </a:p>
          <a:p>
            <a:r>
              <a:rPr lang="pt-BR" sz="2200" dirty="0"/>
              <a:t>AUTOR NEZNÁMÝ. </a:t>
            </a:r>
            <a:r>
              <a:rPr lang="pt-BR" sz="2200" i="1" dirty="0"/>
              <a:t>wikipedia.cz</a:t>
            </a:r>
            <a:r>
              <a:rPr lang="pt-BR" sz="2200" dirty="0"/>
              <a:t> [online]. [cit. 28.11.2013]. Dostupný na WWW: http://upload.wikimedia.org/wikipedia/commons/e/eb/Statue-Augustus.jpg </a:t>
            </a:r>
            <a:endParaRPr lang="cs-CZ" sz="2200" dirty="0"/>
          </a:p>
          <a:p>
            <a:r>
              <a:rPr lang="cs-CZ" sz="2200" dirty="0"/>
              <a:t>NEZNÁMÝ AUTOR. </a:t>
            </a:r>
            <a:r>
              <a:rPr lang="cs-CZ" sz="2200" i="1" dirty="0"/>
              <a:t>wikipedia.org</a:t>
            </a:r>
            <a:r>
              <a:rPr lang="cs-CZ" sz="2200" dirty="0"/>
              <a:t> [online]. [cit. 25.12.2013]. Dostupný na WWW: http://upload.wikimedia.org/wikipedia/commons/4/4f/Herkulaneischer_Meister_002b.jpg   </a:t>
            </a:r>
          </a:p>
          <a:p>
            <a:r>
              <a:rPr lang="cs-CZ" sz="2200" dirty="0"/>
              <a:t>HRISTIANO64. </a:t>
            </a:r>
            <a:r>
              <a:rPr lang="cs-CZ" sz="2200" i="1" dirty="0"/>
              <a:t>Wikimedia.org</a:t>
            </a:r>
            <a:r>
              <a:rPr lang="cs-CZ" sz="2200" dirty="0"/>
              <a:t> [online]. [cit. 25.12.2013]. Dostupný na WWW: http://upload.wikimedia.org/wikipedia/commons/7/76/Augusto_30aC_-_6dC_55%25CS_jpg.JPG </a:t>
            </a:r>
          </a:p>
          <a:p>
            <a:r>
              <a:rPr lang="cs-CZ" sz="2200" i="1" u="sng" dirty="0">
                <a:solidFill>
                  <a:srgbClr val="073E87"/>
                </a:solidFill>
              </a:rPr>
              <a:t>Jiné zdroje: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764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3397</TotalTime>
  <Words>762</Words>
  <Application>Microsoft Office PowerPoint</Application>
  <PresentationFormat>Předvádění na obrazovce (4:3)</PresentationFormat>
  <Paragraphs>110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Umění za julsko-klaudijské dynastie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Závěrečný kvíz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469</cp:revision>
  <cp:lastPrinted>2013-10-28T16:34:43Z</cp:lastPrinted>
  <dcterms:created xsi:type="dcterms:W3CDTF">2013-05-10T12:01:16Z</dcterms:created>
  <dcterms:modified xsi:type="dcterms:W3CDTF">2013-12-25T23:19:37Z</dcterms:modified>
</cp:coreProperties>
</file>