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58" r:id="rId2"/>
    <p:sldId id="256" r:id="rId3"/>
    <p:sldId id="257" r:id="rId4"/>
    <p:sldId id="264" r:id="rId5"/>
    <p:sldId id="259" r:id="rId6"/>
    <p:sldId id="260" r:id="rId7"/>
    <p:sldId id="261" r:id="rId8"/>
    <p:sldId id="262" r:id="rId9"/>
    <p:sldId id="265" r:id="rId10"/>
    <p:sldId id="267" r:id="rId11"/>
    <p:sldId id="268" r:id="rId12"/>
    <p:sldId id="269" r:id="rId13"/>
    <p:sldId id="263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92A66-31EF-4FE9-8E42-AA028BA7B6C2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24D56-4D9A-49F1-B64B-584B94DCE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l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36345DA-9DE0-4674-BBA7-FC428DDE2CB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4F08BD5-1078-4E8E-92F3-0F6A40BFE3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cover dir="ld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 dirty="0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 dirty="0">
                <a:solidFill>
                  <a:srgbClr val="FFB0B0"/>
                </a:solidFill>
                <a:latin typeface="Tahoma" pitchFamily="34" charset="0"/>
              </a:rPr>
              <a:t> 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latin typeface="Tahoma" pitchFamily="34" charset="0"/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489825" cy="4157724"/>
        </p:xfrm>
        <a:graphic>
          <a:graphicData uri="http://schemas.openxmlformats.org/drawingml/2006/table">
            <a:tbl>
              <a:tblPr/>
              <a:tblGrid>
                <a:gridCol w="2023970"/>
                <a:gridCol w="5465855"/>
              </a:tblGrid>
              <a:tr h="4998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4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VY_3_INOVACE_ANJ43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Obchody - druhy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1,2- obchodník, prodavač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25.03.2013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Obchody, druhy obchodů,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80528" y="3337560"/>
            <a:ext cx="8352928" cy="230124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  <a:latin typeface="Britannic Bold" pitchFamily="34" charset="0"/>
              </a:rPr>
              <a:t>TYPES </a:t>
            </a:r>
            <a:r>
              <a:rPr lang="cs-CZ" sz="6600" dirty="0" err="1" smtClean="0">
                <a:solidFill>
                  <a:schemeClr val="tx1"/>
                </a:solidFill>
                <a:latin typeface="Britannic Bold" pitchFamily="34" charset="0"/>
              </a:rPr>
              <a:t>of</a:t>
            </a:r>
            <a:r>
              <a:rPr lang="cs-CZ" sz="6600" dirty="0" smtClean="0">
                <a:solidFill>
                  <a:schemeClr val="tx1"/>
                </a:solidFill>
                <a:latin typeface="Britannic Bold" pitchFamily="34" charset="0"/>
              </a:rPr>
              <a:t> </a:t>
            </a:r>
            <a:r>
              <a:rPr lang="cs-CZ" sz="6600" dirty="0" err="1" smtClean="0">
                <a:solidFill>
                  <a:schemeClr val="tx1"/>
                </a:solidFill>
                <a:latin typeface="Britannic Bold" pitchFamily="34" charset="0"/>
              </a:rPr>
              <a:t>shops</a:t>
            </a:r>
            <a:endParaRPr lang="cs-CZ" sz="6600" dirty="0">
              <a:solidFill>
                <a:schemeClr val="tx1"/>
              </a:solidFill>
              <a:latin typeface="Britannic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44812"/>
            <a:ext cx="6012160" cy="1380132"/>
          </a:xfrm>
        </p:spPr>
        <p:txBody>
          <a:bodyPr>
            <a:normAutofit/>
          </a:bodyPr>
          <a:lstStyle/>
          <a:p>
            <a:r>
              <a:rPr lang="cs-CZ" sz="7200" dirty="0" err="1" smtClean="0">
                <a:latin typeface="Eras Bold ITC" pitchFamily="34" charset="0"/>
              </a:rPr>
              <a:t>Shops</a:t>
            </a:r>
            <a:endParaRPr lang="cs-CZ" sz="7200" dirty="0">
              <a:latin typeface="Eras Bold ITC" pitchFamily="34" charset="0"/>
            </a:endParaRPr>
          </a:p>
        </p:txBody>
      </p:sp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</a:t>
            </a:r>
            <a:r>
              <a:rPr lang="cs-CZ" sz="66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6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66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6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6600" dirty="0">
              <a:solidFill>
                <a:schemeClr val="tx2">
                  <a:lumMod val="50000"/>
                </a:schemeClr>
              </a:solidFill>
              <a:latin typeface="Franklin Gothic Heavy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467600" cy="4853136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Shopping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mall</a:t>
            </a:r>
            <a:r>
              <a:rPr lang="cs-CZ" sz="3600" b="1" dirty="0" smtClean="0">
                <a:solidFill>
                  <a:schemeClr val="bg1"/>
                </a:solidFill>
              </a:rPr>
              <a:t>/centre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Supermarket, hypermarket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Department </a:t>
            </a:r>
            <a:r>
              <a:rPr lang="cs-CZ" sz="3600" b="1" dirty="0" err="1" smtClean="0">
                <a:solidFill>
                  <a:schemeClr val="bg1"/>
                </a:solidFill>
              </a:rPr>
              <a:t>store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Chain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store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Boutique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Street</a:t>
            </a:r>
            <a:r>
              <a:rPr lang="cs-CZ" sz="3600" b="1" dirty="0" smtClean="0">
                <a:solidFill>
                  <a:schemeClr val="bg1"/>
                </a:solidFill>
              </a:rPr>
              <a:t> market</a:t>
            </a:r>
          </a:p>
          <a:p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Luda\AppData\Local\Microsoft\Windows\Temporary Internet Files\Content.IE5\CCRXD3BJ\MC900233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429000"/>
            <a:ext cx="2529934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   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Discount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stores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Retail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chain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stores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Shopping</a:t>
            </a:r>
            <a:r>
              <a:rPr lang="cs-CZ" sz="3600" b="1" dirty="0" smtClean="0">
                <a:solidFill>
                  <a:schemeClr val="bg1"/>
                </a:solidFill>
              </a:rPr>
              <a:t> online</a:t>
            </a: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Shopping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catalogues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and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shipment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Local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corner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shop</a:t>
            </a:r>
            <a:endParaRPr lang="cs-CZ" sz="3600" b="1" dirty="0" smtClean="0">
              <a:solidFill>
                <a:schemeClr val="bg1"/>
              </a:solidFill>
            </a:endParaRPr>
          </a:p>
          <a:p>
            <a:r>
              <a:rPr lang="cs-CZ" sz="3600" b="1" dirty="0" err="1" smtClean="0">
                <a:solidFill>
                  <a:schemeClr val="bg1"/>
                </a:solidFill>
              </a:rPr>
              <a:t>Warehouse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retailer</a:t>
            </a:r>
            <a:endParaRPr lang="cs-CZ" sz="3600" b="1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Luda\AppData\Local\Microsoft\Windows\Temporary Internet Files\Content.IE5\9E6ZJDUS\MC9003009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00808"/>
            <a:ext cx="1786738" cy="150418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  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6000" dirty="0">
              <a:latin typeface="Franklin Gothic Heavy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467600" cy="5517232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baker's</a:t>
            </a:r>
            <a:r>
              <a:rPr lang="en-US" dirty="0" smtClean="0">
                <a:solidFill>
                  <a:schemeClr val="bg1"/>
                </a:solidFill>
              </a:rPr>
              <a:t> -   you can buy bread, buns, rolls etc.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bookshop</a:t>
            </a:r>
            <a:r>
              <a:rPr lang="en-US" dirty="0" smtClean="0">
                <a:solidFill>
                  <a:schemeClr val="bg1"/>
                </a:solidFill>
              </a:rPr>
              <a:t> - you can buy books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boutique</a:t>
            </a:r>
            <a:r>
              <a:rPr lang="en-US" dirty="0" smtClean="0">
                <a:solidFill>
                  <a:schemeClr val="bg1"/>
                </a:solidFill>
              </a:rPr>
              <a:t> - a small shop that sells expensive fashionable clothes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butcher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products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clothes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shop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shirts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trousers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etc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department </a:t>
            </a:r>
            <a:r>
              <a:rPr lang="cs-CZ" b="1" dirty="0" err="1" smtClean="0">
                <a:solidFill>
                  <a:schemeClr val="bg1"/>
                </a:solidFill>
              </a:rPr>
              <a:t>store</a:t>
            </a:r>
            <a:r>
              <a:rPr lang="cs-CZ" dirty="0" smtClean="0">
                <a:solidFill>
                  <a:schemeClr val="bg1"/>
                </a:solidFill>
              </a:rPr>
              <a:t> - a </a:t>
            </a:r>
            <a:r>
              <a:rPr lang="cs-CZ" dirty="0" err="1" smtClean="0">
                <a:solidFill>
                  <a:schemeClr val="bg1"/>
                </a:solidFill>
              </a:rPr>
              <a:t>large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shop</a:t>
            </a:r>
            <a:r>
              <a:rPr lang="cs-CZ" dirty="0" smtClean="0">
                <a:solidFill>
                  <a:schemeClr val="bg1"/>
                </a:solidFill>
              </a:rPr>
              <a:t> (many </a:t>
            </a:r>
            <a:r>
              <a:rPr lang="cs-CZ" dirty="0" err="1" smtClean="0">
                <a:solidFill>
                  <a:schemeClr val="bg1"/>
                </a:solidFill>
              </a:rPr>
              <a:t>floors</a:t>
            </a:r>
            <a:r>
              <a:rPr lang="cs-CZ" dirty="0" smtClean="0">
                <a:solidFill>
                  <a:schemeClr val="bg1"/>
                </a:solidFill>
              </a:rPr>
              <a:t>), </a:t>
            </a:r>
            <a:r>
              <a:rPr lang="cs-CZ" dirty="0" err="1" smtClean="0">
                <a:solidFill>
                  <a:schemeClr val="bg1"/>
                </a:solidFill>
              </a:rPr>
              <a:t>where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almost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everything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2055" name="Picture 7" descr="C:\Users\Luda\AppData\Local\Microsoft\Windows\Temporary Internet Files\Content.IE5\D2HXTPGJ\MC9003207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996952"/>
            <a:ext cx="1644091" cy="1819656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5256584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chemeClr val="bg1"/>
                </a:solidFill>
              </a:rPr>
              <a:t>fishmonger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sells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fish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fish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products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florist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flowers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giftshop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souvenirs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little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gifts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greengrocer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fruits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vegetables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grocer's</a:t>
            </a:r>
            <a:r>
              <a:rPr lang="en-US" dirty="0" smtClean="0">
                <a:solidFill>
                  <a:schemeClr val="bg1"/>
                </a:solidFill>
              </a:rPr>
              <a:t> - sells food and some things for home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Picture 4" descr="C:\Users\Luda\AppData\Local\Microsoft\Windows\Temporary Internet Files\Content.IE5\4Z1YSCIB\MC9003599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276872"/>
            <a:ext cx="1440160" cy="182971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 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60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60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hardware </a:t>
            </a:r>
            <a:r>
              <a:rPr lang="cs-CZ" b="1" dirty="0" err="1" smtClean="0">
                <a:solidFill>
                  <a:schemeClr val="bg1"/>
                </a:solidFill>
              </a:rPr>
              <a:t>store</a:t>
            </a:r>
            <a:r>
              <a:rPr lang="cs-CZ" dirty="0" smtClean="0">
                <a:solidFill>
                  <a:schemeClr val="bg1"/>
                </a:solidFill>
              </a:rPr>
              <a:t> - 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tools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etc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chemist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medicine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soap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cosmetics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etc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b="1" dirty="0" err="1" smtClean="0">
                <a:solidFill>
                  <a:schemeClr val="bg1"/>
                </a:solidFill>
              </a:rPr>
              <a:t>jeweller's</a:t>
            </a:r>
            <a:r>
              <a:rPr lang="en-US" dirty="0" smtClean="0">
                <a:solidFill>
                  <a:schemeClr val="bg1"/>
                </a:solidFill>
              </a:rPr>
              <a:t> - you can buy rings, earrings, bracelets, necklaces etc.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en-US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newsagent's</a:t>
            </a:r>
            <a:r>
              <a:rPr lang="en-US" dirty="0" smtClean="0">
                <a:solidFill>
                  <a:schemeClr val="bg1"/>
                </a:solidFill>
              </a:rPr>
              <a:t> - you can buy newspapers and magazines </a:t>
            </a:r>
          </a:p>
        </p:txBody>
      </p:sp>
      <p:pic>
        <p:nvPicPr>
          <p:cNvPr id="3080" name="Picture 8" descr="C:\Users\Luda\AppData\Local\Microsoft\Windows\Temporary Internet Files\Content.IE5\D2HXTPGJ\MC9002399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492896"/>
            <a:ext cx="1253642" cy="1804111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9432"/>
            <a:ext cx="7467600" cy="2232248"/>
          </a:xfrm>
        </p:spPr>
        <p:txBody>
          <a:bodyPr/>
          <a:lstStyle/>
          <a:p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    </a:t>
            </a:r>
            <a:r>
              <a:rPr lang="cs-CZ" sz="54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Types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54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of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 </a:t>
            </a:r>
            <a:r>
              <a:rPr lang="cs-CZ" sz="5400" dirty="0" err="1" smtClean="0">
                <a:solidFill>
                  <a:schemeClr val="tx2">
                    <a:lumMod val="50000"/>
                  </a:schemeClr>
                </a:solidFill>
                <a:latin typeface="Franklin Gothic Heavy" pitchFamily="34" charset="0"/>
              </a:rPr>
              <a:t>shops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467600" cy="5256584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stationer's</a:t>
            </a:r>
            <a:r>
              <a:rPr lang="en-US" dirty="0" smtClean="0">
                <a:solidFill>
                  <a:schemeClr val="bg1"/>
                </a:solidFill>
              </a:rPr>
              <a:t> - you can buy paper, pens, pins etc.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sweetshop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sweets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desserts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ice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cream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etc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tobacconist</a:t>
            </a:r>
            <a:r>
              <a:rPr lang="cs-CZ" b="1" dirty="0" smtClean="0">
                <a:solidFill>
                  <a:schemeClr val="bg1"/>
                </a:solidFill>
              </a:rPr>
              <a:t>'s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cigarettes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cigars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etc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toy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shop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toys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video shop</a:t>
            </a:r>
            <a:r>
              <a:rPr lang="en-US" dirty="0" smtClean="0">
                <a:solidFill>
                  <a:schemeClr val="bg1"/>
                </a:solidFill>
              </a:rPr>
              <a:t> - you can rent videos or DVD's </a:t>
            </a:r>
            <a:br>
              <a:rPr lang="en-US" dirty="0" smtClean="0">
                <a:solidFill>
                  <a:schemeClr val="bg1"/>
                </a:solidFill>
              </a:rPr>
            </a:br>
            <a:endParaRPr lang="en-US" dirty="0" smtClean="0">
              <a:solidFill>
                <a:schemeClr val="bg1"/>
              </a:solidFill>
            </a:endParaRPr>
          </a:p>
        </p:txBody>
      </p:sp>
      <p:pic>
        <p:nvPicPr>
          <p:cNvPr id="4" name="Picture 3" descr="C:\Users\Luda\AppData\Local\Microsoft\Windows\Temporary Internet Files\Content.IE5\CCRXD3BJ\MC9002338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789040"/>
            <a:ext cx="2162269" cy="1641615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rgbClr val="002060"/>
                </a:solidFill>
              </a:rPr>
              <a:t>Match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places</a:t>
            </a:r>
            <a:r>
              <a:rPr lang="cs-CZ" sz="3600" b="1" dirty="0" smtClean="0">
                <a:solidFill>
                  <a:srgbClr val="002060"/>
                </a:solidFill>
              </a:rPr>
              <a:t> to </a:t>
            </a:r>
            <a:r>
              <a:rPr lang="cs-CZ" sz="3600" b="1" dirty="0" err="1" smtClean="0">
                <a:solidFill>
                  <a:srgbClr val="002060"/>
                </a:solidFill>
              </a:rPr>
              <a:t>buy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goods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with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their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definition</a:t>
            </a:r>
            <a:r>
              <a:rPr lang="cs-CZ" sz="3600" b="1" dirty="0" smtClean="0">
                <a:solidFill>
                  <a:srgbClr val="002060"/>
                </a:solidFill>
              </a:rPr>
              <a:t>: 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556793"/>
          <a:ext cx="8208912" cy="5014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0862"/>
                <a:gridCol w="5178050"/>
              </a:tblGrid>
              <a:tr h="579415"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1. Department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store</a:t>
                      </a:r>
                      <a:endParaRPr lang="cs-CZ" sz="16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an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open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place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where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people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buy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and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sell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goods</a:t>
                      </a:r>
                      <a:endParaRPr lang="cs-CZ" sz="1600" b="0" dirty="0" smtClean="0">
                        <a:solidFill>
                          <a:schemeClr val="bg1"/>
                        </a:solidFill>
                      </a:endParaRPr>
                    </a:p>
                    <a:p>
                      <a:endParaRPr lang="cs-CZ" sz="16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7941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 </a:t>
                      </a:r>
                      <a:r>
                        <a:rPr lang="cs-CZ" sz="1600" dirty="0" err="1" smtClean="0"/>
                        <a:t>Discount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store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small</a:t>
                      </a:r>
                      <a:r>
                        <a:rPr lang="cs-CZ" sz="1600" dirty="0" smtClean="0"/>
                        <a:t> open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hut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selling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newspapers</a:t>
                      </a:r>
                      <a:endParaRPr lang="cs-CZ" sz="1600" dirty="0" smtClean="0"/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7941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 </a:t>
                      </a:r>
                      <a:r>
                        <a:rPr lang="cs-CZ" sz="1600" dirty="0" err="1" smtClean="0"/>
                        <a:t>Shopping</a:t>
                      </a:r>
                      <a:r>
                        <a:rPr lang="cs-CZ" sz="1600" dirty="0" smtClean="0"/>
                        <a:t> centre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small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shop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selling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fashionable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clothes</a:t>
                      </a:r>
                      <a:endParaRPr lang="cs-CZ" sz="1600" dirty="0" smtClean="0"/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81799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Supermarket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a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large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shop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divided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into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smaller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parts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in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which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different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types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of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600" b="0" dirty="0" err="1" smtClean="0">
                          <a:solidFill>
                            <a:schemeClr val="bg1"/>
                          </a:solidFill>
                        </a:rPr>
                        <a:t>goods</a:t>
                      </a:r>
                      <a:r>
                        <a:rPr lang="cs-CZ" sz="1600" b="0" dirty="0" smtClean="0">
                          <a:solidFill>
                            <a:schemeClr val="bg1"/>
                          </a:solidFill>
                        </a:rPr>
                        <a:t> are sold</a:t>
                      </a:r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57941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 Market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store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that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sells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goods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at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reduced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prices</a:t>
                      </a:r>
                      <a:endParaRPr lang="cs-CZ" sz="1600" dirty="0" smtClean="0"/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34083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6. </a:t>
                      </a:r>
                      <a:r>
                        <a:rPr lang="cs-CZ" sz="1600" dirty="0" err="1" smtClean="0"/>
                        <a:t>Street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vendor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small</a:t>
                      </a:r>
                      <a:r>
                        <a:rPr lang="cs-CZ" sz="1600" dirty="0" smtClean="0"/>
                        <a:t> open-front </a:t>
                      </a:r>
                      <a:r>
                        <a:rPr lang="cs-CZ" sz="1600" dirty="0" err="1" smtClean="0"/>
                        <a:t>shop</a:t>
                      </a:r>
                      <a:r>
                        <a:rPr lang="cs-CZ" sz="1600" dirty="0" smtClean="0"/>
                        <a:t> in a public </a:t>
                      </a:r>
                      <a:r>
                        <a:rPr lang="cs-CZ" sz="1600" dirty="0" err="1" smtClean="0"/>
                        <a:t>place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1002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7. </a:t>
                      </a:r>
                      <a:r>
                        <a:rPr lang="cs-CZ" sz="1600" dirty="0" err="1" smtClean="0"/>
                        <a:t>Boutique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large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shop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selling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mainly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food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where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you</a:t>
                      </a:r>
                      <a:r>
                        <a:rPr lang="cs-CZ" sz="1600" dirty="0" smtClean="0"/>
                        <a:t> serve </a:t>
                      </a:r>
                      <a:r>
                        <a:rPr lang="cs-CZ" sz="1600" dirty="0" err="1" smtClean="0"/>
                        <a:t>yourself</a:t>
                      </a:r>
                      <a:r>
                        <a:rPr lang="cs-CZ" sz="1600" dirty="0" smtClean="0"/>
                        <a:t> </a:t>
                      </a:r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1002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8. Kiosk</a:t>
                      </a:r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a </a:t>
                      </a:r>
                      <a:r>
                        <a:rPr lang="cs-CZ" sz="1600" dirty="0" err="1" smtClean="0"/>
                        <a:t>group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shops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different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kinds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planned</a:t>
                      </a:r>
                      <a:r>
                        <a:rPr lang="cs-CZ" sz="1600" dirty="0" smtClean="0"/>
                        <a:t> as a </a:t>
                      </a:r>
                      <a:r>
                        <a:rPr lang="cs-CZ" sz="1600" dirty="0" err="1" smtClean="0"/>
                        <a:t>whole</a:t>
                      </a:r>
                      <a:endParaRPr lang="cs-CZ" sz="1600" dirty="0" smtClean="0"/>
                    </a:p>
                    <a:p>
                      <a:endParaRPr lang="cs-CZ" sz="16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rgbClr val="002060"/>
                </a:solidFill>
              </a:rPr>
              <a:t>Here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is</a:t>
            </a:r>
            <a:r>
              <a:rPr lang="cs-CZ" sz="3600" b="1" dirty="0" smtClean="0">
                <a:solidFill>
                  <a:srgbClr val="002060"/>
                </a:solidFill>
              </a:rPr>
              <a:t> a </a:t>
            </a:r>
            <a:r>
              <a:rPr lang="cs-CZ" sz="3600" b="1" dirty="0" err="1" smtClean="0">
                <a:solidFill>
                  <a:srgbClr val="002060"/>
                </a:solidFill>
              </a:rPr>
              <a:t>right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answer</a:t>
            </a:r>
            <a:r>
              <a:rPr lang="cs-CZ" sz="3600" b="1" dirty="0" smtClean="0">
                <a:solidFill>
                  <a:srgbClr val="002060"/>
                </a:solidFill>
              </a:rPr>
              <a:t>!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268758"/>
          <a:ext cx="8219256" cy="5336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4680"/>
                <a:gridCol w="5184576"/>
              </a:tblGrid>
              <a:tr h="717537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1. Department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store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a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large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shop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divided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into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smaller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parts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in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which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different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types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of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="0" dirty="0" err="1" smtClean="0">
                          <a:solidFill>
                            <a:schemeClr val="bg1"/>
                          </a:solidFill>
                        </a:rPr>
                        <a:t>goods</a:t>
                      </a:r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 are sold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6775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err="1" smtClean="0"/>
                        <a:t>Discount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store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store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sells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goods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reduced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prices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17537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Shopping</a:t>
                      </a:r>
                      <a:r>
                        <a:rPr lang="cs-CZ" dirty="0" smtClean="0"/>
                        <a:t> centre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group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different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kinds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planned</a:t>
                      </a:r>
                      <a:r>
                        <a:rPr lang="cs-CZ" dirty="0" smtClean="0"/>
                        <a:t> as a </a:t>
                      </a:r>
                      <a:r>
                        <a:rPr lang="cs-CZ" dirty="0" err="1" smtClean="0"/>
                        <a:t>whole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17537">
                <a:tc>
                  <a:txBody>
                    <a:bodyPr/>
                    <a:lstStyle/>
                    <a:p>
                      <a:r>
                        <a:rPr lang="cs-CZ" dirty="0" smtClean="0"/>
                        <a:t>4. Supermarket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large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selling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mainly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food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serve </a:t>
                      </a:r>
                      <a:r>
                        <a:rPr lang="cs-CZ" dirty="0" err="1" smtClean="0"/>
                        <a:t>yourself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6775">
                <a:tc>
                  <a:txBody>
                    <a:bodyPr/>
                    <a:lstStyle/>
                    <a:p>
                      <a:r>
                        <a:rPr lang="cs-CZ" dirty="0" smtClean="0"/>
                        <a:t>5. Market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open </a:t>
                      </a:r>
                      <a:r>
                        <a:rPr lang="cs-CZ" dirty="0" err="1" smtClean="0"/>
                        <a:t>place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people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buy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goods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6775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r>
                        <a:rPr lang="cs-CZ" dirty="0" err="1" smtClean="0"/>
                        <a:t>Street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vendor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small</a:t>
                      </a:r>
                      <a:r>
                        <a:rPr lang="cs-CZ" dirty="0" smtClean="0"/>
                        <a:t> open-front </a:t>
                      </a:r>
                      <a:r>
                        <a:rPr lang="cs-CZ" dirty="0" err="1" smtClean="0"/>
                        <a:t>shop</a:t>
                      </a:r>
                      <a:r>
                        <a:rPr lang="cs-CZ" dirty="0" smtClean="0"/>
                        <a:t> in a public </a:t>
                      </a:r>
                      <a:r>
                        <a:rPr lang="cs-CZ" dirty="0" err="1" smtClean="0"/>
                        <a:t>place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6775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r>
                        <a:rPr lang="cs-CZ" dirty="0" err="1" smtClean="0"/>
                        <a:t>Boutique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small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selling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fashionable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6775">
                <a:tc>
                  <a:txBody>
                    <a:bodyPr/>
                    <a:lstStyle/>
                    <a:p>
                      <a:r>
                        <a:rPr lang="cs-CZ" dirty="0" smtClean="0"/>
                        <a:t>8. Kiosk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small</a:t>
                      </a:r>
                      <a:r>
                        <a:rPr lang="cs-CZ" dirty="0" smtClean="0"/>
                        <a:t> open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hut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selling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newspapers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476675"/>
          <a:ext cx="8363272" cy="5904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334"/>
                <a:gridCol w="3754938"/>
              </a:tblGrid>
              <a:tr h="72367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In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which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shops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would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you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buy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the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following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items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?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41754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err="1" smtClean="0"/>
                        <a:t>oranges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onions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Drinks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2. aspirin, </a:t>
                      </a:r>
                      <a:r>
                        <a:rPr lang="cs-CZ" dirty="0" err="1" smtClean="0"/>
                        <a:t>vitamins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Clothes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rolls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bread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cakes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Stationer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r>
                        <a:rPr lang="cs-CZ" dirty="0" err="1" smtClean="0"/>
                        <a:t>mutton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sausages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Newsagent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r>
                        <a:rPr lang="cs-CZ" dirty="0" err="1" smtClean="0"/>
                        <a:t>newspapers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magazines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Chemist</a:t>
                      </a:r>
                      <a:r>
                        <a:rPr lang="cs-CZ" dirty="0" smtClean="0"/>
                        <a:t> 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6. pens, </a:t>
                      </a:r>
                      <a:r>
                        <a:rPr lang="cs-CZ" dirty="0" err="1" smtClean="0"/>
                        <a:t>writing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paper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Greengrocer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r>
                        <a:rPr lang="cs-CZ" dirty="0" err="1" smtClean="0"/>
                        <a:t>dress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shirt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Butcher</a:t>
                      </a:r>
                      <a:r>
                        <a:rPr lang="cs-CZ" dirty="0" smtClean="0"/>
                        <a:t> 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34174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,</a:t>
                      </a:r>
                      <a:r>
                        <a:rPr lang="cs-CZ" dirty="0" err="1" smtClean="0"/>
                        <a:t>beer</a:t>
                      </a:r>
                      <a:r>
                        <a:rPr lang="cs-CZ" dirty="0" smtClean="0"/>
                        <a:t>, vodka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Baker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476675"/>
          <a:ext cx="8363272" cy="56903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334"/>
                <a:gridCol w="3754938"/>
              </a:tblGrid>
              <a:tr h="688377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Right</a:t>
                      </a:r>
                      <a:r>
                        <a:rPr lang="cs-CZ" sz="24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400" b="1" baseline="0" dirty="0" err="1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answer</a:t>
                      </a:r>
                      <a:r>
                        <a:rPr lang="cs-CZ" sz="24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: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705571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err="1" smtClean="0"/>
                        <a:t>oranges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onions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Greengrocer</a:t>
                      </a:r>
                      <a:r>
                        <a:rPr lang="cs-CZ" dirty="0" smtClean="0"/>
                        <a:t>´s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2. aspirin, </a:t>
                      </a:r>
                      <a:r>
                        <a:rPr lang="cs-CZ" dirty="0" err="1" smtClean="0"/>
                        <a:t>vitamins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Chemist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r>
                        <a:rPr lang="cs-CZ" dirty="0" err="1" smtClean="0"/>
                        <a:t>rolls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bread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cakes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Baker</a:t>
                      </a:r>
                      <a:r>
                        <a:rPr lang="cs-CZ" dirty="0" smtClean="0"/>
                        <a:t>´s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r>
                        <a:rPr lang="cs-CZ" dirty="0" err="1" smtClean="0"/>
                        <a:t>mutton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sausages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Butcher</a:t>
                      </a:r>
                      <a:r>
                        <a:rPr lang="cs-CZ" dirty="0" smtClean="0"/>
                        <a:t> ´s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r>
                        <a:rPr lang="cs-CZ" dirty="0" err="1" smtClean="0"/>
                        <a:t>newspapers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magazines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Newsagent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6. pens, </a:t>
                      </a:r>
                      <a:r>
                        <a:rPr lang="cs-CZ" dirty="0" err="1" smtClean="0"/>
                        <a:t>writing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paper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Stationer</a:t>
                      </a:r>
                      <a:r>
                        <a:rPr lang="cs-CZ" dirty="0" smtClean="0"/>
                        <a:t>´s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r>
                        <a:rPr lang="cs-CZ" dirty="0" err="1" smtClean="0"/>
                        <a:t>dress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shirt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Clothes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03239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,</a:t>
                      </a:r>
                      <a:r>
                        <a:rPr lang="cs-CZ" dirty="0" err="1" smtClean="0"/>
                        <a:t>beer</a:t>
                      </a:r>
                      <a:r>
                        <a:rPr lang="cs-CZ" dirty="0" smtClean="0"/>
                        <a:t>, vodka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Drinks</a:t>
                      </a:r>
                      <a:endParaRPr lang="cs-CZ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3">
                    <a:lumMod val="75000"/>
                  </a:schemeClr>
                </a:solidFill>
                <a:latin typeface="Franklin Gothic Heavy" pitchFamily="34" charset="0"/>
              </a:rPr>
              <a:t>        Zdroje:</a:t>
            </a:r>
            <a:endParaRPr lang="cs-CZ" sz="6600" dirty="0">
              <a:solidFill>
                <a:schemeClr val="accent3">
                  <a:lumMod val="75000"/>
                </a:schemeClr>
              </a:solidFill>
              <a:latin typeface="Franklin Gothic Heavy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Novotný, </a:t>
            </a:r>
            <a:r>
              <a:rPr lang="cs-CZ" dirty="0" err="1" smtClean="0">
                <a:solidFill>
                  <a:schemeClr val="bg1"/>
                </a:solidFill>
              </a:rPr>
              <a:t>Mojmír.Obchodní</a:t>
            </a:r>
            <a:r>
              <a:rPr lang="cs-CZ" dirty="0" smtClean="0">
                <a:solidFill>
                  <a:schemeClr val="bg1"/>
                </a:solidFill>
              </a:rPr>
              <a:t> provoz. Nakladatelství Fortuna. Praha, 2003, ISBN 80-7168-845-2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El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Hmoudová</a:t>
            </a:r>
            <a:r>
              <a:rPr lang="cs-CZ" dirty="0" smtClean="0">
                <a:solidFill>
                  <a:schemeClr val="bg1"/>
                </a:solidFill>
              </a:rPr>
              <a:t>, Dagmar. Angličtina-maturitní témata .2.,</a:t>
            </a:r>
            <a:r>
              <a:rPr lang="cs-CZ" dirty="0" err="1" smtClean="0">
                <a:solidFill>
                  <a:schemeClr val="bg1"/>
                </a:solidFill>
              </a:rPr>
              <a:t>upr.vyd</a:t>
            </a:r>
            <a:r>
              <a:rPr lang="cs-CZ" dirty="0" smtClean="0">
                <a:solidFill>
                  <a:schemeClr val="bg1"/>
                </a:solidFill>
              </a:rPr>
              <a:t>. Třebíč: Petra </a:t>
            </a:r>
            <a:r>
              <a:rPr lang="cs-CZ" dirty="0" err="1" smtClean="0">
                <a:solidFill>
                  <a:schemeClr val="bg1"/>
                </a:solidFill>
              </a:rPr>
              <a:t>Velanová</a:t>
            </a:r>
            <a:r>
              <a:rPr lang="cs-CZ" dirty="0" smtClean="0">
                <a:solidFill>
                  <a:schemeClr val="bg1"/>
                </a:solidFill>
              </a:rPr>
              <a:t>, 2008, ISBN 978-80-86873-04-6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Obrázky: Galerie Klipart /cit. 25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.3.2013/,</a:t>
            </a:r>
            <a:r>
              <a:rPr lang="cs-CZ" dirty="0" smtClean="0">
                <a:solidFill>
                  <a:schemeClr val="bg1"/>
                </a:solidFill>
              </a:rPr>
              <a:t> dostupné pod licenci Microsoft Office 2007 na  http://office.</a:t>
            </a:r>
            <a:r>
              <a:rPr lang="cs-CZ" dirty="0" err="1" smtClean="0">
                <a:solidFill>
                  <a:schemeClr val="bg1"/>
                </a:solidFill>
              </a:rPr>
              <a:t>microsoft.com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cs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cz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images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cover dir="l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5505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Vít, Marek. Help </a:t>
            </a:r>
            <a:r>
              <a:rPr lang="cs-CZ" dirty="0" err="1" smtClean="0">
                <a:solidFill>
                  <a:schemeClr val="bg1"/>
                </a:solidFill>
              </a:rPr>
              <a:t>for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English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Shops</a:t>
            </a:r>
            <a:r>
              <a:rPr lang="cs-CZ" dirty="0" smtClean="0">
                <a:solidFill>
                  <a:schemeClr val="bg1"/>
                </a:solidFill>
              </a:rPr>
              <a:t> /online/.Vydáno 22.10.2005./cit. 2013-25-03. Dostupné z http://www.</a:t>
            </a:r>
            <a:r>
              <a:rPr lang="cs-CZ" dirty="0" err="1" smtClean="0">
                <a:solidFill>
                  <a:schemeClr val="bg1"/>
                </a:solidFill>
              </a:rPr>
              <a:t>helpforenglish.cz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article</a:t>
            </a:r>
            <a:r>
              <a:rPr lang="cs-CZ" dirty="0" smtClean="0">
                <a:solidFill>
                  <a:schemeClr val="bg1"/>
                </a:solidFill>
              </a:rPr>
              <a:t>/2006072431-</a:t>
            </a:r>
            <a:r>
              <a:rPr lang="cs-CZ" dirty="0" err="1" smtClean="0">
                <a:solidFill>
                  <a:schemeClr val="bg1"/>
                </a:solidFill>
              </a:rPr>
              <a:t>shops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ld"/>
    <p:sndAc>
      <p:stSnd>
        <p:snd r:embed="rId2" name="chimes.wav"/>
      </p:stSnd>
    </p:sndAc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268</TotalTime>
  <Words>652</Words>
  <Application>Microsoft Office PowerPoint</Application>
  <PresentationFormat>Předvádění na obrazovce (4:3)</PresentationFormat>
  <Paragraphs>153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Snímek 1</vt:lpstr>
      <vt:lpstr>TYPES of shops</vt:lpstr>
      <vt:lpstr>   Types of shops</vt:lpstr>
      <vt:lpstr>       Types of shops</vt:lpstr>
      <vt:lpstr>      Types of shops</vt:lpstr>
      <vt:lpstr>    Types of shops</vt:lpstr>
      <vt:lpstr>     Types of shops</vt:lpstr>
      <vt:lpstr>     Types of shops</vt:lpstr>
      <vt:lpstr>Match places to buy goods with their definition: </vt:lpstr>
      <vt:lpstr>Here is a right answer!</vt:lpstr>
      <vt:lpstr>Snímek 11</vt:lpstr>
      <vt:lpstr>Snímek 12</vt:lpstr>
      <vt:lpstr>        Zdroje: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Kinds of shops</dc:title>
  <dc:creator>Luda</dc:creator>
  <cp:lastModifiedBy>Luda</cp:lastModifiedBy>
  <cp:revision>32</cp:revision>
  <dcterms:created xsi:type="dcterms:W3CDTF">2013-03-24T12:46:11Z</dcterms:created>
  <dcterms:modified xsi:type="dcterms:W3CDTF">2013-12-01T13:24:21Z</dcterms:modified>
</cp:coreProperties>
</file>