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0" r:id="rId2"/>
    <p:sldId id="256" r:id="rId3"/>
    <p:sldId id="257" r:id="rId4"/>
    <p:sldId id="261" r:id="rId5"/>
    <p:sldId id="259" r:id="rId6"/>
    <p:sldId id="264" r:id="rId7"/>
    <p:sldId id="263" r:id="rId8"/>
    <p:sldId id="265" r:id="rId9"/>
    <p:sldId id="262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6CDEA-31E7-4238-B931-ACD0041AD038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298C98-A433-464D-BF2B-0E9618E6EC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6955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9278E2F-48BB-4046-9994-913BA5069758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7E993BD-233C-4FB7-9CBD-9ACDC347AFA1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F16667DC-AB49-4551-A393-0402E13DD8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 dirty="0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 dirty="0">
                <a:solidFill>
                  <a:srgbClr val="0070C0"/>
                </a:solidFill>
                <a:latin typeface="Tahoma" pitchFamily="34" charset="0"/>
              </a:rPr>
              <a:t> 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63675"/>
          <a:ext cx="7993260" cy="4117358"/>
        </p:xfrm>
        <a:graphic>
          <a:graphicData uri="http://schemas.openxmlformats.org/drawingml/2006/table">
            <a:tbl>
              <a:tblPr/>
              <a:tblGrid>
                <a:gridCol w="2160013"/>
                <a:gridCol w="5833247"/>
              </a:tblGrid>
              <a:tr h="49983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rgbClr val="C00000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43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>
                          <a:solidFill>
                            <a:srgbClr val="C00000"/>
                          </a:solidFill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>
                          <a:solidFill>
                            <a:srgbClr val="C00000"/>
                          </a:solidFill>
                        </a:rPr>
                        <a:t>VY_3_INOVACE_ANJ45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2064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Supermarkety, hypermarkety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1, 2, 4- obchodník, prodavač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101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4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21.03.2013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Century Gothic" pitchFamily="34" charset="0"/>
                        </a:rPr>
                        <a:t>Prezentace slouží k výkladu tématu Obchody – Supermarkety, hypermarkety,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dirty="0" err="1" smtClean="0">
                <a:solidFill>
                  <a:srgbClr val="0070C0"/>
                </a:solidFill>
                <a:latin typeface="Arial Black" pitchFamily="34" charset="0"/>
              </a:rPr>
              <a:t>Supermarkets</a:t>
            </a:r>
            <a:endParaRPr lang="cs-CZ" sz="66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869160"/>
            <a:ext cx="5945088" cy="821432"/>
          </a:xfrm>
        </p:spPr>
        <p:txBody>
          <a:bodyPr>
            <a:noAutofit/>
          </a:bodyPr>
          <a:lstStyle/>
          <a:p>
            <a:r>
              <a:rPr lang="cs-CZ" sz="4800" dirty="0" err="1" smtClean="0">
                <a:solidFill>
                  <a:srgbClr val="C00000"/>
                </a:solidFill>
                <a:latin typeface="Arial Black" pitchFamily="34" charset="0"/>
              </a:rPr>
              <a:t>Hypermarkets</a:t>
            </a:r>
            <a:endParaRPr lang="cs-CZ" sz="4800" dirty="0">
              <a:solidFill>
                <a:srgbClr val="C00000"/>
              </a:solidFill>
              <a:latin typeface="Arial Black" pitchFamily="34" charset="0"/>
            </a:endParaRPr>
          </a:p>
        </p:txBody>
      </p:sp>
      <p:pic>
        <p:nvPicPr>
          <p:cNvPr id="1029" name="Picture 5" descr="C:\Users\Luda\Documents\250px-Supermark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908720"/>
            <a:ext cx="4608512" cy="238760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Arial Black" pitchFamily="34" charset="0"/>
              </a:rPr>
              <a:t>   Supermarket</a:t>
            </a:r>
            <a:endParaRPr lang="cs-CZ" sz="6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C00000"/>
                </a:solidFill>
              </a:rPr>
              <a:t>A </a:t>
            </a:r>
            <a:r>
              <a:rPr lang="en-US" b="1" dirty="0" smtClean="0">
                <a:solidFill>
                  <a:srgbClr val="C00000"/>
                </a:solidFill>
              </a:rPr>
              <a:t>supermarket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 a large store, </a:t>
            </a:r>
            <a:r>
              <a:rPr lang="cs-CZ" dirty="0" err="1" smtClean="0">
                <a:solidFill>
                  <a:srgbClr val="C00000"/>
                </a:solidFill>
              </a:rPr>
              <a:t>selling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mainly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food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is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self</a:t>
            </a:r>
            <a:r>
              <a:rPr lang="cs-CZ" dirty="0" smtClean="0">
                <a:solidFill>
                  <a:srgbClr val="C00000"/>
                </a:solidFill>
              </a:rPr>
              <a:t>-</a:t>
            </a:r>
            <a:r>
              <a:rPr lang="cs-CZ" dirty="0" err="1" smtClean="0">
                <a:solidFill>
                  <a:srgbClr val="C00000"/>
                </a:solidFill>
              </a:rPr>
              <a:t>service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shop</a:t>
            </a:r>
            <a:r>
              <a:rPr lang="en-US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having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several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aisles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 supermarket has a </a:t>
            </a:r>
            <a:r>
              <a:rPr lang="en-US" dirty="0" smtClean="0">
                <a:solidFill>
                  <a:srgbClr val="C00000"/>
                </a:solidFill>
              </a:rPr>
              <a:t>larger size and a wider selection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of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goods</a:t>
            </a:r>
            <a:r>
              <a:rPr lang="en-US" dirty="0" smtClean="0">
                <a:solidFill>
                  <a:srgbClr val="C00000"/>
                </a:solidFill>
              </a:rPr>
              <a:t> than a traditional grocery store, but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it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 is smaller than a </a:t>
            </a:r>
            <a:r>
              <a:rPr lang="cs-CZ" dirty="0" smtClean="0">
                <a:solidFill>
                  <a:srgbClr val="C00000"/>
                </a:solidFill>
              </a:rPr>
              <a:t>hypermarket.</a:t>
            </a:r>
          </a:p>
          <a:p>
            <a:r>
              <a:rPr lang="en-US" dirty="0" smtClean="0">
                <a:solidFill>
                  <a:srgbClr val="C00000"/>
                </a:solidFill>
              </a:rPr>
              <a:t>The supermarket </a:t>
            </a:r>
            <a:r>
              <a:rPr lang="cs-CZ" dirty="0" err="1" smtClean="0">
                <a:solidFill>
                  <a:srgbClr val="C00000"/>
                </a:solidFill>
              </a:rPr>
              <a:t>usually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offers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fresh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products</a:t>
            </a:r>
            <a:r>
              <a:rPr lang="en-US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meat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cs-CZ" dirty="0" err="1" smtClean="0">
                <a:solidFill>
                  <a:srgbClr val="C00000"/>
                </a:solidFill>
              </a:rPr>
              <a:t>dairy</a:t>
            </a:r>
            <a:r>
              <a:rPr lang="en-US" dirty="0" smtClean="0">
                <a:solidFill>
                  <a:srgbClr val="C00000"/>
                </a:solidFill>
              </a:rPr>
              <a:t>, baked goods, canned and packaged goods </a:t>
            </a:r>
            <a:r>
              <a:rPr lang="cs-CZ" dirty="0" err="1" smtClean="0">
                <a:solidFill>
                  <a:srgbClr val="C00000"/>
                </a:solidFill>
              </a:rPr>
              <a:t>and</a:t>
            </a:r>
            <a:r>
              <a:rPr lang="cs-CZ" dirty="0" smtClean="0">
                <a:solidFill>
                  <a:srgbClr val="C00000"/>
                </a:solidFill>
              </a:rPr>
              <a:t> a lot </a:t>
            </a:r>
            <a:r>
              <a:rPr lang="cs-CZ" dirty="0" err="1" smtClean="0">
                <a:solidFill>
                  <a:srgbClr val="C00000"/>
                </a:solidFill>
              </a:rPr>
              <a:t>of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non-food items such as household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products</a:t>
            </a:r>
            <a:r>
              <a:rPr lang="en-US" dirty="0" smtClean="0">
                <a:solidFill>
                  <a:srgbClr val="C00000"/>
                </a:solidFill>
              </a:rPr>
              <a:t>, pharmacy products and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goods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pets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r>
              <a:rPr lang="en-US" dirty="0" smtClean="0">
                <a:solidFill>
                  <a:srgbClr val="C00000"/>
                </a:solidFill>
              </a:rPr>
              <a:t> Most supermarkets also sell a</a:t>
            </a:r>
            <a:r>
              <a:rPr lang="cs-CZ" dirty="0" smtClean="0">
                <a:solidFill>
                  <a:srgbClr val="C00000"/>
                </a:solidFill>
              </a:rPr>
              <a:t> lot </a:t>
            </a:r>
            <a:r>
              <a:rPr lang="cs-CZ" dirty="0" err="1" smtClean="0">
                <a:solidFill>
                  <a:srgbClr val="C00000"/>
                </a:solidFill>
              </a:rPr>
              <a:t>of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 other products that are consumed regularly such as </a:t>
            </a:r>
            <a:r>
              <a:rPr lang="cs-CZ" dirty="0" err="1" smtClean="0">
                <a:solidFill>
                  <a:srgbClr val="C00000"/>
                </a:solidFill>
              </a:rPr>
              <a:t>medicine</a:t>
            </a:r>
            <a:r>
              <a:rPr lang="cs-CZ" dirty="0" smtClean="0">
                <a:solidFill>
                  <a:srgbClr val="C00000"/>
                </a:solidFill>
              </a:rPr>
              <a:t>, </a:t>
            </a:r>
            <a:r>
              <a:rPr lang="en-US" dirty="0" smtClean="0">
                <a:solidFill>
                  <a:srgbClr val="C00000"/>
                </a:solidFill>
              </a:rPr>
              <a:t>alcohol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and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clothes</a:t>
            </a:r>
            <a:r>
              <a:rPr lang="cs-CZ" dirty="0" smtClean="0">
                <a:solidFill>
                  <a:srgbClr val="C00000"/>
                </a:solidFill>
              </a:rPr>
              <a:t>. </a:t>
            </a:r>
            <a:endParaRPr lang="cs-CZ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800200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Arial Black" pitchFamily="34" charset="0"/>
              </a:rPr>
              <a:t>  Supermarket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39552" y="1412776"/>
            <a:ext cx="8229600" cy="4744184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C00000"/>
                </a:solidFill>
              </a:rPr>
              <a:t>The traditional supermarket occupies a large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floor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space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en-US" dirty="0" smtClean="0">
                <a:solidFill>
                  <a:srgbClr val="C00000"/>
                </a:solidFill>
              </a:rPr>
              <a:t> It is usually situated near a residential area in order to be convenient to consumers.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A supermarket has a </a:t>
            </a:r>
            <a:r>
              <a:rPr lang="cs-CZ" dirty="0" err="1" smtClean="0">
                <a:solidFill>
                  <a:srgbClr val="C00000"/>
                </a:solidFill>
              </a:rPr>
              <a:t>wide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selection of goods </a:t>
            </a:r>
            <a:r>
              <a:rPr lang="cs-CZ" dirty="0" err="1" smtClean="0">
                <a:solidFill>
                  <a:srgbClr val="C00000"/>
                </a:solidFill>
              </a:rPr>
              <a:t>and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 relatively low prices. </a:t>
            </a:r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A</a:t>
            </a:r>
            <a:r>
              <a:rPr lang="en-US" dirty="0" err="1" smtClean="0">
                <a:solidFill>
                  <a:srgbClr val="C00000"/>
                </a:solidFill>
              </a:rPr>
              <a:t>dvantages</a:t>
            </a:r>
            <a:r>
              <a:rPr lang="en-US" dirty="0" smtClean="0">
                <a:solidFill>
                  <a:srgbClr val="C00000"/>
                </a:solidFill>
              </a:rPr>
              <a:t> include </a:t>
            </a:r>
            <a:r>
              <a:rPr lang="cs-CZ" dirty="0" err="1" smtClean="0">
                <a:solidFill>
                  <a:srgbClr val="C00000"/>
                </a:solidFill>
              </a:rPr>
              <a:t>possibilities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of parking and the convenience of shopping hours that </a:t>
            </a:r>
            <a:r>
              <a:rPr lang="cs-CZ" dirty="0" smtClean="0">
                <a:solidFill>
                  <a:srgbClr val="C00000"/>
                </a:solidFill>
              </a:rPr>
              <a:t>last </a:t>
            </a:r>
            <a:r>
              <a:rPr lang="cs-CZ" dirty="0" err="1" smtClean="0">
                <a:solidFill>
                  <a:srgbClr val="C00000"/>
                </a:solidFill>
              </a:rPr>
              <a:t>until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evening or even 24 hours a day.</a:t>
            </a:r>
            <a:endParaRPr lang="cs-CZ" dirty="0" smtClean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Luda\AppData\Local\Microsoft\Windows\Temporary Internet Files\Content.IE5\RW0AFROO\MC90031949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332656"/>
            <a:ext cx="1825142" cy="118872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Arial Black" pitchFamily="34" charset="0"/>
              </a:rPr>
              <a:t>   Supermarket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US" dirty="0" smtClean="0">
                <a:solidFill>
                  <a:srgbClr val="C00000"/>
                </a:solidFill>
              </a:rPr>
              <a:t>Supermarkets usually offer products at lower prices than smaller stores</a:t>
            </a:r>
            <a:r>
              <a:rPr lang="cs-CZ" smtClean="0">
                <a:solidFill>
                  <a:srgbClr val="C00000"/>
                </a:solidFill>
              </a:rPr>
              <a:t>.</a:t>
            </a:r>
            <a:r>
              <a:rPr lang="en-US" smtClean="0">
                <a:solidFill>
                  <a:srgbClr val="C00000"/>
                </a:solidFill>
              </a:rPr>
              <a:t> 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en-US" dirty="0" smtClean="0">
                <a:solidFill>
                  <a:srgbClr val="C00000"/>
                </a:solidFill>
              </a:rPr>
              <a:t>Customers usually </a:t>
            </a:r>
            <a:r>
              <a:rPr lang="cs-CZ" dirty="0" smtClean="0">
                <a:solidFill>
                  <a:srgbClr val="C00000"/>
                </a:solidFill>
              </a:rPr>
              <a:t>use by </a:t>
            </a:r>
            <a:r>
              <a:rPr lang="en-US" dirty="0" smtClean="0">
                <a:solidFill>
                  <a:srgbClr val="C00000"/>
                </a:solidFill>
              </a:rPr>
              <a:t>shop</a:t>
            </a:r>
            <a:r>
              <a:rPr lang="cs-CZ" dirty="0" smtClean="0">
                <a:solidFill>
                  <a:srgbClr val="C00000"/>
                </a:solidFill>
              </a:rPr>
              <a:t>ping </a:t>
            </a:r>
            <a:r>
              <a:rPr lang="en-US" dirty="0" smtClean="0">
                <a:solidFill>
                  <a:srgbClr val="C00000"/>
                </a:solidFill>
              </a:rPr>
              <a:t>trolleys or baskets (self-service) and pay for the merchandise at the </a:t>
            </a:r>
            <a:r>
              <a:rPr lang="cs-CZ" dirty="0" err="1" smtClean="0">
                <a:solidFill>
                  <a:srgbClr val="C00000"/>
                </a:solidFill>
              </a:rPr>
              <a:t>check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desk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</p:txBody>
      </p:sp>
      <p:pic>
        <p:nvPicPr>
          <p:cNvPr id="18434" name="Picture 2" descr="http://upload.wikimedia.org/wikipedia/commons/thumb/8/8b/Supermarket_check_out.JPG/220px-Supermarket_check_ou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284984"/>
            <a:ext cx="4392488" cy="2736304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404392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Arial Black" pitchFamily="34" charset="0"/>
              </a:rPr>
              <a:t>     Hypermarket</a:t>
            </a:r>
            <a:endParaRPr lang="cs-CZ" sz="6000" dirty="0"/>
          </a:p>
        </p:txBody>
      </p:sp>
      <p:pic>
        <p:nvPicPr>
          <p:cNvPr id="4098" name="Picture 2" descr="C:\Users\Luda\Documents\300px-Walmartsupercenterproducesection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916832"/>
            <a:ext cx="5544616" cy="388843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latin typeface="Arial Black" pitchFamily="34" charset="0"/>
              </a:rPr>
              <a:t>   Hypermarket</a:t>
            </a:r>
            <a:endParaRPr lang="cs-CZ" sz="6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</a:t>
            </a:r>
            <a:r>
              <a:rPr lang="en-US" b="1" dirty="0" err="1" smtClean="0">
                <a:solidFill>
                  <a:srgbClr val="C00000"/>
                </a:solidFill>
              </a:rPr>
              <a:t>ypermarket</a:t>
            </a:r>
            <a:r>
              <a:rPr lang="en-US" dirty="0" smtClean="0">
                <a:solidFill>
                  <a:srgbClr val="C00000"/>
                </a:solidFill>
              </a:rPr>
              <a:t> is </a:t>
            </a:r>
            <a:r>
              <a:rPr lang="en-US" smtClean="0">
                <a:solidFill>
                  <a:srgbClr val="C00000"/>
                </a:solidFill>
              </a:rPr>
              <a:t>a very </a:t>
            </a:r>
            <a:r>
              <a:rPr lang="en-US" dirty="0" smtClean="0">
                <a:solidFill>
                  <a:srgbClr val="C00000"/>
                </a:solidFill>
              </a:rPr>
              <a:t>large self–service store that sells general merchandise and groceries combining a </a:t>
            </a:r>
            <a:r>
              <a:rPr lang="cs-CZ" dirty="0" smtClean="0">
                <a:solidFill>
                  <a:srgbClr val="C00000"/>
                </a:solidFill>
              </a:rPr>
              <a:t>supermarket </a:t>
            </a:r>
            <a:r>
              <a:rPr lang="en-US" dirty="0" smtClean="0">
                <a:solidFill>
                  <a:srgbClr val="C00000"/>
                </a:solidFill>
              </a:rPr>
              <a:t>and a</a:t>
            </a:r>
            <a:r>
              <a:rPr lang="cs-CZ" dirty="0" smtClean="0">
                <a:solidFill>
                  <a:srgbClr val="C00000"/>
                </a:solidFill>
              </a:rPr>
              <a:t> department </a:t>
            </a:r>
            <a:r>
              <a:rPr lang="cs-CZ" dirty="0" err="1" smtClean="0">
                <a:solidFill>
                  <a:srgbClr val="C00000"/>
                </a:solidFill>
              </a:rPr>
              <a:t>stores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H</a:t>
            </a:r>
            <a:r>
              <a:rPr lang="en-US" dirty="0" err="1" smtClean="0">
                <a:solidFill>
                  <a:srgbClr val="C00000"/>
                </a:solidFill>
              </a:rPr>
              <a:t>ypermarkets</a:t>
            </a:r>
            <a:r>
              <a:rPr lang="en-US" dirty="0" smtClean="0">
                <a:solidFill>
                  <a:srgbClr val="C00000"/>
                </a:solidFill>
              </a:rPr>
              <a:t> allow customers to satisfy all their </a:t>
            </a:r>
            <a:r>
              <a:rPr lang="cs-CZ" dirty="0" err="1" smtClean="0">
                <a:solidFill>
                  <a:srgbClr val="C00000"/>
                </a:solidFill>
              </a:rPr>
              <a:t>daily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shopping need</a:t>
            </a:r>
            <a:r>
              <a:rPr lang="cs-CZ" dirty="0" smtClean="0">
                <a:solidFill>
                  <a:srgbClr val="C00000"/>
                </a:solidFill>
              </a:rPr>
              <a:t>s </a:t>
            </a:r>
            <a:r>
              <a:rPr lang="cs-CZ" dirty="0" err="1" smtClean="0">
                <a:solidFill>
                  <a:srgbClr val="C00000"/>
                </a:solidFill>
              </a:rPr>
              <a:t>during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one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trip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err="1" smtClean="0">
                <a:solidFill>
                  <a:srgbClr val="C00000"/>
                </a:solidFill>
              </a:rPr>
              <a:t>They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have</a:t>
            </a:r>
            <a:r>
              <a:rPr lang="cs-CZ" dirty="0" smtClean="0">
                <a:solidFill>
                  <a:srgbClr val="C00000"/>
                </a:solidFill>
              </a:rPr>
              <a:t> a </a:t>
            </a:r>
            <a:r>
              <a:rPr lang="cs-CZ" dirty="0" err="1" smtClean="0">
                <a:solidFill>
                  <a:srgbClr val="C00000"/>
                </a:solidFill>
              </a:rPr>
              <a:t>larger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shopping</a:t>
            </a:r>
            <a:r>
              <a:rPr lang="cs-CZ" dirty="0" smtClean="0">
                <a:solidFill>
                  <a:srgbClr val="C00000"/>
                </a:solidFill>
              </a:rPr>
              <a:t> area, </a:t>
            </a:r>
            <a:r>
              <a:rPr lang="cs-CZ" dirty="0" err="1" smtClean="0">
                <a:solidFill>
                  <a:srgbClr val="C00000"/>
                </a:solidFill>
              </a:rPr>
              <a:t>low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prices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M</a:t>
            </a:r>
            <a:r>
              <a:rPr lang="en-US" dirty="0" smtClean="0">
                <a:solidFill>
                  <a:srgbClr val="C00000"/>
                </a:solidFill>
              </a:rPr>
              <a:t>any hypermarkets </a:t>
            </a:r>
            <a:r>
              <a:rPr lang="cs-CZ" dirty="0" smtClean="0">
                <a:solidFill>
                  <a:srgbClr val="C00000"/>
                </a:solidFill>
              </a:rPr>
              <a:t>are </a:t>
            </a:r>
            <a:r>
              <a:rPr lang="cs-CZ" dirty="0" err="1" smtClean="0">
                <a:solidFill>
                  <a:srgbClr val="C00000"/>
                </a:solidFill>
              </a:rPr>
              <a:t>situated</a:t>
            </a:r>
            <a:r>
              <a:rPr lang="cs-CZ" dirty="0" smtClean="0">
                <a:solidFill>
                  <a:srgbClr val="C00000"/>
                </a:solidFill>
              </a:rPr>
              <a:t> in </a:t>
            </a:r>
            <a:r>
              <a:rPr lang="cs-CZ" dirty="0" err="1" smtClean="0">
                <a:solidFill>
                  <a:srgbClr val="C00000"/>
                </a:solidFill>
              </a:rPr>
              <a:t>the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suburbs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en-US" dirty="0" smtClean="0">
                <a:solidFill>
                  <a:srgbClr val="C00000"/>
                </a:solidFill>
              </a:rPr>
              <a:t>or out-of-town locations that </a:t>
            </a:r>
            <a:r>
              <a:rPr lang="cs-CZ" dirty="0" err="1" smtClean="0">
                <a:solidFill>
                  <a:srgbClr val="C00000"/>
                </a:solidFill>
              </a:rPr>
              <a:t>can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be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reached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easily</a:t>
            </a:r>
            <a:r>
              <a:rPr lang="cs-CZ" dirty="0" smtClean="0">
                <a:solidFill>
                  <a:srgbClr val="C00000"/>
                </a:solidFill>
              </a:rPr>
              <a:t> by </a:t>
            </a:r>
            <a:r>
              <a:rPr lang="cs-CZ" dirty="0" err="1" smtClean="0">
                <a:solidFill>
                  <a:srgbClr val="C00000"/>
                </a:solidFill>
              </a:rPr>
              <a:t>cars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r>
              <a:rPr lang="en-US" dirty="0" smtClean="0">
                <a:solidFill>
                  <a:srgbClr val="C00000"/>
                </a:solidFill>
              </a:rPr>
              <a:t/>
            </a:r>
            <a:br>
              <a:rPr lang="en-US" dirty="0" smtClean="0">
                <a:solidFill>
                  <a:srgbClr val="C00000"/>
                </a:solidFill>
              </a:rPr>
            </a:br>
            <a:r>
              <a:rPr lang="en-US" dirty="0" smtClean="0">
                <a:solidFill>
                  <a:srgbClr val="C00000"/>
                </a:solidFill>
              </a:rPr>
              <a:t/>
            </a:r>
            <a:br>
              <a:rPr lang="en-US" dirty="0" smtClean="0">
                <a:solidFill>
                  <a:srgbClr val="C00000"/>
                </a:solidFill>
              </a:rPr>
            </a:br>
            <a:endParaRPr lang="en-US" dirty="0" smtClean="0">
              <a:solidFill>
                <a:srgbClr val="C00000"/>
              </a:solidFill>
            </a:endParaRPr>
          </a:p>
          <a:p>
            <a:endParaRPr lang="en-US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28328"/>
          </a:xfrm>
        </p:spPr>
        <p:txBody>
          <a:bodyPr/>
          <a:lstStyle/>
          <a:p>
            <a:r>
              <a:rPr lang="cs-CZ" dirty="0" smtClean="0"/>
              <a:t>    </a:t>
            </a:r>
            <a:r>
              <a:rPr lang="cs-CZ" sz="3600" b="1" dirty="0" err="1" smtClean="0">
                <a:solidFill>
                  <a:srgbClr val="0070C0"/>
                </a:solidFill>
              </a:rPr>
              <a:t>Can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you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answer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the</a:t>
            </a:r>
            <a:r>
              <a:rPr lang="cs-CZ" sz="3600" b="1" dirty="0" smtClean="0">
                <a:solidFill>
                  <a:srgbClr val="0070C0"/>
                </a:solidFill>
              </a:rPr>
              <a:t> </a:t>
            </a:r>
            <a:r>
              <a:rPr lang="cs-CZ" sz="3600" b="1" dirty="0" err="1" smtClean="0">
                <a:solidFill>
                  <a:srgbClr val="0070C0"/>
                </a:solidFill>
              </a:rPr>
              <a:t>questions</a:t>
            </a:r>
            <a:r>
              <a:rPr lang="cs-CZ" sz="3600" b="1" dirty="0" smtClean="0">
                <a:solidFill>
                  <a:srgbClr val="0070C0"/>
                </a:solidFill>
              </a:rPr>
              <a:t>?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268760"/>
            <a:ext cx="8229600" cy="4888200"/>
          </a:xfrm>
        </p:spPr>
        <p:txBody>
          <a:bodyPr>
            <a:normAutofit lnSpcReduction="10000"/>
          </a:bodyPr>
          <a:lstStyle/>
          <a:p>
            <a:r>
              <a:rPr lang="cs-CZ" sz="3200" dirty="0" err="1" smtClean="0">
                <a:solidFill>
                  <a:srgbClr val="C00000"/>
                </a:solidFill>
              </a:rPr>
              <a:t>What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>
                <a:solidFill>
                  <a:srgbClr val="C00000"/>
                </a:solidFill>
              </a:rPr>
              <a:t> a supermarket?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What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kinds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of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products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does</a:t>
            </a:r>
            <a:r>
              <a:rPr lang="cs-CZ" sz="3200" dirty="0" smtClean="0">
                <a:solidFill>
                  <a:srgbClr val="C00000"/>
                </a:solidFill>
              </a:rPr>
              <a:t> supermarket </a:t>
            </a:r>
            <a:r>
              <a:rPr lang="cs-CZ" sz="3200" dirty="0" err="1" smtClean="0">
                <a:solidFill>
                  <a:srgbClr val="C00000"/>
                </a:solidFill>
              </a:rPr>
              <a:t>offer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Where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usually</a:t>
            </a:r>
            <a:r>
              <a:rPr lang="cs-CZ" sz="3200" dirty="0" smtClean="0">
                <a:solidFill>
                  <a:srgbClr val="C00000"/>
                </a:solidFill>
              </a:rPr>
              <a:t> supermarket </a:t>
            </a:r>
            <a:r>
              <a:rPr lang="cs-CZ" sz="3200" dirty="0" err="1" smtClean="0">
                <a:solidFill>
                  <a:srgbClr val="C00000"/>
                </a:solidFill>
              </a:rPr>
              <a:t>situated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What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advantages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does</a:t>
            </a:r>
            <a:r>
              <a:rPr lang="cs-CZ" sz="3200" dirty="0" smtClean="0">
                <a:solidFill>
                  <a:srgbClr val="C00000"/>
                </a:solidFill>
              </a:rPr>
              <a:t> supermarket </a:t>
            </a:r>
            <a:r>
              <a:rPr lang="cs-CZ" sz="3200" dirty="0" err="1" smtClean="0">
                <a:solidFill>
                  <a:srgbClr val="C00000"/>
                </a:solidFill>
              </a:rPr>
              <a:t>have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What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about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the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shopping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hours</a:t>
            </a:r>
            <a:r>
              <a:rPr lang="cs-CZ" sz="3200" dirty="0" smtClean="0">
                <a:solidFill>
                  <a:srgbClr val="C00000"/>
                </a:solidFill>
              </a:rPr>
              <a:t>?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What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is</a:t>
            </a:r>
            <a:r>
              <a:rPr lang="cs-CZ" sz="3200" dirty="0" smtClean="0">
                <a:solidFill>
                  <a:srgbClr val="C00000"/>
                </a:solidFill>
              </a:rPr>
              <a:t> a hypermarket?</a:t>
            </a:r>
          </a:p>
          <a:p>
            <a:r>
              <a:rPr lang="cs-CZ" sz="3200" dirty="0" err="1" smtClean="0">
                <a:solidFill>
                  <a:srgbClr val="C00000"/>
                </a:solidFill>
              </a:rPr>
              <a:t>What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about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the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differences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srgbClr val="C00000"/>
                </a:solidFill>
              </a:rPr>
              <a:t>between</a:t>
            </a:r>
            <a:r>
              <a:rPr lang="cs-CZ" sz="3200" dirty="0" smtClean="0">
                <a:solidFill>
                  <a:srgbClr val="C00000"/>
                </a:solidFill>
              </a:rPr>
              <a:t> a supermarket </a:t>
            </a:r>
            <a:r>
              <a:rPr lang="cs-CZ" sz="3200" dirty="0" err="1" smtClean="0">
                <a:solidFill>
                  <a:srgbClr val="C00000"/>
                </a:solidFill>
              </a:rPr>
              <a:t>and</a:t>
            </a:r>
            <a:r>
              <a:rPr lang="cs-CZ" sz="3200" dirty="0" smtClean="0">
                <a:solidFill>
                  <a:srgbClr val="C00000"/>
                </a:solidFill>
              </a:rPr>
              <a:t> a hypermarket?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Luda\AppData\Local\Microsoft\Windows\Temporary Internet Files\Content.IE5\INQDY5Y7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437112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  </a:t>
            </a:r>
            <a:endParaRPr lang="cs-CZ" sz="6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Work</a:t>
            </a:r>
            <a:r>
              <a:rPr lang="cs-CZ" sz="4000" b="1" dirty="0" smtClean="0">
                <a:solidFill>
                  <a:srgbClr val="C00000"/>
                </a:solidFill>
              </a:rPr>
              <a:t> in </a:t>
            </a:r>
            <a:r>
              <a:rPr lang="cs-CZ" sz="4000" b="1" dirty="0" err="1" smtClean="0">
                <a:solidFill>
                  <a:srgbClr val="C00000"/>
                </a:solidFill>
              </a:rPr>
              <a:t>pairs</a:t>
            </a:r>
            <a:r>
              <a:rPr lang="cs-CZ" sz="4000" b="1" dirty="0" smtClean="0">
                <a:solidFill>
                  <a:srgbClr val="C00000"/>
                </a:solidFill>
              </a:rPr>
              <a:t>: </a:t>
            </a:r>
            <a:r>
              <a:rPr lang="cs-CZ" sz="4000" b="1" dirty="0" err="1" smtClean="0">
                <a:solidFill>
                  <a:srgbClr val="C00000"/>
                </a:solidFill>
              </a:rPr>
              <a:t>Can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you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create</a:t>
            </a:r>
            <a:r>
              <a:rPr lang="cs-CZ" sz="4000" b="1" dirty="0" smtClean="0">
                <a:solidFill>
                  <a:srgbClr val="C00000"/>
                </a:solidFill>
              </a:rPr>
              <a:t> a </a:t>
            </a:r>
            <a:r>
              <a:rPr lang="cs-CZ" sz="4000" b="1" dirty="0" err="1" smtClean="0">
                <a:solidFill>
                  <a:srgbClr val="C00000"/>
                </a:solidFill>
              </a:rPr>
              <a:t>dialouge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at</a:t>
            </a:r>
            <a:r>
              <a:rPr lang="cs-CZ" sz="4000" b="1" dirty="0" smtClean="0">
                <a:solidFill>
                  <a:srgbClr val="C00000"/>
                </a:solidFill>
              </a:rPr>
              <a:t> a supermarket?  </a:t>
            </a:r>
            <a:r>
              <a:rPr lang="cs-CZ" sz="4000" b="1" dirty="0" err="1" smtClean="0">
                <a:solidFill>
                  <a:srgbClr val="C00000"/>
                </a:solidFill>
              </a:rPr>
              <a:t>You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can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choose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your</a:t>
            </a:r>
            <a:r>
              <a:rPr lang="cs-CZ" sz="4000" b="1" dirty="0" smtClean="0">
                <a:solidFill>
                  <a:srgbClr val="C00000"/>
                </a:solidFill>
              </a:rPr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favourite</a:t>
            </a:r>
            <a:r>
              <a:rPr lang="cs-CZ" sz="4000" b="1" dirty="0" smtClean="0">
                <a:solidFill>
                  <a:srgbClr val="C00000"/>
                </a:solidFill>
              </a:rPr>
              <a:t> department!</a:t>
            </a:r>
          </a:p>
        </p:txBody>
      </p:sp>
      <p:pic>
        <p:nvPicPr>
          <p:cNvPr id="1026" name="Picture 2" descr="C:\Users\Luda\AppData\Local\Microsoft\Windows\Temporary Internet Files\Content.IE5\IB3WJPXJ\MC90028546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149080"/>
            <a:ext cx="1791310" cy="1789481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80120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0070C0"/>
                </a:solidFill>
              </a:rPr>
              <a:t>  </a:t>
            </a:r>
            <a:r>
              <a:rPr lang="cs-CZ" sz="6000" dirty="0" smtClean="0">
                <a:solidFill>
                  <a:srgbClr val="0070C0"/>
                </a:solidFill>
                <a:latin typeface="Arial Black" pitchFamily="34" charset="0"/>
              </a:rPr>
              <a:t>Zdroje:</a:t>
            </a:r>
            <a:endParaRPr lang="cs-CZ" sz="6000" dirty="0">
              <a:solidFill>
                <a:srgbClr val="0070C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8229600" cy="452816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http://en.wikipedia.org/wiki/Supermarket_(comics)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http://upload.wikimedia.org/wikipedia/commons/thumb/1/13/Supermarkt.jpg/250px-Supermarkt.jpg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http://upload.wikimedia.org/wikipedia/commons/thumb/8/8b/Supermarket_check_out.JPG/800px-Supermarket_check_out.JPG- autor  Velela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http://upload.wikimedia.org/wikipedia/commons/4/43/Walmartsupercenterproducesection.jpg- autor </a:t>
            </a:r>
            <a:r>
              <a:rPr lang="cs-CZ" b="1" dirty="0" err="1" smtClean="0"/>
              <a:t>Coolcaesar</a:t>
            </a:r>
            <a:endParaRPr lang="cs-CZ" b="1" dirty="0" smtClean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339</TotalTime>
  <Words>452</Words>
  <Application>Microsoft Office PowerPoint</Application>
  <PresentationFormat>Předvádění na obrazovce (4:3)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Původ</vt:lpstr>
      <vt:lpstr>Snímek 1</vt:lpstr>
      <vt:lpstr>Supermarkets</vt:lpstr>
      <vt:lpstr>   Supermarket</vt:lpstr>
      <vt:lpstr>  Supermarket</vt:lpstr>
      <vt:lpstr>   Supermarket</vt:lpstr>
      <vt:lpstr>     Hypermarket</vt:lpstr>
      <vt:lpstr>   Hypermarket</vt:lpstr>
      <vt:lpstr>    Can you answer the questions?</vt:lpstr>
      <vt:lpstr>  </vt:lpstr>
      <vt:lpstr>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Supermarkets</dc:title>
  <dc:creator>Luda</dc:creator>
  <cp:lastModifiedBy>Luda</cp:lastModifiedBy>
  <cp:revision>41</cp:revision>
  <dcterms:created xsi:type="dcterms:W3CDTF">2013-03-21T18:56:34Z</dcterms:created>
  <dcterms:modified xsi:type="dcterms:W3CDTF">2013-12-01T13:25:50Z</dcterms:modified>
</cp:coreProperties>
</file>