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"/>
  </p:notesMasterIdLst>
  <p:sldIdLst>
    <p:sldId id="258" r:id="rId2"/>
    <p:sldId id="256" r:id="rId3"/>
    <p:sldId id="257" r:id="rId4"/>
    <p:sldId id="260" r:id="rId5"/>
    <p:sldId id="262" r:id="rId6"/>
    <p:sldId id="263" r:id="rId7"/>
    <p:sldId id="259" r:id="rId8"/>
    <p:sldId id="265" r:id="rId9"/>
    <p:sldId id="266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3C148F-C861-48CE-B2EF-654BD7FC76B4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CB344E-C9F2-406C-BC2B-91566F9A226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3799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CB344E-C9F2-406C-BC2B-91566F9A2261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3C18C14-34F9-4DF3-A6FD-A263AD3B93EA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9344C3D8-8B04-4078-B8C7-1C1D2F9625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3C18C14-34F9-4DF3-A6FD-A263AD3B93EA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44C3D8-8B04-4078-B8C7-1C1D2F9625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3C18C14-34F9-4DF3-A6FD-A263AD3B93EA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9344C3D8-8B04-4078-B8C7-1C1D2F9625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3C18C14-34F9-4DF3-A6FD-A263AD3B93EA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44C3D8-8B04-4078-B8C7-1C1D2F9625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3C18C14-34F9-4DF3-A6FD-A263AD3B93EA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44C3D8-8B04-4078-B8C7-1C1D2F9625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3C18C14-34F9-4DF3-A6FD-A263AD3B93EA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44C3D8-8B04-4078-B8C7-1C1D2F9625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3C18C14-34F9-4DF3-A6FD-A263AD3B93EA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44C3D8-8B04-4078-B8C7-1C1D2F9625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3C18C14-34F9-4DF3-A6FD-A263AD3B93EA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44C3D8-8B04-4078-B8C7-1C1D2F9625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3C18C14-34F9-4DF3-A6FD-A263AD3B93EA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44C3D8-8B04-4078-B8C7-1C1D2F9625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3C18C14-34F9-4DF3-A6FD-A263AD3B93EA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44C3D8-8B04-4078-B8C7-1C1D2F9625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13C18C14-34F9-4DF3-A6FD-A263AD3B93EA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344C3D8-8B04-4078-B8C7-1C1D2F9625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13C18C14-34F9-4DF3-A6FD-A263AD3B93EA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9344C3D8-8B04-4078-B8C7-1C1D2F9625B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pull/>
  </p:transition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8.wmf"/><Relationship Id="rId7" Type="http://schemas.openxmlformats.org/officeDocument/2006/relationships/image" Target="../media/image12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827088" y="115888"/>
            <a:ext cx="7489825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3200" b="1" dirty="0">
              <a:solidFill>
                <a:srgbClr val="FFB0B0"/>
              </a:solidFill>
              <a:latin typeface="Tahoma" pitchFamily="34" charset="0"/>
            </a:endParaRPr>
          </a:p>
          <a:p>
            <a:r>
              <a:rPr lang="cs-CZ" sz="3200" b="1" dirty="0">
                <a:solidFill>
                  <a:srgbClr val="FFB0B0"/>
                </a:solidFill>
                <a:latin typeface="Tahoma" pitchFamily="34" charset="0"/>
              </a:rPr>
              <a:t> </a:t>
            </a:r>
            <a:r>
              <a:rPr lang="cs-CZ" sz="3200" b="1" dirty="0">
                <a:solidFill>
                  <a:schemeClr val="bg1"/>
                </a:solidFill>
                <a:latin typeface="Tahoma" pitchFamily="34" charset="0"/>
              </a:rPr>
              <a:t>DIGITÁLNÍ UČEBNÍ MATERIÁL</a:t>
            </a:r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611188" y="1463675"/>
          <a:ext cx="7489825" cy="4157724"/>
        </p:xfrm>
        <a:graphic>
          <a:graphicData uri="http://schemas.openxmlformats.org/drawingml/2006/table">
            <a:tbl>
              <a:tblPr/>
              <a:tblGrid>
                <a:gridCol w="2023970"/>
                <a:gridCol w="5465855"/>
              </a:tblGrid>
              <a:tr h="49983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itchFamily="34" charset="0"/>
                        </a:rPr>
                        <a:t>Číslo projektu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CZ.1.07/1.5.00/34.0124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543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itchFamily="34" charset="0"/>
                        </a:rPr>
                        <a:t>Název projektu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itchFamily="34" charset="0"/>
                        </a:rPr>
                        <a:t>DUM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b="1" dirty="0" smtClean="0">
                          <a:solidFill>
                            <a:schemeClr val="bg1"/>
                          </a:solidFill>
                        </a:rPr>
                        <a:t>Škola budoucnosti s využitím IT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b="1" dirty="0" smtClean="0">
                          <a:solidFill>
                            <a:schemeClr val="bg1"/>
                          </a:solidFill>
                        </a:rPr>
                        <a:t>VY_3_INOVACE_ANJ46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101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itchFamily="34" charset="0"/>
                        </a:rPr>
                        <a:t>Název školy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itchFamily="34" charset="0"/>
                        </a:rPr>
                        <a:t>SPŠ a SOŠGS Most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43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itchFamily="34" charset="0"/>
                        </a:rPr>
                        <a:t>Předmět 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itchFamily="34" charset="0"/>
                        </a:rPr>
                        <a:t>ANJ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101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itchFamily="34" charset="0"/>
                        </a:rPr>
                        <a:t>Tematická oblast</a:t>
                      </a:r>
                      <a:endParaRPr kumimoji="0" 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itchFamily="34" charset="0"/>
                        </a:rPr>
                        <a:t>Obchod 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itchFamily="34" charset="0"/>
                        </a:rPr>
                        <a:t>a služby</a:t>
                      </a:r>
                      <a:endParaRPr kumimoji="0" 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101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itchFamily="34" charset="0"/>
                        </a:rPr>
                        <a:t>Téma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itchFamily="34" charset="0"/>
                        </a:rPr>
                        <a:t>Obchody - textilní  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itchFamily="34" charset="0"/>
                        </a:rPr>
                        <a:t>zboží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43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itchFamily="34" charset="0"/>
                        </a:rPr>
                        <a:t>Ročník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itchFamily="34" charset="0"/>
                        </a:rPr>
                        <a:t>2, 3, 4 - obchodník, prodavač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101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itchFamily="34" charset="0"/>
                        </a:rPr>
                        <a:t>Jméno autora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itchFamily="34" charset="0"/>
                        </a:rPr>
                        <a:t>Ludmila Křížová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43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itchFamily="34" charset="0"/>
                        </a:rPr>
                        <a:t>Datum tvorby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itchFamily="34" charset="0"/>
                        </a:rPr>
                        <a:t>25.04.2013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itchFamily="34" charset="0"/>
                        </a:rPr>
                        <a:t>Anotace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itchFamily="34" charset="0"/>
                        </a:rPr>
                        <a:t>Prezentace slouží k výkladu tématu  Obchody -  textilní zboží, zároveň  lze tuto prezentaci využít jako materiálu pro opakování  a  prověřování  znalostí  žáků.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8" name="obrázek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63713" y="5516563"/>
            <a:ext cx="5761037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483768" y="533400"/>
            <a:ext cx="4968552" cy="2868168"/>
          </a:xfrm>
        </p:spPr>
        <p:txBody>
          <a:bodyPr/>
          <a:lstStyle/>
          <a:p>
            <a:r>
              <a:rPr lang="cs-CZ" sz="7200" dirty="0" err="1" smtClean="0">
                <a:latin typeface="Algerian" pitchFamily="82" charset="0"/>
              </a:rPr>
              <a:t>Shops</a:t>
            </a:r>
            <a:endParaRPr lang="cs-CZ" sz="7200" dirty="0">
              <a:latin typeface="Algerian" pitchFamily="82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979712" y="3645024"/>
            <a:ext cx="5832648" cy="1101248"/>
          </a:xfrm>
        </p:spPr>
        <p:txBody>
          <a:bodyPr>
            <a:normAutofit/>
          </a:bodyPr>
          <a:lstStyle/>
          <a:p>
            <a:r>
              <a:rPr lang="cs-CZ" sz="6600" dirty="0" smtClean="0">
                <a:latin typeface="Algerian" pitchFamily="82" charset="0"/>
              </a:rPr>
              <a:t>Textile</a:t>
            </a:r>
            <a:endParaRPr lang="cs-CZ" sz="6600" dirty="0">
              <a:latin typeface="Algerian" pitchFamily="82" charset="0"/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04704"/>
          </a:xfrm>
        </p:spPr>
        <p:txBody>
          <a:bodyPr/>
          <a:lstStyle/>
          <a:p>
            <a:r>
              <a:rPr lang="cs-CZ" dirty="0" err="1" smtClean="0"/>
              <a:t>Where</a:t>
            </a:r>
            <a:r>
              <a:rPr lang="cs-CZ" dirty="0" smtClean="0"/>
              <a:t> </a:t>
            </a:r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buy</a:t>
            </a:r>
            <a:r>
              <a:rPr lang="cs-CZ" dirty="0" smtClean="0"/>
              <a:t> </a:t>
            </a:r>
            <a:r>
              <a:rPr lang="cs-CZ" dirty="0" err="1" smtClean="0"/>
              <a:t>clothes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7239000" cy="5186976"/>
          </a:xfrm>
        </p:spPr>
        <p:txBody>
          <a:bodyPr>
            <a:normAutofit fontScale="92500" lnSpcReduction="10000"/>
          </a:bodyPr>
          <a:lstStyle/>
          <a:p>
            <a:pPr>
              <a:buClr>
                <a:schemeClr val="accent6">
                  <a:lumMod val="40000"/>
                  <a:lumOff val="60000"/>
                </a:schemeClr>
              </a:buClr>
            </a:pPr>
            <a:r>
              <a:rPr lang="cs-CZ" dirty="0" smtClean="0">
                <a:solidFill>
                  <a:schemeClr val="bg1"/>
                </a:solidFill>
              </a:rPr>
              <a:t>Department </a:t>
            </a:r>
            <a:r>
              <a:rPr lang="cs-CZ" dirty="0" err="1" smtClean="0">
                <a:solidFill>
                  <a:schemeClr val="bg1"/>
                </a:solidFill>
              </a:rPr>
              <a:t>store</a:t>
            </a:r>
            <a:endParaRPr lang="cs-CZ" dirty="0" smtClean="0">
              <a:solidFill>
                <a:schemeClr val="bg1"/>
              </a:solidFill>
            </a:endParaRPr>
          </a:p>
          <a:p>
            <a:pPr>
              <a:buClr>
                <a:schemeClr val="accent6">
                  <a:lumMod val="40000"/>
                  <a:lumOff val="60000"/>
                </a:schemeClr>
              </a:buClr>
            </a:pPr>
            <a:r>
              <a:rPr lang="cs-CZ" dirty="0" err="1" smtClean="0">
                <a:solidFill>
                  <a:schemeClr val="bg1"/>
                </a:solidFill>
              </a:rPr>
              <a:t>Discount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store</a:t>
            </a:r>
            <a:endParaRPr lang="cs-CZ" dirty="0" smtClean="0">
              <a:solidFill>
                <a:schemeClr val="bg1"/>
              </a:solidFill>
            </a:endParaRPr>
          </a:p>
          <a:p>
            <a:pPr>
              <a:buClr>
                <a:schemeClr val="accent6">
                  <a:lumMod val="40000"/>
                  <a:lumOff val="60000"/>
                </a:schemeClr>
              </a:buClr>
            </a:pPr>
            <a:r>
              <a:rPr lang="cs-CZ" dirty="0" err="1" smtClean="0">
                <a:solidFill>
                  <a:schemeClr val="bg1"/>
                </a:solidFill>
              </a:rPr>
              <a:t>Retail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chain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store</a:t>
            </a:r>
            <a:endParaRPr lang="cs-CZ" dirty="0" smtClean="0">
              <a:solidFill>
                <a:schemeClr val="bg1"/>
              </a:solidFill>
            </a:endParaRPr>
          </a:p>
          <a:p>
            <a:pPr>
              <a:buClr>
                <a:schemeClr val="accent6">
                  <a:lumMod val="40000"/>
                  <a:lumOff val="60000"/>
                </a:schemeClr>
              </a:buClr>
            </a:pPr>
            <a:r>
              <a:rPr lang="cs-CZ" dirty="0" err="1" smtClean="0">
                <a:solidFill>
                  <a:schemeClr val="bg1"/>
                </a:solidFill>
              </a:rPr>
              <a:t>Off</a:t>
            </a:r>
            <a:r>
              <a:rPr lang="cs-CZ" dirty="0" smtClean="0">
                <a:solidFill>
                  <a:schemeClr val="bg1"/>
                </a:solidFill>
              </a:rPr>
              <a:t>-</a:t>
            </a:r>
            <a:r>
              <a:rPr lang="cs-CZ" dirty="0" err="1" smtClean="0">
                <a:solidFill>
                  <a:schemeClr val="bg1"/>
                </a:solidFill>
              </a:rPr>
              <a:t>price</a:t>
            </a:r>
            <a:endParaRPr lang="cs-CZ" dirty="0" smtClean="0">
              <a:solidFill>
                <a:schemeClr val="bg1"/>
              </a:solidFill>
            </a:endParaRPr>
          </a:p>
          <a:p>
            <a:pPr>
              <a:buClr>
                <a:schemeClr val="accent6">
                  <a:lumMod val="40000"/>
                  <a:lumOff val="60000"/>
                </a:schemeClr>
              </a:buClr>
            </a:pPr>
            <a:r>
              <a:rPr lang="cs-CZ" dirty="0" err="1" smtClean="0">
                <a:solidFill>
                  <a:schemeClr val="bg1"/>
                </a:solidFill>
              </a:rPr>
              <a:t>Shopping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mall</a:t>
            </a:r>
            <a:endParaRPr lang="cs-CZ" dirty="0" smtClean="0">
              <a:solidFill>
                <a:schemeClr val="bg1"/>
              </a:solidFill>
            </a:endParaRPr>
          </a:p>
          <a:p>
            <a:pPr>
              <a:buClr>
                <a:schemeClr val="accent6">
                  <a:lumMod val="40000"/>
                  <a:lumOff val="60000"/>
                </a:schemeClr>
              </a:buClr>
            </a:pPr>
            <a:r>
              <a:rPr lang="cs-CZ" dirty="0" err="1" smtClean="0">
                <a:solidFill>
                  <a:schemeClr val="bg1"/>
                </a:solidFill>
              </a:rPr>
              <a:t>Shopping</a:t>
            </a:r>
            <a:r>
              <a:rPr lang="cs-CZ" dirty="0" smtClean="0">
                <a:solidFill>
                  <a:schemeClr val="bg1"/>
                </a:solidFill>
              </a:rPr>
              <a:t> centre</a:t>
            </a:r>
          </a:p>
          <a:p>
            <a:pPr>
              <a:buClr>
                <a:schemeClr val="accent6">
                  <a:lumMod val="40000"/>
                  <a:lumOff val="60000"/>
                </a:schemeClr>
              </a:buClr>
            </a:pPr>
            <a:r>
              <a:rPr lang="cs-CZ" dirty="0" smtClean="0">
                <a:solidFill>
                  <a:schemeClr val="bg1"/>
                </a:solidFill>
              </a:rPr>
              <a:t>Supermarket</a:t>
            </a:r>
          </a:p>
          <a:p>
            <a:pPr>
              <a:buClr>
                <a:schemeClr val="accent6">
                  <a:lumMod val="40000"/>
                  <a:lumOff val="60000"/>
                </a:schemeClr>
              </a:buClr>
            </a:pPr>
            <a:r>
              <a:rPr lang="cs-CZ" dirty="0" smtClean="0">
                <a:solidFill>
                  <a:schemeClr val="bg1"/>
                </a:solidFill>
              </a:rPr>
              <a:t>Kiosk</a:t>
            </a:r>
          </a:p>
          <a:p>
            <a:pPr>
              <a:buClr>
                <a:schemeClr val="accent6">
                  <a:lumMod val="40000"/>
                  <a:lumOff val="60000"/>
                </a:schemeClr>
              </a:buClr>
            </a:pPr>
            <a:r>
              <a:rPr lang="cs-CZ" dirty="0" smtClean="0">
                <a:solidFill>
                  <a:schemeClr val="bg1"/>
                </a:solidFill>
              </a:rPr>
              <a:t>Market</a:t>
            </a:r>
          </a:p>
          <a:p>
            <a:pPr>
              <a:buClr>
                <a:schemeClr val="accent6">
                  <a:lumMod val="40000"/>
                  <a:lumOff val="60000"/>
                </a:schemeClr>
              </a:buClr>
            </a:pPr>
            <a:r>
              <a:rPr lang="cs-CZ" dirty="0" err="1" smtClean="0">
                <a:solidFill>
                  <a:schemeClr val="bg1"/>
                </a:solidFill>
              </a:rPr>
              <a:t>Street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vendor</a:t>
            </a:r>
            <a:endParaRPr lang="cs-CZ" dirty="0" smtClean="0">
              <a:solidFill>
                <a:schemeClr val="bg1"/>
              </a:solidFill>
            </a:endParaRPr>
          </a:p>
          <a:p>
            <a:pPr>
              <a:buClr>
                <a:schemeClr val="accent6">
                  <a:lumMod val="40000"/>
                  <a:lumOff val="60000"/>
                </a:schemeClr>
              </a:buClr>
            </a:pPr>
            <a:r>
              <a:rPr lang="cs-CZ" dirty="0" err="1" smtClean="0">
                <a:solidFill>
                  <a:schemeClr val="bg1"/>
                </a:solidFill>
              </a:rPr>
              <a:t>Boutique</a:t>
            </a:r>
            <a:endParaRPr lang="cs-CZ" dirty="0" smtClean="0">
              <a:solidFill>
                <a:schemeClr val="bg1"/>
              </a:solidFill>
            </a:endParaRPr>
          </a:p>
          <a:p>
            <a:pPr>
              <a:buClr>
                <a:schemeClr val="accent6">
                  <a:lumMod val="40000"/>
                  <a:lumOff val="60000"/>
                </a:schemeClr>
              </a:buClr>
            </a:pPr>
            <a:r>
              <a:rPr lang="cs-CZ" dirty="0" smtClean="0">
                <a:solidFill>
                  <a:schemeClr val="bg1"/>
                </a:solidFill>
              </a:rPr>
              <a:t>Online </a:t>
            </a:r>
            <a:r>
              <a:rPr lang="cs-CZ" dirty="0" err="1" smtClean="0">
                <a:solidFill>
                  <a:schemeClr val="bg1"/>
                </a:solidFill>
              </a:rPr>
              <a:t>shopping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4" name="Picture 3" descr="C:\Users\Luda\AppData\Local\Microsoft\Windows\Temporary Internet Files\Content.IE5\4Z1YSCIB\MC90023361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1700808"/>
            <a:ext cx="3816424" cy="453650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948720"/>
          </a:xfrm>
        </p:spPr>
        <p:txBody>
          <a:bodyPr>
            <a:normAutofit/>
          </a:bodyPr>
          <a:lstStyle/>
          <a:p>
            <a:r>
              <a:rPr lang="cs-CZ" sz="6000" dirty="0" smtClean="0"/>
              <a:t>    textile </a:t>
            </a:r>
            <a:r>
              <a:rPr lang="cs-CZ" sz="6000" dirty="0" err="1" smtClean="0"/>
              <a:t>goods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Clr>
                <a:schemeClr val="accent6">
                  <a:lumMod val="60000"/>
                  <a:lumOff val="40000"/>
                </a:schemeClr>
              </a:buClr>
            </a:pP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sz="4600" dirty="0" err="1" smtClean="0">
                <a:solidFill>
                  <a:schemeClr val="bg1"/>
                </a:solidFill>
              </a:rPr>
              <a:t>Clothes</a:t>
            </a:r>
            <a:r>
              <a:rPr lang="cs-CZ" sz="4600" dirty="0" smtClean="0">
                <a:solidFill>
                  <a:schemeClr val="bg1"/>
                </a:solidFill>
              </a:rPr>
              <a:t> (</a:t>
            </a:r>
            <a:r>
              <a:rPr lang="cs-CZ" sz="4600" dirty="0" err="1" smtClean="0">
                <a:solidFill>
                  <a:schemeClr val="bg1"/>
                </a:solidFill>
              </a:rPr>
              <a:t>men</a:t>
            </a:r>
            <a:r>
              <a:rPr lang="cs-CZ" sz="4600" dirty="0" smtClean="0">
                <a:solidFill>
                  <a:schemeClr val="bg1"/>
                </a:solidFill>
              </a:rPr>
              <a:t>´s, </a:t>
            </a:r>
            <a:r>
              <a:rPr lang="cs-CZ" sz="4600" dirty="0" err="1" smtClean="0">
                <a:solidFill>
                  <a:schemeClr val="bg1"/>
                </a:solidFill>
              </a:rPr>
              <a:t>women</a:t>
            </a:r>
            <a:r>
              <a:rPr lang="cs-CZ" sz="4600" dirty="0" smtClean="0">
                <a:solidFill>
                  <a:schemeClr val="bg1"/>
                </a:solidFill>
              </a:rPr>
              <a:t>´s, </a:t>
            </a:r>
            <a:r>
              <a:rPr lang="cs-CZ" sz="4600" dirty="0" err="1" smtClean="0">
                <a:solidFill>
                  <a:schemeClr val="bg1"/>
                </a:solidFill>
              </a:rPr>
              <a:t>children</a:t>
            </a:r>
            <a:r>
              <a:rPr lang="cs-CZ" sz="4600" dirty="0" smtClean="0">
                <a:solidFill>
                  <a:schemeClr val="bg1"/>
                </a:solidFill>
              </a:rPr>
              <a:t>´s)</a:t>
            </a:r>
          </a:p>
          <a:p>
            <a:pPr>
              <a:buClr>
                <a:schemeClr val="accent6">
                  <a:lumMod val="60000"/>
                  <a:lumOff val="40000"/>
                </a:schemeClr>
              </a:buClr>
            </a:pPr>
            <a:r>
              <a:rPr lang="cs-CZ" sz="4600" dirty="0" smtClean="0">
                <a:solidFill>
                  <a:schemeClr val="bg1"/>
                </a:solidFill>
              </a:rPr>
              <a:t> </a:t>
            </a:r>
            <a:r>
              <a:rPr lang="cs-CZ" sz="4600" dirty="0" err="1" smtClean="0">
                <a:solidFill>
                  <a:schemeClr val="bg1"/>
                </a:solidFill>
              </a:rPr>
              <a:t>Fabrics</a:t>
            </a:r>
            <a:r>
              <a:rPr lang="cs-CZ" sz="4600" dirty="0" smtClean="0">
                <a:solidFill>
                  <a:schemeClr val="bg1"/>
                </a:solidFill>
              </a:rPr>
              <a:t> (</a:t>
            </a:r>
            <a:r>
              <a:rPr lang="cs-CZ" sz="4600" dirty="0" err="1" smtClean="0">
                <a:solidFill>
                  <a:schemeClr val="bg1"/>
                </a:solidFill>
              </a:rPr>
              <a:t>wool</a:t>
            </a:r>
            <a:r>
              <a:rPr lang="cs-CZ" sz="4600" dirty="0" smtClean="0">
                <a:solidFill>
                  <a:schemeClr val="bg1"/>
                </a:solidFill>
              </a:rPr>
              <a:t>, </a:t>
            </a:r>
            <a:r>
              <a:rPr lang="cs-CZ" sz="4600" dirty="0" err="1" smtClean="0">
                <a:solidFill>
                  <a:schemeClr val="bg1"/>
                </a:solidFill>
              </a:rPr>
              <a:t>cotton</a:t>
            </a:r>
            <a:r>
              <a:rPr lang="cs-CZ" sz="4600" dirty="0" smtClean="0">
                <a:solidFill>
                  <a:schemeClr val="bg1"/>
                </a:solidFill>
              </a:rPr>
              <a:t>, </a:t>
            </a:r>
            <a:r>
              <a:rPr lang="cs-CZ" sz="4600" dirty="0" err="1" smtClean="0">
                <a:solidFill>
                  <a:schemeClr val="bg1"/>
                </a:solidFill>
              </a:rPr>
              <a:t>linen</a:t>
            </a:r>
            <a:r>
              <a:rPr lang="cs-CZ" sz="4600" dirty="0" smtClean="0">
                <a:solidFill>
                  <a:schemeClr val="bg1"/>
                </a:solidFill>
              </a:rPr>
              <a:t>,velvet, </a:t>
            </a:r>
            <a:r>
              <a:rPr lang="cs-CZ" sz="4600" dirty="0" err="1" smtClean="0">
                <a:solidFill>
                  <a:schemeClr val="bg1"/>
                </a:solidFill>
              </a:rPr>
              <a:t>silk</a:t>
            </a:r>
            <a:r>
              <a:rPr lang="cs-CZ" sz="4600" dirty="0" smtClean="0">
                <a:solidFill>
                  <a:schemeClr val="bg1"/>
                </a:solidFill>
              </a:rPr>
              <a:t>, </a:t>
            </a:r>
            <a:r>
              <a:rPr lang="cs-CZ" sz="4600" dirty="0" err="1" smtClean="0">
                <a:solidFill>
                  <a:schemeClr val="bg1"/>
                </a:solidFill>
              </a:rPr>
              <a:t>poplin</a:t>
            </a:r>
            <a:r>
              <a:rPr lang="cs-CZ" sz="4600" dirty="0" smtClean="0">
                <a:solidFill>
                  <a:schemeClr val="bg1"/>
                </a:solidFill>
              </a:rPr>
              <a:t>)</a:t>
            </a:r>
          </a:p>
          <a:p>
            <a:pPr>
              <a:buClr>
                <a:schemeClr val="accent6">
                  <a:lumMod val="60000"/>
                  <a:lumOff val="40000"/>
                </a:schemeClr>
              </a:buClr>
            </a:pPr>
            <a:r>
              <a:rPr lang="cs-CZ" sz="4600" dirty="0" smtClean="0">
                <a:solidFill>
                  <a:schemeClr val="bg1"/>
                </a:solidFill>
              </a:rPr>
              <a:t> </a:t>
            </a:r>
            <a:r>
              <a:rPr lang="cs-CZ" sz="4600" dirty="0" err="1" smtClean="0">
                <a:solidFill>
                  <a:schemeClr val="bg1"/>
                </a:solidFill>
              </a:rPr>
              <a:t>Bed</a:t>
            </a:r>
            <a:r>
              <a:rPr lang="cs-CZ" sz="4600" dirty="0" smtClean="0">
                <a:solidFill>
                  <a:schemeClr val="bg1"/>
                </a:solidFill>
              </a:rPr>
              <a:t> </a:t>
            </a:r>
            <a:r>
              <a:rPr lang="cs-CZ" sz="4600" dirty="0" err="1" smtClean="0">
                <a:solidFill>
                  <a:schemeClr val="bg1"/>
                </a:solidFill>
              </a:rPr>
              <a:t>linen</a:t>
            </a:r>
            <a:endParaRPr lang="cs-CZ" sz="4600" dirty="0" smtClean="0">
              <a:solidFill>
                <a:schemeClr val="bg1"/>
              </a:solidFill>
            </a:endParaRPr>
          </a:p>
          <a:p>
            <a:pPr>
              <a:buClr>
                <a:schemeClr val="accent6">
                  <a:lumMod val="60000"/>
                  <a:lumOff val="40000"/>
                </a:schemeClr>
              </a:buClr>
            </a:pPr>
            <a:r>
              <a:rPr lang="cs-CZ" sz="4600" dirty="0" smtClean="0">
                <a:solidFill>
                  <a:schemeClr val="bg1"/>
                </a:solidFill>
              </a:rPr>
              <a:t> </a:t>
            </a:r>
            <a:r>
              <a:rPr lang="cs-CZ" sz="4600" dirty="0" err="1" smtClean="0">
                <a:solidFill>
                  <a:schemeClr val="bg1"/>
                </a:solidFill>
              </a:rPr>
              <a:t>Underwear</a:t>
            </a:r>
            <a:endParaRPr lang="cs-CZ" sz="4600" dirty="0" smtClean="0">
              <a:solidFill>
                <a:schemeClr val="bg1"/>
              </a:solidFill>
            </a:endParaRPr>
          </a:p>
          <a:p>
            <a:pPr>
              <a:buClr>
                <a:schemeClr val="accent6">
                  <a:lumMod val="60000"/>
                  <a:lumOff val="40000"/>
                </a:schemeClr>
              </a:buClr>
            </a:pPr>
            <a:r>
              <a:rPr lang="cs-CZ" sz="4600" dirty="0" smtClean="0">
                <a:solidFill>
                  <a:schemeClr val="bg1"/>
                </a:solidFill>
              </a:rPr>
              <a:t> </a:t>
            </a:r>
            <a:r>
              <a:rPr lang="cs-CZ" sz="4600" dirty="0" err="1" smtClean="0">
                <a:solidFill>
                  <a:schemeClr val="bg1"/>
                </a:solidFill>
              </a:rPr>
              <a:t>Curtains</a:t>
            </a:r>
            <a:endParaRPr lang="cs-CZ" sz="4600" dirty="0" smtClean="0">
              <a:solidFill>
                <a:schemeClr val="bg1"/>
              </a:solidFill>
            </a:endParaRPr>
          </a:p>
          <a:p>
            <a:pPr>
              <a:buClr>
                <a:schemeClr val="accent6">
                  <a:lumMod val="60000"/>
                  <a:lumOff val="40000"/>
                </a:schemeClr>
              </a:buClr>
            </a:pPr>
            <a:r>
              <a:rPr lang="cs-CZ" sz="4600" dirty="0" smtClean="0">
                <a:solidFill>
                  <a:schemeClr val="bg1"/>
                </a:solidFill>
              </a:rPr>
              <a:t> </a:t>
            </a:r>
            <a:r>
              <a:rPr lang="cs-CZ" sz="4600" dirty="0" err="1" smtClean="0">
                <a:solidFill>
                  <a:schemeClr val="bg1"/>
                </a:solidFill>
              </a:rPr>
              <a:t>Carpets</a:t>
            </a:r>
            <a:endParaRPr lang="cs-CZ" sz="4600" dirty="0" smtClean="0">
              <a:solidFill>
                <a:schemeClr val="bg1"/>
              </a:solidFill>
            </a:endParaRPr>
          </a:p>
          <a:p>
            <a:pPr>
              <a:buClr>
                <a:schemeClr val="accent6">
                  <a:lumMod val="60000"/>
                  <a:lumOff val="40000"/>
                </a:schemeClr>
              </a:buClr>
            </a:pPr>
            <a:r>
              <a:rPr lang="cs-CZ" sz="4600" dirty="0" smtClean="0">
                <a:solidFill>
                  <a:schemeClr val="bg1"/>
                </a:solidFill>
              </a:rPr>
              <a:t> </a:t>
            </a:r>
            <a:r>
              <a:rPr lang="cs-CZ" sz="4600" dirty="0" err="1" smtClean="0">
                <a:solidFill>
                  <a:schemeClr val="bg1"/>
                </a:solidFill>
              </a:rPr>
              <a:t>Towls</a:t>
            </a:r>
            <a:endParaRPr lang="cs-CZ" sz="4600" dirty="0" smtClean="0">
              <a:solidFill>
                <a:schemeClr val="bg1"/>
              </a:solidFill>
            </a:endParaRPr>
          </a:p>
          <a:p>
            <a:pPr>
              <a:buClr>
                <a:schemeClr val="accent6">
                  <a:lumMod val="60000"/>
                  <a:lumOff val="40000"/>
                </a:schemeClr>
              </a:buClr>
            </a:pPr>
            <a:r>
              <a:rPr lang="cs-CZ" sz="4600" dirty="0" smtClean="0">
                <a:solidFill>
                  <a:schemeClr val="bg1"/>
                </a:solidFill>
              </a:rPr>
              <a:t> </a:t>
            </a:r>
            <a:r>
              <a:rPr lang="cs-CZ" sz="4600" dirty="0" err="1" smtClean="0">
                <a:solidFill>
                  <a:schemeClr val="bg1"/>
                </a:solidFill>
              </a:rPr>
              <a:t>Blankets</a:t>
            </a:r>
            <a:endParaRPr lang="cs-CZ" sz="4600" dirty="0" smtClean="0">
              <a:solidFill>
                <a:schemeClr val="bg1"/>
              </a:solidFill>
            </a:endParaRP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2050" name="Picture 2" descr="C:\Users\Luda\AppData\Local\Microsoft\Windows\Temporary Internet Files\Content.IE5\D2HXTPGJ\MC90023771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3068960"/>
            <a:ext cx="3168352" cy="3600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6068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  </a:t>
            </a:r>
            <a:r>
              <a:rPr lang="cs-CZ" dirty="0" err="1" smtClean="0"/>
              <a:t>Characteristic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materials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7239000" cy="5328592"/>
          </a:xfrm>
        </p:spPr>
        <p:txBody>
          <a:bodyPr>
            <a:normAutofit fontScale="40000" lnSpcReduction="20000"/>
          </a:bodyPr>
          <a:lstStyle/>
          <a:p>
            <a:pPr>
              <a:buClr>
                <a:schemeClr val="accent6">
                  <a:lumMod val="60000"/>
                  <a:lumOff val="40000"/>
                </a:schemeClr>
              </a:buClr>
            </a:pPr>
            <a:endParaRPr lang="cs-CZ" sz="3900" dirty="0" smtClean="0">
              <a:solidFill>
                <a:schemeClr val="bg1"/>
              </a:solidFill>
            </a:endParaRPr>
          </a:p>
          <a:p>
            <a:pPr>
              <a:buClr>
                <a:schemeClr val="accent6">
                  <a:lumMod val="60000"/>
                  <a:lumOff val="40000"/>
                </a:schemeClr>
              </a:buClr>
            </a:pPr>
            <a:r>
              <a:rPr lang="en-US" sz="6700" dirty="0" err="1" smtClean="0">
                <a:solidFill>
                  <a:schemeClr val="bg1"/>
                </a:solidFill>
              </a:rPr>
              <a:t>Monochrom</a:t>
            </a:r>
            <a:r>
              <a:rPr lang="cs-CZ" sz="6700" dirty="0" smtClean="0">
                <a:solidFill>
                  <a:schemeClr val="bg1"/>
                </a:solidFill>
              </a:rPr>
              <a:t>e</a:t>
            </a:r>
          </a:p>
          <a:p>
            <a:pPr>
              <a:buClr>
                <a:schemeClr val="accent6">
                  <a:lumMod val="60000"/>
                  <a:lumOff val="40000"/>
                </a:schemeClr>
              </a:buClr>
            </a:pPr>
            <a:r>
              <a:rPr lang="cs-CZ" sz="6700" dirty="0" smtClean="0">
                <a:solidFill>
                  <a:schemeClr val="bg1"/>
                </a:solidFill>
              </a:rPr>
              <a:t>C</a:t>
            </a:r>
            <a:r>
              <a:rPr lang="en-US" sz="6700" dirty="0" err="1" smtClean="0">
                <a:solidFill>
                  <a:schemeClr val="bg1"/>
                </a:solidFill>
              </a:rPr>
              <a:t>olored</a:t>
            </a:r>
            <a:r>
              <a:rPr lang="en-US" sz="6700" dirty="0" smtClean="0">
                <a:solidFill>
                  <a:schemeClr val="bg1"/>
                </a:solidFill>
              </a:rPr>
              <a:t> </a:t>
            </a:r>
            <a:endParaRPr lang="cs-CZ" sz="6700" dirty="0" smtClean="0">
              <a:solidFill>
                <a:schemeClr val="bg1"/>
              </a:solidFill>
            </a:endParaRPr>
          </a:p>
          <a:p>
            <a:pPr>
              <a:buClr>
                <a:schemeClr val="accent6">
                  <a:lumMod val="60000"/>
                  <a:lumOff val="40000"/>
                </a:schemeClr>
              </a:buClr>
            </a:pPr>
            <a:r>
              <a:rPr lang="en-US" sz="6700" dirty="0" smtClean="0">
                <a:solidFill>
                  <a:schemeClr val="bg1"/>
                </a:solidFill>
              </a:rPr>
              <a:t> </a:t>
            </a:r>
            <a:r>
              <a:rPr lang="cs-CZ" sz="6700" dirty="0" smtClean="0">
                <a:solidFill>
                  <a:schemeClr val="bg1"/>
                </a:solidFill>
              </a:rPr>
              <a:t>N</a:t>
            </a:r>
            <a:r>
              <a:rPr lang="en-US" sz="6700" dirty="0" err="1" smtClean="0">
                <a:solidFill>
                  <a:schemeClr val="bg1"/>
                </a:solidFill>
              </a:rPr>
              <a:t>atur</a:t>
            </a:r>
            <a:r>
              <a:rPr lang="cs-CZ" sz="6700" dirty="0" err="1" smtClean="0">
                <a:solidFill>
                  <a:schemeClr val="bg1"/>
                </a:solidFill>
              </a:rPr>
              <a:t>al</a:t>
            </a:r>
            <a:endParaRPr lang="cs-CZ" sz="6700" dirty="0" smtClean="0">
              <a:solidFill>
                <a:schemeClr val="bg1"/>
              </a:solidFill>
            </a:endParaRPr>
          </a:p>
          <a:p>
            <a:pPr>
              <a:buClr>
                <a:schemeClr val="accent6">
                  <a:lumMod val="60000"/>
                  <a:lumOff val="40000"/>
                </a:schemeClr>
              </a:buClr>
            </a:pPr>
            <a:r>
              <a:rPr lang="en-US" sz="6700" dirty="0" smtClean="0">
                <a:solidFill>
                  <a:schemeClr val="bg1"/>
                </a:solidFill>
              </a:rPr>
              <a:t> </a:t>
            </a:r>
            <a:r>
              <a:rPr lang="cs-CZ" sz="6700" dirty="0" smtClean="0">
                <a:solidFill>
                  <a:schemeClr val="bg1"/>
                </a:solidFill>
              </a:rPr>
              <a:t>E</a:t>
            </a:r>
            <a:r>
              <a:rPr lang="en-US" sz="6700" dirty="0" err="1" smtClean="0">
                <a:solidFill>
                  <a:schemeClr val="bg1"/>
                </a:solidFill>
              </a:rPr>
              <a:t>lastic</a:t>
            </a:r>
            <a:endParaRPr lang="cs-CZ" sz="6700" dirty="0" smtClean="0">
              <a:solidFill>
                <a:schemeClr val="bg1"/>
              </a:solidFill>
            </a:endParaRPr>
          </a:p>
          <a:p>
            <a:pPr>
              <a:buClr>
                <a:schemeClr val="accent6">
                  <a:lumMod val="60000"/>
                  <a:lumOff val="40000"/>
                </a:schemeClr>
              </a:buClr>
            </a:pPr>
            <a:r>
              <a:rPr lang="cs-CZ" sz="6700" dirty="0" err="1" smtClean="0">
                <a:solidFill>
                  <a:schemeClr val="bg1"/>
                </a:solidFill>
              </a:rPr>
              <a:t>Flowered</a:t>
            </a:r>
            <a:endParaRPr lang="cs-CZ" sz="6700" dirty="0" smtClean="0">
              <a:solidFill>
                <a:schemeClr val="bg1"/>
              </a:solidFill>
            </a:endParaRPr>
          </a:p>
          <a:p>
            <a:pPr>
              <a:buClr>
                <a:schemeClr val="accent6">
                  <a:lumMod val="60000"/>
                  <a:lumOff val="40000"/>
                </a:schemeClr>
              </a:buClr>
            </a:pPr>
            <a:r>
              <a:rPr lang="cs-CZ" sz="6700" dirty="0" err="1" smtClean="0">
                <a:solidFill>
                  <a:schemeClr val="bg1"/>
                </a:solidFill>
              </a:rPr>
              <a:t>Striped</a:t>
            </a:r>
            <a:endParaRPr lang="cs-CZ" sz="6700" dirty="0" smtClean="0">
              <a:solidFill>
                <a:schemeClr val="bg1"/>
              </a:solidFill>
            </a:endParaRPr>
          </a:p>
          <a:p>
            <a:pPr>
              <a:buClr>
                <a:schemeClr val="accent6">
                  <a:lumMod val="60000"/>
                  <a:lumOff val="40000"/>
                </a:schemeClr>
              </a:buClr>
            </a:pPr>
            <a:r>
              <a:rPr lang="cs-CZ" sz="6700" dirty="0" err="1" smtClean="0">
                <a:solidFill>
                  <a:schemeClr val="bg1"/>
                </a:solidFill>
              </a:rPr>
              <a:t>Patterned</a:t>
            </a:r>
            <a:endParaRPr lang="cs-CZ" sz="6700" dirty="0" smtClean="0">
              <a:solidFill>
                <a:schemeClr val="bg1"/>
              </a:solidFill>
            </a:endParaRPr>
          </a:p>
          <a:p>
            <a:pPr>
              <a:buClr>
                <a:schemeClr val="accent6">
                  <a:lumMod val="60000"/>
                  <a:lumOff val="40000"/>
                </a:schemeClr>
              </a:buClr>
            </a:pPr>
            <a:r>
              <a:rPr lang="cs-CZ" sz="6700" dirty="0" err="1" smtClean="0">
                <a:solidFill>
                  <a:schemeClr val="bg1"/>
                </a:solidFill>
              </a:rPr>
              <a:t>Spotted</a:t>
            </a:r>
            <a:endParaRPr lang="cs-CZ" sz="6700" dirty="0" smtClean="0">
              <a:solidFill>
                <a:schemeClr val="bg1"/>
              </a:solidFill>
            </a:endParaRPr>
          </a:p>
          <a:p>
            <a:pPr>
              <a:buClr>
                <a:schemeClr val="accent6">
                  <a:lumMod val="60000"/>
                  <a:lumOff val="40000"/>
                </a:schemeClr>
              </a:buClr>
            </a:pPr>
            <a:r>
              <a:rPr lang="cs-CZ" sz="6700" dirty="0" err="1" smtClean="0">
                <a:solidFill>
                  <a:schemeClr val="bg1"/>
                </a:solidFill>
              </a:rPr>
              <a:t>Fashionable</a:t>
            </a:r>
            <a:endParaRPr lang="cs-CZ" sz="6700" dirty="0" smtClean="0">
              <a:solidFill>
                <a:schemeClr val="bg1"/>
              </a:solidFill>
            </a:endParaRPr>
          </a:p>
          <a:p>
            <a:pPr>
              <a:buClr>
                <a:schemeClr val="accent6">
                  <a:lumMod val="60000"/>
                  <a:lumOff val="40000"/>
                </a:schemeClr>
              </a:buClr>
            </a:pPr>
            <a:r>
              <a:rPr lang="cs-CZ" sz="6700" dirty="0" err="1" smtClean="0">
                <a:solidFill>
                  <a:schemeClr val="bg1"/>
                </a:solidFill>
              </a:rPr>
              <a:t>Checkered</a:t>
            </a:r>
            <a:r>
              <a:rPr lang="en-US" sz="6700" dirty="0" smtClean="0">
                <a:solidFill>
                  <a:schemeClr val="bg1"/>
                </a:solidFill>
              </a:rPr>
              <a:t/>
            </a:r>
            <a:br>
              <a:rPr lang="en-US" sz="6700" dirty="0" smtClean="0">
                <a:solidFill>
                  <a:schemeClr val="bg1"/>
                </a:solidFill>
              </a:rPr>
            </a:br>
            <a:r>
              <a:rPr lang="en-US" sz="6700" dirty="0" smtClean="0">
                <a:solidFill>
                  <a:schemeClr val="bg1"/>
                </a:solidFill>
              </a:rPr>
              <a:t> </a:t>
            </a:r>
            <a:br>
              <a:rPr lang="en-US" sz="6700" dirty="0" smtClean="0">
                <a:solidFill>
                  <a:schemeClr val="bg1"/>
                </a:solidFill>
              </a:rPr>
            </a:br>
            <a:r>
              <a:rPr lang="en-US" sz="6700" dirty="0" smtClean="0">
                <a:solidFill>
                  <a:schemeClr val="bg1"/>
                </a:solidFill>
              </a:rPr>
              <a:t>  </a:t>
            </a:r>
            <a:br>
              <a:rPr lang="en-US" sz="6700" dirty="0" smtClean="0">
                <a:solidFill>
                  <a:schemeClr val="bg1"/>
                </a:solidFill>
              </a:rPr>
            </a:br>
            <a:r>
              <a:rPr lang="en-US" dirty="0" smtClean="0">
                <a:solidFill>
                  <a:schemeClr val="bg1"/>
                </a:solidFill>
              </a:rPr>
              <a:t/>
            </a:r>
            <a:br>
              <a:rPr lang="en-US" dirty="0" smtClean="0">
                <a:solidFill>
                  <a:schemeClr val="bg1"/>
                </a:solidFill>
              </a:rPr>
            </a:br>
            <a:r>
              <a:rPr lang="en-US" dirty="0" smtClean="0">
                <a:solidFill>
                  <a:schemeClr val="bg1"/>
                </a:solidFill>
              </a:rPr>
              <a:t>   </a:t>
            </a:r>
          </a:p>
          <a:p>
            <a:pPr>
              <a:buClr>
                <a:schemeClr val="accent6">
                  <a:lumMod val="60000"/>
                  <a:lumOff val="40000"/>
                </a:schemeClr>
              </a:buClr>
            </a:pPr>
            <a:endParaRPr lang="cs-CZ" dirty="0" smtClean="0">
              <a:solidFill>
                <a:schemeClr val="bg1"/>
              </a:solidFill>
            </a:endParaRPr>
          </a:p>
          <a:p>
            <a:endParaRPr lang="cs-CZ" dirty="0"/>
          </a:p>
        </p:txBody>
      </p:sp>
      <p:pic>
        <p:nvPicPr>
          <p:cNvPr id="3074" name="Picture 2" descr="C:\Users\Luda\AppData\Local\Microsoft\Windows\Temporary Internet Files\Content.IE5\4Z1YSCIB\MC90028097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1196752"/>
            <a:ext cx="2808312" cy="2308044"/>
          </a:xfrm>
          <a:prstGeom prst="rect">
            <a:avLst/>
          </a:prstGeom>
          <a:noFill/>
        </p:spPr>
      </p:pic>
      <p:pic>
        <p:nvPicPr>
          <p:cNvPr id="3075" name="Picture 3" descr="C:\Users\Luda\AppData\Local\Microsoft\Windows\Temporary Internet Files\Content.IE5\D2HXTPGJ\MC90028097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3933056"/>
            <a:ext cx="2925189" cy="237626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948720"/>
          </a:xfrm>
        </p:spPr>
        <p:txBody>
          <a:bodyPr>
            <a:normAutofit fontScale="90000"/>
          </a:bodyPr>
          <a:lstStyle/>
          <a:p>
            <a:r>
              <a:rPr lang="cs-CZ" sz="6600" dirty="0" smtClean="0"/>
              <a:t>      </a:t>
            </a:r>
            <a:r>
              <a:rPr lang="cs-CZ" sz="6600" dirty="0" err="1" smtClean="0"/>
              <a:t>Clothes</a:t>
            </a:r>
            <a:endParaRPr lang="cs-CZ" sz="6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Clr>
                <a:schemeClr val="accent6">
                  <a:lumMod val="60000"/>
                  <a:lumOff val="40000"/>
                </a:schemeClr>
              </a:buClr>
            </a:pPr>
            <a:r>
              <a:rPr lang="cs-CZ" dirty="0" smtClean="0">
                <a:solidFill>
                  <a:schemeClr val="bg1"/>
                </a:solidFill>
              </a:rPr>
              <a:t>Suit                                                            </a:t>
            </a:r>
            <a:r>
              <a:rPr lang="cs-CZ" dirty="0" err="1" smtClean="0">
                <a:solidFill>
                  <a:schemeClr val="bg1"/>
                </a:solidFill>
              </a:rPr>
              <a:t>shirt</a:t>
            </a:r>
            <a:endParaRPr lang="cs-CZ" dirty="0" smtClean="0">
              <a:solidFill>
                <a:schemeClr val="bg1"/>
              </a:solidFill>
            </a:endParaRPr>
          </a:p>
          <a:p>
            <a:pPr>
              <a:buClr>
                <a:schemeClr val="accent6">
                  <a:lumMod val="60000"/>
                  <a:lumOff val="40000"/>
                </a:schemeClr>
              </a:buClr>
            </a:pPr>
            <a:r>
              <a:rPr lang="cs-CZ" dirty="0" err="1" smtClean="0">
                <a:solidFill>
                  <a:schemeClr val="bg1"/>
                </a:solidFill>
              </a:rPr>
              <a:t>Coat</a:t>
            </a:r>
            <a:r>
              <a:rPr lang="cs-CZ" dirty="0" smtClean="0">
                <a:solidFill>
                  <a:schemeClr val="bg1"/>
                </a:solidFill>
              </a:rPr>
              <a:t>                                                           ski suit</a:t>
            </a:r>
          </a:p>
          <a:p>
            <a:pPr>
              <a:buClr>
                <a:schemeClr val="accent6">
                  <a:lumMod val="60000"/>
                  <a:lumOff val="40000"/>
                </a:schemeClr>
              </a:buClr>
            </a:pPr>
            <a:r>
              <a:rPr lang="cs-CZ" dirty="0" err="1" smtClean="0">
                <a:solidFill>
                  <a:schemeClr val="bg1"/>
                </a:solidFill>
              </a:rPr>
              <a:t>Jacket</a:t>
            </a:r>
            <a:r>
              <a:rPr lang="cs-CZ" dirty="0" smtClean="0">
                <a:solidFill>
                  <a:schemeClr val="bg1"/>
                </a:solidFill>
              </a:rPr>
              <a:t>                                                        vest</a:t>
            </a:r>
          </a:p>
          <a:p>
            <a:pPr>
              <a:buClr>
                <a:schemeClr val="accent6">
                  <a:lumMod val="60000"/>
                  <a:lumOff val="40000"/>
                </a:schemeClr>
              </a:buClr>
            </a:pPr>
            <a:r>
              <a:rPr lang="cs-CZ" dirty="0" err="1" smtClean="0">
                <a:solidFill>
                  <a:schemeClr val="bg1"/>
                </a:solidFill>
              </a:rPr>
              <a:t>Skirt</a:t>
            </a:r>
            <a:r>
              <a:rPr lang="cs-CZ" dirty="0" smtClean="0">
                <a:solidFill>
                  <a:schemeClr val="bg1"/>
                </a:solidFill>
              </a:rPr>
              <a:t>                                                           </a:t>
            </a:r>
            <a:r>
              <a:rPr lang="cs-CZ" dirty="0" err="1" smtClean="0">
                <a:solidFill>
                  <a:schemeClr val="bg1"/>
                </a:solidFill>
              </a:rPr>
              <a:t>pants</a:t>
            </a:r>
            <a:endParaRPr lang="cs-CZ" dirty="0" smtClean="0">
              <a:solidFill>
                <a:schemeClr val="bg1"/>
              </a:solidFill>
            </a:endParaRPr>
          </a:p>
          <a:p>
            <a:pPr>
              <a:buClr>
                <a:schemeClr val="accent6">
                  <a:lumMod val="60000"/>
                  <a:lumOff val="40000"/>
                </a:schemeClr>
              </a:buClr>
            </a:pPr>
            <a:r>
              <a:rPr lang="cs-CZ" dirty="0" err="1" smtClean="0">
                <a:solidFill>
                  <a:schemeClr val="bg1"/>
                </a:solidFill>
              </a:rPr>
              <a:t>Dress</a:t>
            </a:r>
            <a:r>
              <a:rPr lang="cs-CZ" dirty="0" smtClean="0">
                <a:solidFill>
                  <a:schemeClr val="bg1"/>
                </a:solidFill>
              </a:rPr>
              <a:t>                                                          </a:t>
            </a:r>
            <a:r>
              <a:rPr lang="cs-CZ" dirty="0" err="1" smtClean="0">
                <a:solidFill>
                  <a:schemeClr val="bg1"/>
                </a:solidFill>
              </a:rPr>
              <a:t>tie</a:t>
            </a:r>
            <a:endParaRPr lang="cs-CZ" dirty="0" smtClean="0">
              <a:solidFill>
                <a:schemeClr val="bg1"/>
              </a:solidFill>
            </a:endParaRPr>
          </a:p>
          <a:p>
            <a:pPr>
              <a:buClr>
                <a:schemeClr val="accent6">
                  <a:lumMod val="60000"/>
                  <a:lumOff val="40000"/>
                </a:schemeClr>
              </a:buClr>
            </a:pPr>
            <a:r>
              <a:rPr lang="cs-CZ" dirty="0" err="1" smtClean="0">
                <a:solidFill>
                  <a:schemeClr val="bg1"/>
                </a:solidFill>
              </a:rPr>
              <a:t>Shorts</a:t>
            </a:r>
            <a:r>
              <a:rPr lang="cs-CZ" dirty="0" smtClean="0">
                <a:solidFill>
                  <a:schemeClr val="bg1"/>
                </a:solidFill>
              </a:rPr>
              <a:t>                                                         top</a:t>
            </a:r>
          </a:p>
          <a:p>
            <a:pPr>
              <a:buClr>
                <a:schemeClr val="accent6">
                  <a:lumMod val="60000"/>
                  <a:lumOff val="40000"/>
                </a:schemeClr>
              </a:buClr>
            </a:pPr>
            <a:r>
              <a:rPr lang="cs-CZ" dirty="0" err="1" smtClean="0">
                <a:solidFill>
                  <a:schemeClr val="bg1"/>
                </a:solidFill>
              </a:rPr>
              <a:t>Blouse</a:t>
            </a:r>
            <a:r>
              <a:rPr lang="cs-CZ" dirty="0" smtClean="0">
                <a:solidFill>
                  <a:schemeClr val="bg1"/>
                </a:solidFill>
              </a:rPr>
              <a:t>                                                        </a:t>
            </a:r>
            <a:r>
              <a:rPr lang="cs-CZ" dirty="0" err="1" smtClean="0">
                <a:solidFill>
                  <a:schemeClr val="bg1"/>
                </a:solidFill>
              </a:rPr>
              <a:t>costume</a:t>
            </a:r>
            <a:endParaRPr lang="cs-CZ" dirty="0" smtClean="0">
              <a:solidFill>
                <a:schemeClr val="bg1"/>
              </a:solidFill>
            </a:endParaRPr>
          </a:p>
          <a:p>
            <a:pPr>
              <a:buClr>
                <a:schemeClr val="accent6">
                  <a:lumMod val="60000"/>
                  <a:lumOff val="40000"/>
                </a:schemeClr>
              </a:buClr>
            </a:pPr>
            <a:r>
              <a:rPr lang="cs-CZ" dirty="0" err="1" smtClean="0">
                <a:solidFill>
                  <a:schemeClr val="bg1"/>
                </a:solidFill>
              </a:rPr>
              <a:t>Trousers</a:t>
            </a:r>
            <a:r>
              <a:rPr lang="cs-CZ" dirty="0" smtClean="0">
                <a:solidFill>
                  <a:schemeClr val="bg1"/>
                </a:solidFill>
              </a:rPr>
              <a:t>                                                      </a:t>
            </a:r>
            <a:r>
              <a:rPr lang="cs-CZ" dirty="0" err="1" smtClean="0">
                <a:solidFill>
                  <a:schemeClr val="bg1"/>
                </a:solidFill>
              </a:rPr>
              <a:t>scarf</a:t>
            </a:r>
            <a:endParaRPr lang="cs-CZ" dirty="0" smtClean="0">
              <a:solidFill>
                <a:schemeClr val="bg1"/>
              </a:solidFill>
            </a:endParaRPr>
          </a:p>
          <a:p>
            <a:pPr>
              <a:buClr>
                <a:schemeClr val="accent6">
                  <a:lumMod val="60000"/>
                  <a:lumOff val="40000"/>
                </a:schemeClr>
              </a:buClr>
            </a:pPr>
            <a:r>
              <a:rPr lang="cs-CZ" dirty="0" err="1" smtClean="0">
                <a:solidFill>
                  <a:schemeClr val="bg1"/>
                </a:solidFill>
              </a:rPr>
              <a:t>Pullover</a:t>
            </a:r>
            <a:r>
              <a:rPr lang="cs-CZ" dirty="0" smtClean="0">
                <a:solidFill>
                  <a:schemeClr val="bg1"/>
                </a:solidFill>
              </a:rPr>
              <a:t>                                                      t-</a:t>
            </a:r>
            <a:r>
              <a:rPr lang="cs-CZ" dirty="0" err="1" smtClean="0">
                <a:solidFill>
                  <a:schemeClr val="bg1"/>
                </a:solidFill>
              </a:rPr>
              <a:t>shirt</a:t>
            </a:r>
            <a:endParaRPr lang="cs-CZ" dirty="0" smtClean="0">
              <a:solidFill>
                <a:schemeClr val="bg1"/>
              </a:solidFill>
            </a:endParaRPr>
          </a:p>
          <a:p>
            <a:pPr>
              <a:buClr>
                <a:schemeClr val="accent6">
                  <a:lumMod val="60000"/>
                  <a:lumOff val="40000"/>
                </a:schemeClr>
              </a:buClr>
            </a:pPr>
            <a:r>
              <a:rPr lang="cs-CZ" dirty="0" err="1" smtClean="0">
                <a:solidFill>
                  <a:schemeClr val="bg1"/>
                </a:solidFill>
              </a:rPr>
              <a:t>Cap</a:t>
            </a:r>
            <a:r>
              <a:rPr lang="cs-CZ" dirty="0" smtClean="0">
                <a:solidFill>
                  <a:schemeClr val="bg1"/>
                </a:solidFill>
              </a:rPr>
              <a:t>                                                            </a:t>
            </a:r>
            <a:r>
              <a:rPr lang="cs-CZ" dirty="0" err="1" smtClean="0">
                <a:solidFill>
                  <a:schemeClr val="bg1"/>
                </a:solidFill>
              </a:rPr>
              <a:t>rain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coat</a:t>
            </a:r>
            <a:endParaRPr lang="cs-CZ" dirty="0" smtClean="0">
              <a:solidFill>
                <a:schemeClr val="bg1"/>
              </a:solidFill>
            </a:endParaRPr>
          </a:p>
          <a:p>
            <a:pPr>
              <a:buClr>
                <a:schemeClr val="accent6">
                  <a:lumMod val="60000"/>
                  <a:lumOff val="40000"/>
                </a:schemeClr>
              </a:buClr>
            </a:pPr>
            <a:r>
              <a:rPr lang="cs-CZ" dirty="0" err="1" smtClean="0">
                <a:solidFill>
                  <a:schemeClr val="bg1"/>
                </a:solidFill>
              </a:rPr>
              <a:t>Bra</a:t>
            </a:r>
            <a:r>
              <a:rPr lang="cs-CZ" dirty="0" smtClean="0">
                <a:solidFill>
                  <a:schemeClr val="bg1"/>
                </a:solidFill>
              </a:rPr>
              <a:t>                                                             </a:t>
            </a:r>
            <a:r>
              <a:rPr lang="cs-CZ" dirty="0" err="1" smtClean="0">
                <a:solidFill>
                  <a:schemeClr val="bg1"/>
                </a:solidFill>
              </a:rPr>
              <a:t>pajamas</a:t>
            </a:r>
            <a:endParaRPr lang="cs-CZ" dirty="0" smtClean="0">
              <a:solidFill>
                <a:schemeClr val="bg1"/>
              </a:solidFill>
            </a:endParaRPr>
          </a:p>
          <a:p>
            <a:pPr>
              <a:buClr>
                <a:schemeClr val="accent6">
                  <a:lumMod val="60000"/>
                  <a:lumOff val="40000"/>
                </a:schemeClr>
              </a:buClr>
            </a:pPr>
            <a:r>
              <a:rPr lang="cs-CZ" dirty="0" err="1" smtClean="0">
                <a:solidFill>
                  <a:schemeClr val="bg1"/>
                </a:solidFill>
              </a:rPr>
              <a:t>Gloves</a:t>
            </a:r>
            <a:r>
              <a:rPr lang="cs-CZ" dirty="0" smtClean="0">
                <a:solidFill>
                  <a:schemeClr val="bg1"/>
                </a:solidFill>
              </a:rPr>
              <a:t>                                                        </a:t>
            </a:r>
            <a:r>
              <a:rPr lang="cs-CZ" dirty="0" err="1" smtClean="0">
                <a:solidFill>
                  <a:schemeClr val="bg1"/>
                </a:solidFill>
              </a:rPr>
              <a:t>tracksuit</a:t>
            </a:r>
            <a:endParaRPr lang="cs-CZ" dirty="0" smtClean="0">
              <a:solidFill>
                <a:schemeClr val="bg1"/>
              </a:solidFill>
            </a:endParaRPr>
          </a:p>
          <a:p>
            <a:pPr>
              <a:buClr>
                <a:schemeClr val="accent6">
                  <a:lumMod val="60000"/>
                  <a:lumOff val="40000"/>
                </a:schemeClr>
              </a:buClr>
            </a:pPr>
            <a:r>
              <a:rPr lang="cs-CZ" dirty="0" err="1" smtClean="0">
                <a:solidFill>
                  <a:schemeClr val="bg1"/>
                </a:solidFill>
              </a:rPr>
              <a:t>Sweatshirt</a:t>
            </a:r>
            <a:r>
              <a:rPr lang="cs-CZ" dirty="0" smtClean="0">
                <a:solidFill>
                  <a:schemeClr val="bg1"/>
                </a:solidFill>
              </a:rPr>
              <a:t>                                                  </a:t>
            </a:r>
            <a:r>
              <a:rPr lang="cs-CZ" dirty="0" err="1" smtClean="0">
                <a:solidFill>
                  <a:schemeClr val="bg1"/>
                </a:solidFill>
              </a:rPr>
              <a:t>hat</a:t>
            </a:r>
            <a:endParaRPr lang="cs-CZ" dirty="0" smtClean="0">
              <a:solidFill>
                <a:schemeClr val="bg1"/>
              </a:solidFill>
            </a:endParaRPr>
          </a:p>
          <a:p>
            <a:pPr>
              <a:buClr>
                <a:schemeClr val="accent6">
                  <a:lumMod val="60000"/>
                  <a:lumOff val="40000"/>
                </a:schemeClr>
              </a:buClr>
            </a:pPr>
            <a:r>
              <a:rPr lang="cs-CZ" dirty="0" err="1" smtClean="0">
                <a:solidFill>
                  <a:schemeClr val="bg1"/>
                </a:solidFill>
              </a:rPr>
              <a:t>Stockings</a:t>
            </a:r>
            <a:r>
              <a:rPr lang="cs-CZ" dirty="0" smtClean="0">
                <a:solidFill>
                  <a:schemeClr val="bg1"/>
                </a:solidFill>
              </a:rPr>
              <a:t>                                                    </a:t>
            </a:r>
            <a:r>
              <a:rPr lang="cs-CZ" dirty="0" err="1" smtClean="0">
                <a:solidFill>
                  <a:schemeClr val="bg1"/>
                </a:solidFill>
              </a:rPr>
              <a:t>jeans</a:t>
            </a:r>
            <a:endParaRPr lang="cs-CZ" dirty="0" smtClean="0">
              <a:solidFill>
                <a:schemeClr val="bg1"/>
              </a:solidFill>
            </a:endParaRPr>
          </a:p>
          <a:p>
            <a:pPr>
              <a:buClr>
                <a:schemeClr val="accent6">
                  <a:lumMod val="60000"/>
                  <a:lumOff val="40000"/>
                </a:schemeClr>
              </a:buClr>
            </a:pPr>
            <a:r>
              <a:rPr lang="cs-CZ" dirty="0" err="1" smtClean="0">
                <a:solidFill>
                  <a:schemeClr val="bg1"/>
                </a:solidFill>
              </a:rPr>
              <a:t>Socks</a:t>
            </a:r>
            <a:r>
              <a:rPr lang="cs-CZ" dirty="0" smtClean="0">
                <a:solidFill>
                  <a:schemeClr val="bg1"/>
                </a:solidFill>
              </a:rPr>
              <a:t>                                                         </a:t>
            </a:r>
            <a:r>
              <a:rPr lang="cs-CZ" dirty="0" err="1" smtClean="0">
                <a:solidFill>
                  <a:schemeClr val="bg1"/>
                </a:solidFill>
              </a:rPr>
              <a:t>sweater</a:t>
            </a:r>
            <a:r>
              <a:rPr lang="cs-CZ" dirty="0" smtClean="0">
                <a:solidFill>
                  <a:schemeClr val="bg1"/>
                </a:solidFill>
              </a:rPr>
              <a:t>                                                         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4098" name="Picture 2" descr="C:\Users\Luda\AppData\Local\Microsoft\Windows\Temporary Internet Files\Content.IE5\D2HXTPGJ\MC90032653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2564904"/>
            <a:ext cx="1093622" cy="1826971"/>
          </a:xfrm>
          <a:prstGeom prst="rect">
            <a:avLst/>
          </a:prstGeom>
          <a:noFill/>
        </p:spPr>
      </p:pic>
      <p:pic>
        <p:nvPicPr>
          <p:cNvPr id="4100" name="Picture 4" descr="C:\Users\Luda\AppData\Local\Microsoft\Windows\Temporary Internet Files\Content.IE5\CCRXD3BJ\MC90030481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3284984"/>
            <a:ext cx="922630" cy="849478"/>
          </a:xfrm>
          <a:prstGeom prst="rect">
            <a:avLst/>
          </a:prstGeom>
          <a:noFill/>
        </p:spPr>
      </p:pic>
      <p:pic>
        <p:nvPicPr>
          <p:cNvPr id="4102" name="Picture 6" descr="C:\Users\Luda\AppData\Local\Microsoft\Windows\Temporary Internet Files\Content.IE5\3X15O3J9\MC90035316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332656"/>
            <a:ext cx="1098158" cy="1357350"/>
          </a:xfrm>
          <a:prstGeom prst="rect">
            <a:avLst/>
          </a:prstGeom>
          <a:noFill/>
        </p:spPr>
      </p:pic>
      <p:pic>
        <p:nvPicPr>
          <p:cNvPr id="4103" name="Picture 7" descr="C:\Users\Luda\AppData\Local\Microsoft\Windows\Temporary Internet Files\Content.IE5\3X15O3J9\MC90036017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1720" y="3645024"/>
            <a:ext cx="1224136" cy="1661924"/>
          </a:xfrm>
          <a:prstGeom prst="rect">
            <a:avLst/>
          </a:prstGeom>
          <a:noFill/>
        </p:spPr>
      </p:pic>
      <p:pic>
        <p:nvPicPr>
          <p:cNvPr id="4104" name="Picture 8" descr="C:\Users\Luda\AppData\Local\Microsoft\Windows\Temporary Internet Files\Content.IE5\4Z1YSCIB\MC900333034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95936" y="1700808"/>
            <a:ext cx="1156027" cy="1152129"/>
          </a:xfrm>
          <a:prstGeom prst="rect">
            <a:avLst/>
          </a:prstGeom>
          <a:noFill/>
        </p:spPr>
      </p:pic>
      <p:pic>
        <p:nvPicPr>
          <p:cNvPr id="4105" name="Picture 9" descr="C:\Users\Luda\AppData\Local\Microsoft\Windows\Temporary Internet Files\Content.IE5\D2HXTPGJ\MC900305573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9872" y="4653136"/>
            <a:ext cx="1775765" cy="1811426"/>
          </a:xfrm>
          <a:prstGeom prst="rect">
            <a:avLst/>
          </a:prstGeom>
          <a:noFill/>
        </p:spPr>
      </p:pic>
      <p:pic>
        <p:nvPicPr>
          <p:cNvPr id="4106" name="Picture 10" descr="C:\Users\Luda\AppData\Local\Microsoft\Windows\Temporary Internet Files\Content.IE5\CCRXD3BJ\MC900360107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95736" y="1628800"/>
            <a:ext cx="1252495" cy="155058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04704"/>
          </a:xfrm>
        </p:spPr>
        <p:txBody>
          <a:bodyPr/>
          <a:lstStyle/>
          <a:p>
            <a:r>
              <a:rPr lang="cs-CZ" dirty="0" smtClean="0"/>
              <a:t>          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shop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7239000" cy="5589240"/>
          </a:xfrm>
        </p:spPr>
        <p:txBody>
          <a:bodyPr>
            <a:normAutofit fontScale="25000" lnSpcReduction="20000"/>
          </a:bodyPr>
          <a:lstStyle/>
          <a:p>
            <a:pPr>
              <a:buClr>
                <a:schemeClr val="accent6">
                  <a:lumMod val="40000"/>
                  <a:lumOff val="60000"/>
                </a:schemeClr>
              </a:buClr>
            </a:pPr>
            <a:r>
              <a:rPr lang="en-US" sz="11100" dirty="0" smtClean="0">
                <a:solidFill>
                  <a:schemeClr val="bg1"/>
                </a:solidFill>
              </a:rPr>
              <a:t>Can I help you?</a:t>
            </a:r>
            <a:endParaRPr lang="cs-CZ" sz="11100" dirty="0" smtClean="0">
              <a:solidFill>
                <a:schemeClr val="bg1"/>
              </a:solidFill>
            </a:endParaRPr>
          </a:p>
          <a:p>
            <a:pPr>
              <a:buClr>
                <a:schemeClr val="accent6">
                  <a:lumMod val="40000"/>
                  <a:lumOff val="60000"/>
                </a:schemeClr>
              </a:buClr>
            </a:pPr>
            <a:r>
              <a:rPr lang="en-US" sz="11100" dirty="0" smtClean="0">
                <a:solidFill>
                  <a:schemeClr val="bg1"/>
                </a:solidFill>
              </a:rPr>
              <a:t>Can you show me ...? </a:t>
            </a:r>
            <a:endParaRPr lang="cs-CZ" sz="11100" dirty="0" smtClean="0">
              <a:solidFill>
                <a:schemeClr val="bg1"/>
              </a:solidFill>
            </a:endParaRPr>
          </a:p>
          <a:p>
            <a:pPr>
              <a:buClr>
                <a:schemeClr val="accent6">
                  <a:lumMod val="40000"/>
                  <a:lumOff val="60000"/>
                </a:schemeClr>
              </a:buClr>
            </a:pPr>
            <a:r>
              <a:rPr lang="en-US" sz="11100" dirty="0" smtClean="0">
                <a:solidFill>
                  <a:schemeClr val="bg1"/>
                </a:solidFill>
              </a:rPr>
              <a:t>I can offer you ...... </a:t>
            </a:r>
            <a:endParaRPr lang="cs-CZ" sz="11100" dirty="0" smtClean="0">
              <a:solidFill>
                <a:schemeClr val="bg1"/>
              </a:solidFill>
            </a:endParaRPr>
          </a:p>
          <a:p>
            <a:pPr>
              <a:buClr>
                <a:schemeClr val="accent6">
                  <a:lumMod val="40000"/>
                  <a:lumOff val="60000"/>
                </a:schemeClr>
              </a:buClr>
            </a:pPr>
            <a:r>
              <a:rPr lang="en-US" sz="11100" dirty="0" smtClean="0">
                <a:solidFill>
                  <a:schemeClr val="bg1"/>
                </a:solidFill>
              </a:rPr>
              <a:t>Try it o</a:t>
            </a:r>
            <a:r>
              <a:rPr lang="cs-CZ" sz="11100" dirty="0" smtClean="0">
                <a:solidFill>
                  <a:schemeClr val="bg1"/>
                </a:solidFill>
              </a:rPr>
              <a:t>n</a:t>
            </a:r>
            <a:r>
              <a:rPr lang="en-US" sz="11100" dirty="0" smtClean="0">
                <a:solidFill>
                  <a:schemeClr val="bg1"/>
                </a:solidFill>
              </a:rPr>
              <a:t> please! </a:t>
            </a:r>
            <a:endParaRPr lang="cs-CZ" sz="11100" dirty="0" smtClean="0">
              <a:solidFill>
                <a:schemeClr val="bg1"/>
              </a:solidFill>
            </a:endParaRPr>
          </a:p>
          <a:p>
            <a:pPr>
              <a:buClr>
                <a:schemeClr val="accent6">
                  <a:lumMod val="40000"/>
                  <a:lumOff val="60000"/>
                </a:schemeClr>
              </a:buClr>
            </a:pPr>
            <a:r>
              <a:rPr lang="en-US" sz="11100" dirty="0" smtClean="0">
                <a:solidFill>
                  <a:schemeClr val="bg1"/>
                </a:solidFill>
              </a:rPr>
              <a:t>It fits you </a:t>
            </a:r>
            <a:r>
              <a:rPr lang="cs-CZ" sz="11100" dirty="0" err="1" smtClean="0">
                <a:solidFill>
                  <a:schemeClr val="bg1"/>
                </a:solidFill>
              </a:rPr>
              <a:t>perfectly</a:t>
            </a:r>
            <a:r>
              <a:rPr lang="cs-CZ" sz="11100" dirty="0" smtClean="0">
                <a:solidFill>
                  <a:schemeClr val="bg1"/>
                </a:solidFill>
              </a:rPr>
              <a:t>.</a:t>
            </a:r>
          </a:p>
          <a:p>
            <a:pPr>
              <a:buClr>
                <a:schemeClr val="accent6">
                  <a:lumMod val="40000"/>
                  <a:lumOff val="60000"/>
                </a:schemeClr>
              </a:buClr>
            </a:pPr>
            <a:r>
              <a:rPr lang="cs-CZ" sz="11100" dirty="0" err="1" smtClean="0">
                <a:solidFill>
                  <a:schemeClr val="bg1"/>
                </a:solidFill>
              </a:rPr>
              <a:t>What</a:t>
            </a:r>
            <a:r>
              <a:rPr lang="cs-CZ" sz="11100" dirty="0" smtClean="0">
                <a:solidFill>
                  <a:schemeClr val="bg1"/>
                </a:solidFill>
              </a:rPr>
              <a:t> </a:t>
            </a:r>
            <a:r>
              <a:rPr lang="cs-CZ" sz="11100" dirty="0" err="1" smtClean="0">
                <a:solidFill>
                  <a:schemeClr val="bg1"/>
                </a:solidFill>
              </a:rPr>
              <a:t>size</a:t>
            </a:r>
            <a:r>
              <a:rPr lang="cs-CZ" sz="11100" dirty="0" smtClean="0">
                <a:solidFill>
                  <a:schemeClr val="bg1"/>
                </a:solidFill>
              </a:rPr>
              <a:t> are </a:t>
            </a:r>
            <a:r>
              <a:rPr lang="cs-CZ" sz="11100" dirty="0" err="1" smtClean="0">
                <a:solidFill>
                  <a:schemeClr val="bg1"/>
                </a:solidFill>
              </a:rPr>
              <a:t>you</a:t>
            </a:r>
            <a:r>
              <a:rPr lang="cs-CZ" sz="11100" dirty="0" smtClean="0">
                <a:solidFill>
                  <a:schemeClr val="bg1"/>
                </a:solidFill>
              </a:rPr>
              <a:t>?</a:t>
            </a:r>
          </a:p>
          <a:p>
            <a:pPr>
              <a:buClr>
                <a:schemeClr val="accent6">
                  <a:lumMod val="40000"/>
                  <a:lumOff val="60000"/>
                </a:schemeClr>
              </a:buClr>
            </a:pPr>
            <a:r>
              <a:rPr lang="en-US" sz="11100" dirty="0" smtClean="0">
                <a:solidFill>
                  <a:schemeClr val="bg1"/>
                </a:solidFill>
              </a:rPr>
              <a:t>Would you like anything</a:t>
            </a:r>
            <a:r>
              <a:rPr lang="cs-CZ" sz="11100" dirty="0" smtClean="0">
                <a:solidFill>
                  <a:schemeClr val="bg1"/>
                </a:solidFill>
              </a:rPr>
              <a:t> </a:t>
            </a:r>
            <a:r>
              <a:rPr lang="cs-CZ" sz="11100" dirty="0" err="1" smtClean="0">
                <a:solidFill>
                  <a:schemeClr val="bg1"/>
                </a:solidFill>
              </a:rPr>
              <a:t>else</a:t>
            </a:r>
            <a:r>
              <a:rPr lang="en-US" sz="11100" dirty="0" smtClean="0">
                <a:solidFill>
                  <a:schemeClr val="bg1"/>
                </a:solidFill>
              </a:rPr>
              <a:t>?</a:t>
            </a:r>
            <a:endParaRPr lang="cs-CZ" sz="11100" dirty="0" smtClean="0">
              <a:solidFill>
                <a:schemeClr val="bg1"/>
              </a:solidFill>
            </a:endParaRPr>
          </a:p>
          <a:p>
            <a:pPr>
              <a:buClr>
                <a:schemeClr val="accent6">
                  <a:lumMod val="40000"/>
                  <a:lumOff val="60000"/>
                </a:schemeClr>
              </a:buClr>
            </a:pPr>
            <a:r>
              <a:rPr lang="en-US" sz="11100" dirty="0" smtClean="0">
                <a:solidFill>
                  <a:schemeClr val="bg1"/>
                </a:solidFill>
              </a:rPr>
              <a:t> What does it cost? </a:t>
            </a:r>
            <a:endParaRPr lang="cs-CZ" sz="11100" dirty="0" smtClean="0">
              <a:solidFill>
                <a:schemeClr val="bg1"/>
              </a:solidFill>
            </a:endParaRPr>
          </a:p>
          <a:p>
            <a:pPr>
              <a:buClr>
                <a:schemeClr val="accent6">
                  <a:lumMod val="40000"/>
                  <a:lumOff val="60000"/>
                </a:schemeClr>
              </a:buClr>
            </a:pPr>
            <a:r>
              <a:rPr lang="cs-CZ" sz="11100" dirty="0" err="1" smtClean="0">
                <a:solidFill>
                  <a:schemeClr val="bg1"/>
                </a:solidFill>
              </a:rPr>
              <a:t>Can</a:t>
            </a:r>
            <a:r>
              <a:rPr lang="cs-CZ" sz="11100" dirty="0" smtClean="0">
                <a:solidFill>
                  <a:schemeClr val="bg1"/>
                </a:solidFill>
              </a:rPr>
              <a:t> I </a:t>
            </a:r>
            <a:r>
              <a:rPr lang="cs-CZ" sz="11100" dirty="0" err="1" smtClean="0">
                <a:solidFill>
                  <a:schemeClr val="bg1"/>
                </a:solidFill>
              </a:rPr>
              <a:t>wrap</a:t>
            </a:r>
            <a:r>
              <a:rPr lang="cs-CZ" sz="11100" dirty="0" smtClean="0">
                <a:solidFill>
                  <a:schemeClr val="bg1"/>
                </a:solidFill>
              </a:rPr>
              <a:t> </a:t>
            </a:r>
            <a:r>
              <a:rPr lang="cs-CZ" sz="11100" dirty="0" err="1" smtClean="0">
                <a:solidFill>
                  <a:schemeClr val="bg1"/>
                </a:solidFill>
              </a:rPr>
              <a:t>you</a:t>
            </a:r>
            <a:r>
              <a:rPr lang="cs-CZ" sz="11100" dirty="0" smtClean="0">
                <a:solidFill>
                  <a:schemeClr val="bg1"/>
                </a:solidFill>
              </a:rPr>
              <a:t> </a:t>
            </a:r>
            <a:r>
              <a:rPr lang="cs-CZ" sz="11100" dirty="0" err="1" smtClean="0">
                <a:solidFill>
                  <a:schemeClr val="bg1"/>
                </a:solidFill>
              </a:rPr>
              <a:t>it</a:t>
            </a:r>
            <a:r>
              <a:rPr lang="cs-CZ" sz="11100" dirty="0" smtClean="0">
                <a:solidFill>
                  <a:schemeClr val="bg1"/>
                </a:solidFill>
              </a:rPr>
              <a:t>?</a:t>
            </a:r>
          </a:p>
          <a:p>
            <a:pPr>
              <a:buClr>
                <a:schemeClr val="accent6">
                  <a:lumMod val="40000"/>
                  <a:lumOff val="60000"/>
                </a:schemeClr>
              </a:buClr>
            </a:pPr>
            <a:r>
              <a:rPr lang="cs-CZ" sz="11100" dirty="0" err="1" smtClean="0">
                <a:solidFill>
                  <a:schemeClr val="bg1"/>
                </a:solidFill>
              </a:rPr>
              <a:t>Have</a:t>
            </a:r>
            <a:r>
              <a:rPr lang="cs-CZ" sz="11100" dirty="0" smtClean="0">
                <a:solidFill>
                  <a:schemeClr val="bg1"/>
                </a:solidFill>
              </a:rPr>
              <a:t> </a:t>
            </a:r>
            <a:r>
              <a:rPr lang="cs-CZ" sz="11100" dirty="0" err="1" smtClean="0">
                <a:solidFill>
                  <a:schemeClr val="bg1"/>
                </a:solidFill>
              </a:rPr>
              <a:t>you</a:t>
            </a:r>
            <a:r>
              <a:rPr lang="cs-CZ" sz="11100" dirty="0" smtClean="0">
                <a:solidFill>
                  <a:schemeClr val="bg1"/>
                </a:solidFill>
              </a:rPr>
              <a:t> </a:t>
            </a:r>
            <a:r>
              <a:rPr lang="cs-CZ" sz="11100" dirty="0" err="1" smtClean="0">
                <a:solidFill>
                  <a:schemeClr val="bg1"/>
                </a:solidFill>
              </a:rPr>
              <a:t>got</a:t>
            </a:r>
            <a:r>
              <a:rPr lang="cs-CZ" sz="11100" dirty="0" smtClean="0">
                <a:solidFill>
                  <a:schemeClr val="bg1"/>
                </a:solidFill>
              </a:rPr>
              <a:t> a </a:t>
            </a:r>
            <a:r>
              <a:rPr lang="cs-CZ" sz="11100" dirty="0" err="1" smtClean="0">
                <a:solidFill>
                  <a:schemeClr val="bg1"/>
                </a:solidFill>
              </a:rPr>
              <a:t>small</a:t>
            </a:r>
            <a:r>
              <a:rPr lang="cs-CZ" sz="11100" dirty="0" smtClean="0">
                <a:solidFill>
                  <a:schemeClr val="bg1"/>
                </a:solidFill>
              </a:rPr>
              <a:t> money?</a:t>
            </a:r>
          </a:p>
          <a:p>
            <a:pPr>
              <a:buClr>
                <a:schemeClr val="accent6">
                  <a:lumMod val="40000"/>
                  <a:lumOff val="60000"/>
                </a:schemeClr>
              </a:buClr>
            </a:pPr>
            <a:r>
              <a:rPr lang="cs-CZ" sz="11100" dirty="0" err="1" smtClean="0">
                <a:solidFill>
                  <a:schemeClr val="bg1"/>
                </a:solidFill>
              </a:rPr>
              <a:t>Come</a:t>
            </a:r>
            <a:r>
              <a:rPr lang="cs-CZ" sz="11100" dirty="0" smtClean="0">
                <a:solidFill>
                  <a:schemeClr val="bg1"/>
                </a:solidFill>
              </a:rPr>
              <a:t> </a:t>
            </a:r>
            <a:r>
              <a:rPr lang="cs-CZ" sz="11100" dirty="0" err="1" smtClean="0">
                <a:solidFill>
                  <a:schemeClr val="bg1"/>
                </a:solidFill>
              </a:rPr>
              <a:t>once</a:t>
            </a:r>
            <a:r>
              <a:rPr lang="cs-CZ" sz="11100" dirty="0" smtClean="0">
                <a:solidFill>
                  <a:schemeClr val="bg1"/>
                </a:solidFill>
              </a:rPr>
              <a:t> more, </a:t>
            </a:r>
            <a:r>
              <a:rPr lang="cs-CZ" sz="11100" dirty="0" err="1" smtClean="0">
                <a:solidFill>
                  <a:schemeClr val="bg1"/>
                </a:solidFill>
              </a:rPr>
              <a:t>please</a:t>
            </a:r>
            <a:r>
              <a:rPr lang="cs-CZ" sz="11100" dirty="0" smtClean="0">
                <a:solidFill>
                  <a:schemeClr val="bg1"/>
                </a:solidFill>
              </a:rPr>
              <a:t>!</a:t>
            </a:r>
          </a:p>
          <a:p>
            <a:endParaRPr lang="cs-CZ" dirty="0"/>
          </a:p>
        </p:txBody>
      </p:sp>
      <p:pic>
        <p:nvPicPr>
          <p:cNvPr id="4" name="Picture 3" descr="C:\Users\Luda\AppData\Local\Microsoft\Windows\Temporary Internet Files\Content.IE5\CCRXD3BJ\MC90040621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332656"/>
            <a:ext cx="1787525" cy="1812925"/>
          </a:xfrm>
          <a:prstGeom prst="rect">
            <a:avLst/>
          </a:prstGeom>
          <a:noFill/>
        </p:spPr>
      </p:pic>
      <p:pic>
        <p:nvPicPr>
          <p:cNvPr id="5" name="Picture 2" descr="C:\Users\Luda\AppData\Local\Microsoft\Windows\Temporary Internet Files\Content.IE5\D2HXTPGJ\MM90028301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2420888"/>
            <a:ext cx="2016224" cy="1944216"/>
          </a:xfrm>
          <a:prstGeom prst="rect">
            <a:avLst/>
          </a:prstGeom>
          <a:noFill/>
        </p:spPr>
      </p:pic>
      <p:pic>
        <p:nvPicPr>
          <p:cNvPr id="6" name="Picture 4" descr="C:\Users\Luda\AppData\Local\Microsoft\Windows\Temporary Internet Files\Content.IE5\3X15O3J9\MC90040626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4725144"/>
            <a:ext cx="1984499" cy="1800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588680"/>
          </a:xfrm>
        </p:spPr>
        <p:txBody>
          <a:bodyPr>
            <a:normAutofit fontScale="90000"/>
          </a:bodyPr>
          <a:lstStyle/>
          <a:p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answer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questions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err="1" smtClean="0">
                <a:solidFill>
                  <a:schemeClr val="bg1"/>
                </a:solidFill>
              </a:rPr>
              <a:t>Where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can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we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buy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clothes</a:t>
            </a:r>
            <a:r>
              <a:rPr lang="cs-CZ" sz="2800" dirty="0" smtClean="0">
                <a:solidFill>
                  <a:schemeClr val="bg1"/>
                </a:solidFill>
              </a:rPr>
              <a:t>?</a:t>
            </a:r>
          </a:p>
          <a:p>
            <a:r>
              <a:rPr lang="cs-CZ" sz="2800" dirty="0" err="1" smtClean="0">
                <a:solidFill>
                  <a:schemeClr val="bg1"/>
                </a:solidFill>
              </a:rPr>
              <a:t>What</a:t>
            </a:r>
            <a:r>
              <a:rPr lang="cs-CZ" sz="2800" dirty="0" smtClean="0">
                <a:solidFill>
                  <a:schemeClr val="bg1"/>
                </a:solidFill>
              </a:rPr>
              <a:t> textile </a:t>
            </a:r>
            <a:r>
              <a:rPr lang="cs-CZ" sz="2800" dirty="0" err="1" smtClean="0">
                <a:solidFill>
                  <a:schemeClr val="bg1"/>
                </a:solidFill>
              </a:rPr>
              <a:t>goods</a:t>
            </a:r>
            <a:r>
              <a:rPr lang="cs-CZ" sz="2800" dirty="0" smtClean="0">
                <a:solidFill>
                  <a:schemeClr val="bg1"/>
                </a:solidFill>
              </a:rPr>
              <a:t> do </a:t>
            </a:r>
            <a:r>
              <a:rPr lang="cs-CZ" sz="2800" dirty="0" err="1" smtClean="0">
                <a:solidFill>
                  <a:schemeClr val="bg1"/>
                </a:solidFill>
              </a:rPr>
              <a:t>you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know</a:t>
            </a:r>
            <a:r>
              <a:rPr lang="cs-CZ" sz="2800" dirty="0" smtClean="0">
                <a:solidFill>
                  <a:schemeClr val="bg1"/>
                </a:solidFill>
              </a:rPr>
              <a:t>?</a:t>
            </a:r>
          </a:p>
          <a:p>
            <a:r>
              <a:rPr lang="cs-CZ" sz="2800" dirty="0" err="1" smtClean="0">
                <a:solidFill>
                  <a:schemeClr val="bg1"/>
                </a:solidFill>
              </a:rPr>
              <a:t>How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can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you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characterise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the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materials</a:t>
            </a:r>
            <a:r>
              <a:rPr lang="cs-CZ" sz="2800" dirty="0" smtClean="0">
                <a:solidFill>
                  <a:schemeClr val="bg1"/>
                </a:solidFill>
              </a:rPr>
              <a:t>?</a:t>
            </a:r>
          </a:p>
          <a:p>
            <a:r>
              <a:rPr lang="cs-CZ" sz="2800" dirty="0" err="1" smtClean="0">
                <a:solidFill>
                  <a:schemeClr val="bg1"/>
                </a:solidFill>
              </a:rPr>
              <a:t>Can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you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name</a:t>
            </a:r>
            <a:r>
              <a:rPr lang="cs-CZ" sz="2800" dirty="0" smtClean="0">
                <a:solidFill>
                  <a:schemeClr val="bg1"/>
                </a:solidFill>
              </a:rPr>
              <a:t> 12 </a:t>
            </a:r>
            <a:r>
              <a:rPr lang="cs-CZ" sz="2800" dirty="0" err="1" smtClean="0">
                <a:solidFill>
                  <a:schemeClr val="bg1"/>
                </a:solidFill>
              </a:rPr>
              <a:t>clothes</a:t>
            </a:r>
            <a:r>
              <a:rPr lang="cs-CZ" sz="2800" dirty="0" smtClean="0">
                <a:solidFill>
                  <a:schemeClr val="bg1"/>
                </a:solidFill>
              </a:rPr>
              <a:t>?</a:t>
            </a:r>
          </a:p>
          <a:p>
            <a:r>
              <a:rPr lang="cs-CZ" sz="2800" dirty="0" err="1" smtClean="0">
                <a:solidFill>
                  <a:schemeClr val="bg1"/>
                </a:solidFill>
              </a:rPr>
              <a:t>What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clothes</a:t>
            </a:r>
            <a:r>
              <a:rPr lang="cs-CZ" sz="2800" dirty="0" smtClean="0">
                <a:solidFill>
                  <a:schemeClr val="bg1"/>
                </a:solidFill>
              </a:rPr>
              <a:t> are </a:t>
            </a:r>
            <a:r>
              <a:rPr lang="cs-CZ" sz="2800" dirty="0" err="1" smtClean="0">
                <a:solidFill>
                  <a:schemeClr val="bg1"/>
                </a:solidFill>
              </a:rPr>
              <a:t>worn</a:t>
            </a:r>
            <a:r>
              <a:rPr lang="cs-CZ" sz="2800" dirty="0" smtClean="0">
                <a:solidFill>
                  <a:schemeClr val="bg1"/>
                </a:solidFill>
              </a:rPr>
              <a:t> in </a:t>
            </a:r>
            <a:r>
              <a:rPr lang="cs-CZ" sz="2800" dirty="0" err="1" smtClean="0">
                <a:solidFill>
                  <a:schemeClr val="bg1"/>
                </a:solidFill>
              </a:rPr>
              <a:t>wimter</a:t>
            </a:r>
            <a:r>
              <a:rPr lang="cs-CZ" sz="2800" dirty="0" smtClean="0">
                <a:solidFill>
                  <a:schemeClr val="bg1"/>
                </a:solidFill>
              </a:rPr>
              <a:t>/</a:t>
            </a:r>
            <a:r>
              <a:rPr lang="cs-CZ" sz="2800" dirty="0" err="1" smtClean="0">
                <a:solidFill>
                  <a:schemeClr val="bg1"/>
                </a:solidFill>
              </a:rPr>
              <a:t>summer</a:t>
            </a:r>
            <a:r>
              <a:rPr lang="cs-CZ" sz="2800" dirty="0" smtClean="0">
                <a:solidFill>
                  <a:schemeClr val="bg1"/>
                </a:solidFill>
              </a:rPr>
              <a:t>?</a:t>
            </a:r>
          </a:p>
          <a:p>
            <a:endParaRPr lang="cs-CZ" sz="2800" dirty="0" smtClean="0">
              <a:solidFill>
                <a:schemeClr val="bg1"/>
              </a:solidFill>
            </a:endParaRP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2050" name="Picture 2" descr="C:\Users\Luda\AppData\Local\Microsoft\Windows\Temporary Internet Files\Content.IE5\517NR6TP\MC900441463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3356992"/>
            <a:ext cx="2742857" cy="274285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171400"/>
            <a:ext cx="7239000" cy="3312368"/>
          </a:xfrm>
        </p:spPr>
        <p:txBody>
          <a:bodyPr>
            <a:normAutofit/>
          </a:bodyPr>
          <a:lstStyle/>
          <a:p>
            <a:r>
              <a:rPr lang="cs-CZ" dirty="0" err="1" smtClean="0"/>
              <a:t>create</a:t>
            </a:r>
            <a:r>
              <a:rPr lang="cs-CZ" dirty="0" smtClean="0"/>
              <a:t> a </a:t>
            </a:r>
            <a:r>
              <a:rPr lang="cs-CZ" dirty="0" err="1" smtClean="0"/>
              <a:t>dialogue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textile </a:t>
            </a:r>
            <a:r>
              <a:rPr lang="cs-CZ" dirty="0" err="1" smtClean="0"/>
              <a:t>shop</a:t>
            </a:r>
            <a:r>
              <a:rPr lang="cs-CZ" dirty="0" smtClean="0"/>
              <a:t> (</a:t>
            </a:r>
            <a:r>
              <a:rPr lang="cs-CZ" dirty="0" err="1" smtClean="0"/>
              <a:t>work</a:t>
            </a:r>
            <a:r>
              <a:rPr lang="cs-CZ" dirty="0" smtClean="0"/>
              <a:t> in </a:t>
            </a:r>
            <a:r>
              <a:rPr lang="cs-CZ" dirty="0" err="1" smtClean="0"/>
              <a:t>pairs</a:t>
            </a:r>
            <a:r>
              <a:rPr lang="cs-CZ" dirty="0" smtClean="0"/>
              <a:t>)</a:t>
            </a:r>
            <a:endParaRPr lang="cs-CZ" dirty="0"/>
          </a:p>
        </p:txBody>
      </p:sp>
      <p:pic>
        <p:nvPicPr>
          <p:cNvPr id="1027" name="Picture 3" descr="C:\Users\Luda\AppData\Local\Microsoft\Windows\Temporary Internet Files\Content.IE5\UEBPJEGM\MC900433925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3789040"/>
            <a:ext cx="3514700" cy="214654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smtClean="0"/>
              <a:t> Zdroje</a:t>
            </a:r>
            <a:r>
              <a:rPr lang="cs-CZ" sz="6000" dirty="0" smtClean="0"/>
              <a:t>: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chemeClr val="accent6">
                  <a:lumMod val="60000"/>
                  <a:lumOff val="40000"/>
                </a:schemeClr>
              </a:buClr>
            </a:pP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El</a:t>
            </a:r>
            <a:r>
              <a:rPr lang="cs-CZ" dirty="0" smtClean="0">
                <a:solidFill>
                  <a:schemeClr val="bg1"/>
                </a:solidFill>
              </a:rPr>
              <a:t>-</a:t>
            </a:r>
            <a:r>
              <a:rPr lang="cs-CZ" dirty="0" err="1" smtClean="0">
                <a:solidFill>
                  <a:schemeClr val="bg1"/>
                </a:solidFill>
              </a:rPr>
              <a:t>Hmoudová</a:t>
            </a:r>
            <a:r>
              <a:rPr lang="cs-CZ" dirty="0" smtClean="0">
                <a:solidFill>
                  <a:schemeClr val="bg1"/>
                </a:solidFill>
              </a:rPr>
              <a:t>, Dagmar. Angličtina- maturitní témata. </a:t>
            </a:r>
            <a:r>
              <a:rPr lang="cs-CZ" dirty="0" err="1" smtClean="0">
                <a:solidFill>
                  <a:schemeClr val="bg1"/>
                </a:solidFill>
              </a:rPr>
              <a:t>Vyuka.cz</a:t>
            </a:r>
            <a:r>
              <a:rPr lang="cs-CZ" dirty="0" smtClean="0">
                <a:solidFill>
                  <a:schemeClr val="bg1"/>
                </a:solidFill>
              </a:rPr>
              <a:t>, 2008, ISBN 978-80-86873-04-6</a:t>
            </a:r>
          </a:p>
          <a:p>
            <a:pPr>
              <a:buClr>
                <a:schemeClr val="accent6">
                  <a:lumMod val="60000"/>
                  <a:lumOff val="40000"/>
                </a:schemeClr>
              </a:buClr>
            </a:pPr>
            <a:r>
              <a:rPr lang="cs-CZ" dirty="0" smtClean="0">
                <a:solidFill>
                  <a:schemeClr val="bg1"/>
                </a:solidFill>
              </a:rPr>
              <a:t> Novotný, Mojmír. Obchodní provoz pro střední odborná učiliště. Praha: Fortuna, 2003, </a:t>
            </a:r>
            <a:r>
              <a:rPr lang="cs-CZ" sz="2800" dirty="0" smtClean="0">
                <a:solidFill>
                  <a:schemeClr val="bg1"/>
                </a:solidFill>
              </a:rPr>
              <a:t>ISBN 80-7168-845-2</a:t>
            </a:r>
          </a:p>
          <a:p>
            <a:pPr>
              <a:buClr>
                <a:schemeClr val="accent6">
                  <a:lumMod val="60000"/>
                  <a:lumOff val="40000"/>
                </a:schemeClr>
              </a:buClr>
            </a:pPr>
            <a:r>
              <a:rPr lang="cs-CZ" sz="2800" smtClean="0">
                <a:solidFill>
                  <a:schemeClr val="bg1"/>
                </a:solidFill>
              </a:rPr>
              <a:t> Obrázky</a:t>
            </a:r>
            <a:r>
              <a:rPr lang="cs-CZ" sz="2800" dirty="0" smtClean="0">
                <a:solidFill>
                  <a:schemeClr val="bg1"/>
                </a:solidFill>
              </a:rPr>
              <a:t>: Galerie Klipart /cit. 20</a:t>
            </a:r>
            <a:r>
              <a:rPr lang="cs-CZ" sz="2800" dirty="0" smtClean="0">
                <a:solidFill>
                  <a:schemeClr val="bg1"/>
                </a:solidFill>
                <a:latin typeface="Century Gothic" pitchFamily="34" charset="0"/>
              </a:rPr>
              <a:t>.01.2013/,</a:t>
            </a:r>
            <a:r>
              <a:rPr lang="cs-CZ" sz="2800" dirty="0" smtClean="0">
                <a:solidFill>
                  <a:schemeClr val="bg1"/>
                </a:solidFill>
              </a:rPr>
              <a:t> dostupné pod licenci Microsoft Office 2007 na  http://office.</a:t>
            </a:r>
            <a:r>
              <a:rPr lang="cs-CZ" sz="2800" dirty="0" err="1" smtClean="0">
                <a:solidFill>
                  <a:schemeClr val="bg1"/>
                </a:solidFill>
              </a:rPr>
              <a:t>microsoft.com</a:t>
            </a:r>
            <a:r>
              <a:rPr lang="cs-CZ" sz="2800" dirty="0" smtClean="0">
                <a:solidFill>
                  <a:schemeClr val="bg1"/>
                </a:solidFill>
              </a:rPr>
              <a:t>/</a:t>
            </a:r>
            <a:r>
              <a:rPr lang="cs-CZ" sz="2800" dirty="0" err="1" smtClean="0">
                <a:solidFill>
                  <a:schemeClr val="bg1"/>
                </a:solidFill>
              </a:rPr>
              <a:t>cs</a:t>
            </a:r>
            <a:r>
              <a:rPr lang="cs-CZ" sz="2800" dirty="0" smtClean="0">
                <a:solidFill>
                  <a:schemeClr val="bg1"/>
                </a:solidFill>
              </a:rPr>
              <a:t>-</a:t>
            </a:r>
            <a:r>
              <a:rPr lang="cs-CZ" sz="2800" dirty="0" err="1" smtClean="0">
                <a:solidFill>
                  <a:schemeClr val="bg1"/>
                </a:solidFill>
              </a:rPr>
              <a:t>cz</a:t>
            </a:r>
            <a:r>
              <a:rPr lang="cs-CZ" sz="2800" dirty="0" smtClean="0">
                <a:solidFill>
                  <a:schemeClr val="bg1"/>
                </a:solidFill>
              </a:rPr>
              <a:t>/</a:t>
            </a:r>
            <a:r>
              <a:rPr lang="cs-CZ" sz="2800" dirty="0" err="1" smtClean="0">
                <a:solidFill>
                  <a:schemeClr val="bg1"/>
                </a:solidFill>
              </a:rPr>
              <a:t>images</a:t>
            </a:r>
            <a:r>
              <a:rPr lang="cs-CZ" sz="2800" dirty="0" smtClean="0">
                <a:solidFill>
                  <a:schemeClr val="bg1"/>
                </a:solidFill>
              </a:rPr>
              <a:t>/</a:t>
            </a:r>
          </a:p>
          <a:p>
            <a:pPr>
              <a:buClr>
                <a:schemeClr val="accent6">
                  <a:lumMod val="60000"/>
                  <a:lumOff val="40000"/>
                </a:schemeClr>
              </a:buClr>
            </a:pPr>
            <a:endParaRPr lang="cs-CZ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177</TotalTime>
  <Words>374</Words>
  <Application>Microsoft Office PowerPoint</Application>
  <PresentationFormat>Předvádění na obrazovce (4:3)</PresentationFormat>
  <Paragraphs>103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Bohatý</vt:lpstr>
      <vt:lpstr>Snímek 1</vt:lpstr>
      <vt:lpstr>Shops</vt:lpstr>
      <vt:lpstr>Where can we buy clothes?</vt:lpstr>
      <vt:lpstr>    textile goods</vt:lpstr>
      <vt:lpstr>  Characteristic of materials</vt:lpstr>
      <vt:lpstr>      Clothes</vt:lpstr>
      <vt:lpstr>           At the shop</vt:lpstr>
      <vt:lpstr>Can you answer the questions?</vt:lpstr>
      <vt:lpstr>create a dialogue at the textile shop (work in pairs)</vt:lpstr>
      <vt:lpstr>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Shops</dc:title>
  <dc:creator>Luda</dc:creator>
  <cp:lastModifiedBy>Luda</cp:lastModifiedBy>
  <cp:revision>22</cp:revision>
  <dcterms:created xsi:type="dcterms:W3CDTF">2013-03-24T16:40:21Z</dcterms:created>
  <dcterms:modified xsi:type="dcterms:W3CDTF">2013-10-19T15:13:45Z</dcterms:modified>
</cp:coreProperties>
</file>