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8" r:id="rId3"/>
    <p:sldId id="268" r:id="rId4"/>
    <p:sldId id="269" r:id="rId5"/>
    <p:sldId id="267" r:id="rId6"/>
    <p:sldId id="27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864" y="-5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26.12.2013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650794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26.12.2013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62793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26.12.2013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37405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26.12.2013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0420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26.12.2013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7879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26.12.2013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719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26.12.2013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18485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26.12.2013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42292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26.12.2013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8237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26.12.2013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0342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26.12.2013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10693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27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98F10A-26A8-4141-9541-FC3821C62DFC}" type="datetimeFigureOut">
              <a:rPr lang="cs-CZ" smtClean="0"/>
              <a:pPr/>
              <a:t>26.12.2013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1969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188474661"/>
              </p:ext>
            </p:extLst>
          </p:nvPr>
        </p:nvGraphicFramePr>
        <p:xfrm>
          <a:off x="611188" y="1463675"/>
          <a:ext cx="7489825" cy="4189816"/>
        </p:xfrm>
        <a:graphic>
          <a:graphicData uri="http://schemas.openxmlformats.org/drawingml/2006/table">
            <a:tbl>
              <a:tblPr/>
              <a:tblGrid>
                <a:gridCol w="2024062"/>
                <a:gridCol w="5465763"/>
              </a:tblGrid>
              <a:tr h="500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CZ.1.07/1.5.00/34.0124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DUM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VY_3_INOVACE_NEJ48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SPŠ a SOŠGS Most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Předmět 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ANJ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Tematická oblast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Obchod a služby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Téma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Obchodní dopis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Ročník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3, 4 - gastronomie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Jméno autora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Pavel Němec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Datum tvorby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25.9.2013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9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Anotace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Prezentace slouží  k výkladu tématu Obchodní dopis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, zároveň  lze tuto prezentaci využít jako materiálu pro opakování  a  prověřování  znalostí  žáků.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835696" y="404664"/>
            <a:ext cx="57606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tx2"/>
                </a:solidFill>
              </a:rPr>
              <a:t>DIGITÁLNÍ</a:t>
            </a:r>
            <a:r>
              <a:rPr lang="cs-CZ" b="1" dirty="0" smtClean="0">
                <a:solidFill>
                  <a:schemeClr val="tx2"/>
                </a:solidFill>
              </a:rPr>
              <a:t> </a:t>
            </a:r>
            <a:r>
              <a:rPr lang="cs-CZ" sz="3200" b="1" dirty="0" smtClean="0">
                <a:solidFill>
                  <a:schemeClr val="tx2"/>
                </a:solidFill>
              </a:rPr>
              <a:t>UČEBNÍ MATERIÁL</a:t>
            </a:r>
            <a:endParaRPr lang="cs-CZ" b="1" dirty="0">
              <a:solidFill>
                <a:schemeClr val="tx2"/>
              </a:solidFill>
            </a:endParaRPr>
          </a:p>
        </p:txBody>
      </p:sp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55389" y="5589240"/>
            <a:ext cx="57610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703153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2"/>
                </a:solidFill>
                <a:latin typeface="Mistral" pitchFamily="66" charset="0"/>
                <a:cs typeface="Arabic Typesetting" pitchFamily="66" charset="-78"/>
              </a:rPr>
              <a:t>BUSINESS LETTER</a:t>
            </a:r>
            <a:endParaRPr lang="cs-CZ" sz="7200" b="1" dirty="0">
              <a:solidFill>
                <a:schemeClr val="tx2"/>
              </a:solidFill>
              <a:latin typeface="Mistral" pitchFamily="66" charset="0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3573016"/>
            <a:ext cx="8640960" cy="3024336"/>
          </a:xfrm>
        </p:spPr>
        <p:txBody>
          <a:bodyPr>
            <a:normAutofit fontScale="77500" lnSpcReduction="20000"/>
          </a:bodyPr>
          <a:lstStyle/>
          <a:p>
            <a:pPr lvl="0"/>
            <a:endParaRPr lang="cs-CZ" b="1" dirty="0" smtClean="0">
              <a:latin typeface="Baskerville Old Face" pitchFamily="18" charset="0"/>
            </a:endParaRPr>
          </a:p>
          <a:p>
            <a:pPr lvl="0" algn="ctr">
              <a:buNone/>
            </a:pPr>
            <a:r>
              <a:rPr lang="cs-CZ" b="1" u="sng" dirty="0" err="1" smtClean="0">
                <a:latin typeface="Baskerville Old Face" pitchFamily="18" charset="0"/>
              </a:rPr>
              <a:t>The</a:t>
            </a:r>
            <a:r>
              <a:rPr lang="cs-CZ" b="1" u="sng" dirty="0" smtClean="0">
                <a:latin typeface="Baskerville Old Face" pitchFamily="18" charset="0"/>
              </a:rPr>
              <a:t> </a:t>
            </a:r>
            <a:r>
              <a:rPr lang="cs-CZ" b="1" u="sng" dirty="0" err="1" smtClean="0">
                <a:latin typeface="Baskerville Old Face" pitchFamily="18" charset="0"/>
              </a:rPr>
              <a:t>Definition</a:t>
            </a:r>
            <a:r>
              <a:rPr lang="cs-CZ" b="1" u="sng" dirty="0" smtClean="0">
                <a:latin typeface="Baskerville Old Face" pitchFamily="18" charset="0"/>
              </a:rPr>
              <a:t>:</a:t>
            </a:r>
          </a:p>
          <a:p>
            <a:pPr lvl="0" algn="ctr">
              <a:buNone/>
            </a:pPr>
            <a:r>
              <a:rPr lang="cs-CZ" b="1" dirty="0" smtClean="0">
                <a:latin typeface="Baskerville Old Face" pitchFamily="18" charset="0"/>
              </a:rPr>
              <a:t>	</a:t>
            </a:r>
            <a:r>
              <a:rPr lang="cs-CZ" b="1" dirty="0" err="1" smtClean="0">
                <a:latin typeface="Baskerville Old Face" pitchFamily="18" charset="0"/>
              </a:rPr>
              <a:t>The</a:t>
            </a:r>
            <a:r>
              <a:rPr lang="cs-CZ" b="1" dirty="0" smtClean="0">
                <a:latin typeface="Baskerville Old Face" pitchFamily="18" charset="0"/>
              </a:rPr>
              <a:t> business </a:t>
            </a:r>
            <a:r>
              <a:rPr lang="cs-CZ" b="1" dirty="0" err="1" smtClean="0">
                <a:latin typeface="Baskerville Old Face" pitchFamily="18" charset="0"/>
              </a:rPr>
              <a:t>letter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is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the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way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of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the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communication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between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two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or</a:t>
            </a:r>
            <a:r>
              <a:rPr lang="cs-CZ" b="1" dirty="0" smtClean="0">
                <a:latin typeface="Baskerville Old Face" pitchFamily="18" charset="0"/>
              </a:rPr>
              <a:t> more </a:t>
            </a:r>
            <a:r>
              <a:rPr lang="cs-CZ" b="1" dirty="0" err="1" smtClean="0">
                <a:latin typeface="Baskerville Old Face" pitchFamily="18" charset="0"/>
              </a:rPr>
              <a:t>companies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or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between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customers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and</a:t>
            </a:r>
            <a:r>
              <a:rPr lang="cs-CZ" b="1" dirty="0" smtClean="0">
                <a:latin typeface="Baskerville Old Face" pitchFamily="18" charset="0"/>
              </a:rPr>
              <a:t> business </a:t>
            </a:r>
            <a:r>
              <a:rPr lang="cs-CZ" b="1" dirty="0" err="1" smtClean="0">
                <a:latin typeface="Baskerville Old Face" pitchFamily="18" charset="0"/>
              </a:rPr>
              <a:t>companies</a:t>
            </a:r>
            <a:r>
              <a:rPr lang="cs-CZ" b="1" dirty="0" smtClean="0">
                <a:latin typeface="Baskerville Old Face" pitchFamily="18" charset="0"/>
              </a:rPr>
              <a:t>. As </a:t>
            </a:r>
            <a:r>
              <a:rPr lang="cs-CZ" b="1" dirty="0" err="1" smtClean="0">
                <a:latin typeface="Baskerville Old Face" pitchFamily="18" charset="0"/>
              </a:rPr>
              <a:t>the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personal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correspondence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can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be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this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kind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of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correspondence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provided</a:t>
            </a:r>
            <a:r>
              <a:rPr lang="cs-CZ" b="1" dirty="0" smtClean="0">
                <a:latin typeface="Baskerville Old Face" pitchFamily="18" charset="0"/>
              </a:rPr>
              <a:t> by a </a:t>
            </a:r>
            <a:r>
              <a:rPr lang="cs-CZ" b="1" dirty="0" err="1" smtClean="0">
                <a:latin typeface="Baskerville Old Face" pitchFamily="18" charset="0"/>
              </a:rPr>
              <a:t>letter</a:t>
            </a:r>
            <a:r>
              <a:rPr lang="cs-CZ" b="1" dirty="0" smtClean="0">
                <a:latin typeface="Baskerville Old Face" pitchFamily="18" charset="0"/>
              </a:rPr>
              <a:t>  </a:t>
            </a:r>
            <a:r>
              <a:rPr lang="cs-CZ" b="1" dirty="0" err="1" smtClean="0">
                <a:latin typeface="Baskerville Old Face" pitchFamily="18" charset="0"/>
              </a:rPr>
              <a:t>or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electronically</a:t>
            </a:r>
            <a:r>
              <a:rPr lang="cs-CZ" b="1" dirty="0" smtClean="0">
                <a:latin typeface="Baskerville Old Face" pitchFamily="18" charset="0"/>
              </a:rPr>
              <a:t> by </a:t>
            </a:r>
            <a:r>
              <a:rPr lang="cs-CZ" b="1" dirty="0" err="1" smtClean="0">
                <a:latin typeface="Baskerville Old Face" pitchFamily="18" charset="0"/>
              </a:rPr>
              <a:t>an</a:t>
            </a:r>
            <a:r>
              <a:rPr lang="cs-CZ" b="1" dirty="0" smtClean="0">
                <a:latin typeface="Baskerville Old Face" pitchFamily="18" charset="0"/>
              </a:rPr>
              <a:t> e-mail.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  </a:t>
            </a:r>
            <a:r>
              <a:rPr lang="cs-CZ" b="1" dirty="0" err="1" smtClean="0">
                <a:latin typeface="Baskerville Old Face" pitchFamily="18" charset="0"/>
                <a:cs typeface="Arial" charset="0"/>
              </a:rPr>
              <a:t>This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 </a:t>
            </a:r>
            <a:r>
              <a:rPr lang="cs-CZ" b="1" dirty="0" err="1" smtClean="0">
                <a:latin typeface="Baskerville Old Face" pitchFamily="18" charset="0"/>
                <a:cs typeface="Arial" charset="0"/>
              </a:rPr>
              <a:t>kind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 </a:t>
            </a:r>
            <a:r>
              <a:rPr lang="cs-CZ" b="1" dirty="0" err="1" smtClean="0">
                <a:latin typeface="Baskerville Old Face" pitchFamily="18" charset="0"/>
                <a:cs typeface="Arial" charset="0"/>
              </a:rPr>
              <a:t>of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 </a:t>
            </a:r>
            <a:r>
              <a:rPr lang="cs-CZ" b="1" dirty="0" err="1" smtClean="0">
                <a:latin typeface="Baskerville Old Face" pitchFamily="18" charset="0"/>
                <a:cs typeface="Arial" charset="0"/>
              </a:rPr>
              <a:t>letters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 </a:t>
            </a:r>
            <a:r>
              <a:rPr lang="cs-CZ" b="1" dirty="0" err="1" smtClean="0">
                <a:latin typeface="Baskerville Old Face" pitchFamily="18" charset="0"/>
                <a:cs typeface="Arial" charset="0"/>
              </a:rPr>
              <a:t>should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 </a:t>
            </a:r>
            <a:r>
              <a:rPr lang="cs-CZ" b="1" dirty="0" err="1" smtClean="0">
                <a:latin typeface="Baskerville Old Face" pitchFamily="18" charset="0"/>
                <a:cs typeface="Arial" charset="0"/>
              </a:rPr>
              <a:t>be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 more </a:t>
            </a:r>
            <a:r>
              <a:rPr lang="cs-CZ" b="1" dirty="0" err="1" smtClean="0">
                <a:latin typeface="Baskerville Old Face" pitchFamily="18" charset="0"/>
                <a:cs typeface="Arial" charset="0"/>
              </a:rPr>
              <a:t>formal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 </a:t>
            </a:r>
            <a:r>
              <a:rPr lang="cs-CZ" b="1" dirty="0" err="1" smtClean="0">
                <a:latin typeface="Baskerville Old Face" pitchFamily="18" charset="0"/>
                <a:cs typeface="Arial" charset="0"/>
              </a:rPr>
              <a:t>than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 </a:t>
            </a:r>
            <a:r>
              <a:rPr lang="cs-CZ" b="1" dirty="0" err="1" smtClean="0">
                <a:latin typeface="Baskerville Old Face" pitchFamily="18" charset="0"/>
                <a:cs typeface="Arial" charset="0"/>
              </a:rPr>
              <a:t>the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 </a:t>
            </a:r>
            <a:r>
              <a:rPr lang="cs-CZ" b="1" dirty="0" err="1" smtClean="0">
                <a:latin typeface="Baskerville Old Face" pitchFamily="18" charset="0"/>
                <a:cs typeface="Arial" charset="0"/>
              </a:rPr>
              <a:t>personal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 </a:t>
            </a:r>
            <a:r>
              <a:rPr lang="cs-CZ" b="1" dirty="0" err="1" smtClean="0">
                <a:latin typeface="Baskerville Old Face" pitchFamily="18" charset="0"/>
                <a:cs typeface="Arial" charset="0"/>
              </a:rPr>
              <a:t>one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.</a:t>
            </a:r>
            <a:endParaRPr lang="cs-CZ" dirty="0"/>
          </a:p>
        </p:txBody>
      </p:sp>
      <p:pic>
        <p:nvPicPr>
          <p:cNvPr id="1029" name="Picture 5" descr="C:\Users\SŠGaS05\AppData\Local\Microsoft\Windows\Temporary Internet Files\Content.IE5\C2VAK55F\dglxasset[2].aspx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1340768"/>
            <a:ext cx="2520280" cy="252028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2"/>
                </a:solidFill>
                <a:latin typeface="Mistral" pitchFamily="66" charset="0"/>
                <a:cs typeface="Arabic Typesetting" pitchFamily="66" charset="-78"/>
              </a:rPr>
              <a:t>BUSINESS LETTER</a:t>
            </a:r>
            <a:endParaRPr lang="cs-CZ" sz="7200" b="1" dirty="0">
              <a:solidFill>
                <a:schemeClr val="tx2"/>
              </a:solidFill>
              <a:latin typeface="Mistral" pitchFamily="66" charset="0"/>
              <a:cs typeface="Arabic Typesetting" pitchFamily="66" charset="-78"/>
            </a:endParaRPr>
          </a:p>
        </p:txBody>
      </p:sp>
      <p:sp>
        <p:nvSpPr>
          <p:cNvPr id="18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640960" cy="2808312"/>
          </a:xfrm>
        </p:spPr>
        <p:txBody>
          <a:bodyPr>
            <a:normAutofit fontScale="85000" lnSpcReduction="10000"/>
          </a:bodyPr>
          <a:lstStyle/>
          <a:p>
            <a:pPr lvl="0" algn="ctr">
              <a:buNone/>
            </a:pPr>
            <a:r>
              <a:rPr lang="cs-CZ" b="1" u="sng" dirty="0" err="1" smtClean="0">
                <a:latin typeface="Baskerville Old Face" pitchFamily="18" charset="0"/>
              </a:rPr>
              <a:t>What</a:t>
            </a:r>
            <a:r>
              <a:rPr lang="cs-CZ" b="1" u="sng" dirty="0" smtClean="0">
                <a:latin typeface="Baskerville Old Face" pitchFamily="18" charset="0"/>
              </a:rPr>
              <a:t> </a:t>
            </a:r>
            <a:r>
              <a:rPr lang="cs-CZ" b="1" u="sng" dirty="0" err="1" smtClean="0">
                <a:latin typeface="Baskerville Old Face" pitchFamily="18" charset="0"/>
              </a:rPr>
              <a:t>should</a:t>
            </a:r>
            <a:r>
              <a:rPr lang="cs-CZ" b="1" u="sng" dirty="0" smtClean="0">
                <a:latin typeface="Baskerville Old Face" pitchFamily="18" charset="0"/>
              </a:rPr>
              <a:t> </a:t>
            </a:r>
            <a:r>
              <a:rPr lang="cs-CZ" b="1" u="sng" dirty="0" err="1" smtClean="0">
                <a:latin typeface="Baskerville Old Face" pitchFamily="18" charset="0"/>
              </a:rPr>
              <a:t>the</a:t>
            </a:r>
            <a:r>
              <a:rPr lang="cs-CZ" b="1" u="sng" dirty="0" smtClean="0">
                <a:latin typeface="Baskerville Old Face" pitchFamily="18" charset="0"/>
              </a:rPr>
              <a:t> business </a:t>
            </a:r>
            <a:r>
              <a:rPr lang="cs-CZ" b="1" u="sng" dirty="0" err="1" smtClean="0">
                <a:latin typeface="Baskerville Old Face" pitchFamily="18" charset="0"/>
              </a:rPr>
              <a:t>letter</a:t>
            </a:r>
            <a:r>
              <a:rPr lang="cs-CZ" b="1" u="sng" dirty="0" smtClean="0">
                <a:latin typeface="Baskerville Old Face" pitchFamily="18" charset="0"/>
              </a:rPr>
              <a:t> </a:t>
            </a:r>
            <a:r>
              <a:rPr lang="cs-CZ" b="1" u="sng" dirty="0" err="1" smtClean="0">
                <a:latin typeface="Baskerville Old Face" pitchFamily="18" charset="0"/>
              </a:rPr>
              <a:t>contain</a:t>
            </a:r>
            <a:r>
              <a:rPr lang="cs-CZ" b="1" u="sng" dirty="0" smtClean="0">
                <a:latin typeface="Baskerville Old Face" pitchFamily="18" charset="0"/>
              </a:rPr>
              <a:t>?</a:t>
            </a:r>
          </a:p>
          <a:p>
            <a:pPr lvl="0">
              <a:buNone/>
            </a:pPr>
            <a:endParaRPr lang="cs-CZ" b="1" u="sng" dirty="0" smtClean="0">
              <a:latin typeface="Baskerville Old Face" pitchFamily="18" charset="0"/>
            </a:endParaRPr>
          </a:p>
          <a:p>
            <a:pPr lvl="0" algn="ctr">
              <a:buNone/>
            </a:pPr>
            <a:r>
              <a:rPr lang="cs-CZ" b="1" dirty="0" smtClean="0">
                <a:latin typeface="Baskerville Old Face" pitchFamily="18" charset="0"/>
              </a:rPr>
              <a:t>	A </a:t>
            </a:r>
            <a:r>
              <a:rPr lang="cs-CZ" b="1" dirty="0" err="1" smtClean="0">
                <a:latin typeface="Baskerville Old Face" pitchFamily="18" charset="0"/>
              </a:rPr>
              <a:t>common</a:t>
            </a:r>
            <a:r>
              <a:rPr lang="cs-CZ" b="1" dirty="0" smtClean="0">
                <a:latin typeface="Baskerville Old Face" pitchFamily="18" charset="0"/>
              </a:rPr>
              <a:t> business </a:t>
            </a:r>
            <a:r>
              <a:rPr lang="cs-CZ" b="1" dirty="0" err="1" smtClean="0">
                <a:latin typeface="Baskerville Old Face" pitchFamily="18" charset="0"/>
              </a:rPr>
              <a:t>letter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should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contain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address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of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the</a:t>
            </a:r>
            <a:r>
              <a:rPr lang="cs-CZ" b="1" dirty="0" smtClean="0">
                <a:latin typeface="Baskerville Old Face" pitchFamily="18" charset="0"/>
              </a:rPr>
              <a:t> recipient </a:t>
            </a:r>
            <a:r>
              <a:rPr lang="cs-CZ" b="1" dirty="0" err="1" smtClean="0">
                <a:latin typeface="Baskerville Old Face" pitchFamily="18" charset="0"/>
              </a:rPr>
              <a:t>and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the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address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of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the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sender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with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other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identifying</a:t>
            </a:r>
            <a:r>
              <a:rPr lang="cs-CZ" b="1" dirty="0" smtClean="0">
                <a:latin typeface="Baskerville Old Face" pitchFamily="18" charset="0"/>
              </a:rPr>
              <a:t>  </a:t>
            </a:r>
            <a:r>
              <a:rPr lang="cs-CZ" b="1" dirty="0" err="1" smtClean="0">
                <a:latin typeface="Baskerville Old Face" pitchFamily="18" charset="0"/>
              </a:rPr>
              <a:t>or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contact</a:t>
            </a:r>
            <a:r>
              <a:rPr lang="cs-CZ" b="1" dirty="0" smtClean="0">
                <a:latin typeface="Baskerville Old Face" pitchFamily="18" charset="0"/>
              </a:rPr>
              <a:t> data </a:t>
            </a:r>
            <a:r>
              <a:rPr lang="cs-CZ" b="1" dirty="0" err="1" smtClean="0">
                <a:latin typeface="Baskerville Old Face" pitchFamily="18" charset="0"/>
              </a:rPr>
              <a:t>like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telephone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number</a:t>
            </a:r>
            <a:r>
              <a:rPr lang="cs-CZ" b="1" dirty="0" smtClean="0">
                <a:latin typeface="Baskerville Old Face" pitchFamily="18" charset="0"/>
              </a:rPr>
              <a:t>, e-mail </a:t>
            </a:r>
            <a:r>
              <a:rPr lang="cs-CZ" b="1" dirty="0" err="1" smtClean="0">
                <a:latin typeface="Baskerville Old Face" pitchFamily="18" charset="0"/>
              </a:rPr>
              <a:t>address</a:t>
            </a:r>
            <a:r>
              <a:rPr lang="cs-CZ" b="1" dirty="0" smtClean="0">
                <a:latin typeface="Baskerville Old Face" pitchFamily="18" charset="0"/>
              </a:rPr>
              <a:t>, fax </a:t>
            </a:r>
            <a:r>
              <a:rPr lang="cs-CZ" b="1" dirty="0" err="1" smtClean="0">
                <a:latin typeface="Baskerville Old Face" pitchFamily="18" charset="0"/>
              </a:rPr>
              <a:t>number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etc</a:t>
            </a:r>
            <a:r>
              <a:rPr lang="cs-CZ" b="1" dirty="0" smtClean="0">
                <a:latin typeface="Baskerville Old Face" pitchFamily="18" charset="0"/>
              </a:rPr>
              <a:t>.</a:t>
            </a:r>
            <a:endParaRPr lang="cs-CZ" b="1" dirty="0"/>
          </a:p>
        </p:txBody>
      </p:sp>
      <p:pic>
        <p:nvPicPr>
          <p:cNvPr id="9" name="Picture 2" descr="C:\Users\SŠGaS05\AppData\Local\Microsoft\Windows\Temporary Internet Files\Content.IE5\C2VAK55F\MC9001964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293095"/>
            <a:ext cx="2448272" cy="211758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2"/>
                </a:solidFill>
                <a:latin typeface="Mistral" pitchFamily="66" charset="0"/>
                <a:cs typeface="Arabic Typesetting" pitchFamily="66" charset="-78"/>
              </a:rPr>
              <a:t>BUSINESS LETTER</a:t>
            </a:r>
            <a:endParaRPr lang="cs-CZ" sz="7200" b="1" dirty="0">
              <a:solidFill>
                <a:schemeClr val="tx2"/>
              </a:solidFill>
              <a:latin typeface="Mistral" pitchFamily="66" charset="0"/>
              <a:cs typeface="Arabic Typesetting" pitchFamily="66" charset="-78"/>
            </a:endParaRPr>
          </a:p>
        </p:txBody>
      </p:sp>
      <p:sp>
        <p:nvSpPr>
          <p:cNvPr id="18" name="Zástupný symbol pro obsah 2"/>
          <p:cNvSpPr>
            <a:spLocks noGrp="1"/>
          </p:cNvSpPr>
          <p:nvPr>
            <p:ph idx="1"/>
          </p:nvPr>
        </p:nvSpPr>
        <p:spPr>
          <a:xfrm>
            <a:off x="251520" y="3573016"/>
            <a:ext cx="8640960" cy="2808312"/>
          </a:xfrm>
        </p:spPr>
        <p:txBody>
          <a:bodyPr>
            <a:normAutofit fontScale="85000" lnSpcReduction="20000"/>
          </a:bodyPr>
          <a:lstStyle/>
          <a:p>
            <a:pPr lvl="0" algn="ctr">
              <a:buNone/>
            </a:pPr>
            <a:r>
              <a:rPr lang="cs-CZ" b="1" u="sng" dirty="0" err="1" smtClean="0">
                <a:latin typeface="Baskerville Old Face" pitchFamily="18" charset="0"/>
              </a:rPr>
              <a:t>What</a:t>
            </a:r>
            <a:r>
              <a:rPr lang="cs-CZ" b="1" u="sng" dirty="0" smtClean="0">
                <a:latin typeface="Baskerville Old Face" pitchFamily="18" charset="0"/>
              </a:rPr>
              <a:t> </a:t>
            </a:r>
            <a:r>
              <a:rPr lang="cs-CZ" b="1" u="sng" dirty="0" err="1" smtClean="0">
                <a:latin typeface="Baskerville Old Face" pitchFamily="18" charset="0"/>
              </a:rPr>
              <a:t>next</a:t>
            </a:r>
            <a:r>
              <a:rPr lang="cs-CZ" b="1" u="sng" dirty="0" smtClean="0">
                <a:latin typeface="Baskerville Old Face" pitchFamily="18" charset="0"/>
              </a:rPr>
              <a:t> </a:t>
            </a:r>
            <a:r>
              <a:rPr lang="cs-CZ" b="1" u="sng" dirty="0" err="1" smtClean="0">
                <a:latin typeface="Baskerville Old Face" pitchFamily="18" charset="0"/>
              </a:rPr>
              <a:t>should</a:t>
            </a:r>
            <a:r>
              <a:rPr lang="cs-CZ" b="1" u="sng" dirty="0" smtClean="0">
                <a:latin typeface="Baskerville Old Face" pitchFamily="18" charset="0"/>
              </a:rPr>
              <a:t> </a:t>
            </a:r>
            <a:r>
              <a:rPr lang="cs-CZ" b="1" u="sng" dirty="0" err="1" smtClean="0">
                <a:latin typeface="Baskerville Old Face" pitchFamily="18" charset="0"/>
              </a:rPr>
              <a:t>the</a:t>
            </a:r>
            <a:r>
              <a:rPr lang="cs-CZ" b="1" u="sng" dirty="0" smtClean="0">
                <a:latin typeface="Baskerville Old Face" pitchFamily="18" charset="0"/>
              </a:rPr>
              <a:t> business </a:t>
            </a:r>
            <a:r>
              <a:rPr lang="cs-CZ" b="1" u="sng" dirty="0" err="1" smtClean="0">
                <a:latin typeface="Baskerville Old Face" pitchFamily="18" charset="0"/>
              </a:rPr>
              <a:t>letter</a:t>
            </a:r>
            <a:r>
              <a:rPr lang="cs-CZ" b="1" u="sng" dirty="0" smtClean="0">
                <a:latin typeface="Baskerville Old Face" pitchFamily="18" charset="0"/>
              </a:rPr>
              <a:t> </a:t>
            </a:r>
            <a:r>
              <a:rPr lang="cs-CZ" b="1" u="sng" dirty="0" err="1" smtClean="0">
                <a:latin typeface="Baskerville Old Face" pitchFamily="18" charset="0"/>
              </a:rPr>
              <a:t>contain</a:t>
            </a:r>
            <a:r>
              <a:rPr lang="cs-CZ" b="1" u="sng" dirty="0" smtClean="0">
                <a:latin typeface="Baskerville Old Face" pitchFamily="18" charset="0"/>
              </a:rPr>
              <a:t>?</a:t>
            </a:r>
          </a:p>
          <a:p>
            <a:pPr lvl="0">
              <a:buNone/>
            </a:pPr>
            <a:endParaRPr lang="cs-CZ" b="1" u="sng" dirty="0" smtClean="0">
              <a:latin typeface="Baskerville Old Face" pitchFamily="18" charset="0"/>
            </a:endParaRPr>
          </a:p>
          <a:p>
            <a:pPr lvl="0" algn="ctr">
              <a:buNone/>
            </a:pPr>
            <a:r>
              <a:rPr lang="cs-CZ" b="1" dirty="0" smtClean="0">
                <a:latin typeface="Baskerville Old Face" pitchFamily="18" charset="0"/>
              </a:rPr>
              <a:t>	</a:t>
            </a:r>
            <a:r>
              <a:rPr lang="cs-CZ" b="1" dirty="0" err="1" smtClean="0">
                <a:latin typeface="Baskerville Old Face" pitchFamily="18" charset="0"/>
              </a:rPr>
              <a:t>Maybe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the</a:t>
            </a:r>
            <a:r>
              <a:rPr lang="cs-CZ" b="1" dirty="0" smtClean="0">
                <a:latin typeface="Baskerville Old Face" pitchFamily="18" charset="0"/>
              </a:rPr>
              <a:t> most </a:t>
            </a:r>
            <a:r>
              <a:rPr lang="cs-CZ" b="1" dirty="0" err="1" smtClean="0">
                <a:latin typeface="Baskerville Old Face" pitchFamily="18" charset="0"/>
              </a:rPr>
              <a:t>important</a:t>
            </a:r>
            <a:r>
              <a:rPr lang="cs-CZ" b="1" dirty="0" smtClean="0">
                <a:latin typeface="Baskerville Old Face" pitchFamily="18" charset="0"/>
              </a:rPr>
              <a:t> part </a:t>
            </a:r>
            <a:r>
              <a:rPr lang="cs-CZ" b="1" dirty="0" err="1" smtClean="0">
                <a:latin typeface="Baskerville Old Face" pitchFamily="18" charset="0"/>
              </a:rPr>
              <a:t>of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the</a:t>
            </a:r>
            <a:r>
              <a:rPr lang="cs-CZ" b="1" dirty="0" smtClean="0">
                <a:latin typeface="Baskerville Old Face" pitchFamily="18" charset="0"/>
              </a:rPr>
              <a:t> business </a:t>
            </a:r>
            <a:r>
              <a:rPr lang="cs-CZ" b="1" dirty="0" err="1" smtClean="0">
                <a:latin typeface="Baskerville Old Face" pitchFamily="18" charset="0"/>
              </a:rPr>
              <a:t>letter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is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the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actual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message</a:t>
            </a:r>
            <a:r>
              <a:rPr lang="cs-CZ" b="1" dirty="0" smtClean="0">
                <a:latin typeface="Baskerville Old Face" pitchFamily="18" charset="0"/>
              </a:rPr>
              <a:t>.</a:t>
            </a:r>
          </a:p>
          <a:p>
            <a:pPr lvl="0" algn="ctr">
              <a:buNone/>
            </a:pPr>
            <a:r>
              <a:rPr lang="cs-CZ" b="1" dirty="0" err="1" smtClean="0">
                <a:latin typeface="Baskerville Old Face" pitchFamily="18" charset="0"/>
              </a:rPr>
              <a:t>The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next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requisites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of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the</a:t>
            </a:r>
            <a:r>
              <a:rPr lang="cs-CZ" b="1" dirty="0" smtClean="0">
                <a:latin typeface="Baskerville Old Face" pitchFamily="18" charset="0"/>
              </a:rPr>
              <a:t> business </a:t>
            </a:r>
            <a:r>
              <a:rPr lang="cs-CZ" b="1" dirty="0" err="1" smtClean="0">
                <a:latin typeface="Baskerville Old Face" pitchFamily="18" charset="0"/>
              </a:rPr>
              <a:t>letter</a:t>
            </a:r>
            <a:r>
              <a:rPr lang="cs-CZ" b="1" dirty="0" smtClean="0">
                <a:latin typeface="Baskerville Old Face" pitchFamily="18" charset="0"/>
              </a:rPr>
              <a:t> are </a:t>
            </a:r>
            <a:r>
              <a:rPr lang="cs-CZ" b="1" dirty="0" err="1" smtClean="0">
                <a:latin typeface="Baskerville Old Face" pitchFamily="18" charset="0"/>
              </a:rPr>
              <a:t>the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date</a:t>
            </a:r>
            <a:r>
              <a:rPr lang="cs-CZ" b="1" dirty="0" smtClean="0">
                <a:latin typeface="Baskerville Old Face" pitchFamily="18" charset="0"/>
              </a:rPr>
              <a:t>, </a:t>
            </a:r>
            <a:r>
              <a:rPr lang="cs-CZ" b="1" dirty="0" err="1" smtClean="0">
                <a:latin typeface="Baskerville Old Face" pitchFamily="18" charset="0"/>
              </a:rPr>
              <a:t>place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and</a:t>
            </a:r>
            <a:r>
              <a:rPr lang="cs-CZ" b="1" dirty="0" smtClean="0">
                <a:latin typeface="Baskerville Old Face" pitchFamily="18" charset="0"/>
              </a:rPr>
              <a:t> a </a:t>
            </a:r>
            <a:r>
              <a:rPr lang="cs-CZ" b="1" dirty="0" err="1" smtClean="0">
                <a:latin typeface="Baskerville Old Face" pitchFamily="18" charset="0"/>
              </a:rPr>
              <a:t>signature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of</a:t>
            </a:r>
            <a:r>
              <a:rPr lang="cs-CZ" b="1" dirty="0" smtClean="0">
                <a:latin typeface="Baskerville Old Face" pitchFamily="18" charset="0"/>
              </a:rPr>
              <a:t> a person </a:t>
            </a:r>
            <a:r>
              <a:rPr lang="cs-CZ" b="1" dirty="0" err="1" smtClean="0">
                <a:latin typeface="Baskerville Old Face" pitchFamily="18" charset="0"/>
              </a:rPr>
              <a:t>who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is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dealing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with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the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other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side</a:t>
            </a:r>
            <a:r>
              <a:rPr lang="cs-CZ" b="1" dirty="0" smtClean="0">
                <a:latin typeface="Baskerville Old Face" pitchFamily="18" charset="0"/>
              </a:rPr>
              <a:t>.</a:t>
            </a:r>
          </a:p>
          <a:p>
            <a:pPr lvl="0" algn="ctr">
              <a:buNone/>
            </a:pPr>
            <a:endParaRPr lang="cs-CZ" dirty="0"/>
          </a:p>
        </p:txBody>
      </p:sp>
      <p:pic>
        <p:nvPicPr>
          <p:cNvPr id="3075" name="Picture 3" descr="C:\Users\SŠGaS05\AppData\Local\Microsoft\Windows\Temporary Internet Files\Content.IE5\C2VAK55F\MC90039705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1412776"/>
            <a:ext cx="2160240" cy="213315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1"/>
            <a:ext cx="8640960" cy="3412976"/>
          </a:xfrm>
        </p:spPr>
        <p:txBody>
          <a:bodyPr>
            <a:normAutofit fontScale="70000" lnSpcReduction="20000"/>
          </a:bodyPr>
          <a:lstStyle/>
          <a:p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Your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task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:</a:t>
            </a:r>
          </a:p>
          <a:p>
            <a:pPr algn="ctr">
              <a:buNone/>
            </a:pP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Imagine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the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following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situation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: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you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are a businessman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dealing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with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another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company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–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you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would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like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to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buy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or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sell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something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.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Try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to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write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a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short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business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letter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. Don‘t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forget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to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add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all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necessities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that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the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business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letter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should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have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.</a:t>
            </a:r>
            <a:endParaRPr lang="cs-CZ" sz="4400" b="1" dirty="0"/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2"/>
                </a:solidFill>
                <a:latin typeface="Mistral" pitchFamily="66" charset="0"/>
                <a:cs typeface="Arabic Typesetting" pitchFamily="66" charset="-78"/>
              </a:rPr>
              <a:t>BUSINESS LETTER</a:t>
            </a:r>
            <a:endParaRPr lang="cs-CZ" sz="7200" b="1" dirty="0">
              <a:solidFill>
                <a:schemeClr val="tx2"/>
              </a:solidFill>
              <a:latin typeface="Mistral" pitchFamily="66" charset="0"/>
              <a:cs typeface="Arabic Typesetting" pitchFamily="66" charset="-78"/>
            </a:endParaRPr>
          </a:p>
        </p:txBody>
      </p:sp>
      <p:pic>
        <p:nvPicPr>
          <p:cNvPr id="4098" name="Picture 2" descr="C:\Users\SŠGaS05\AppData\Local\Microsoft\Windows\Temporary Internet Files\Content.IE5\U20BGNNH\MC90021205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4797152"/>
            <a:ext cx="2448272" cy="191695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Zdroje: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Obrázky: Galerie </a:t>
            </a:r>
            <a:r>
              <a:rPr lang="cs-CZ" dirty="0" smtClean="0"/>
              <a:t>Klipart – www.office.</a:t>
            </a:r>
            <a:r>
              <a:rPr lang="cs-CZ" smtClean="0"/>
              <a:t>microsoft.com</a:t>
            </a:r>
            <a:endParaRPr lang="cs-CZ" dirty="0" smtClean="0"/>
          </a:p>
          <a:p>
            <a:r>
              <a:rPr lang="cs-CZ" dirty="0" smtClean="0"/>
              <a:t>Vlastní tvorba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409</TotalTime>
  <Words>151</Words>
  <Application>Microsoft Office PowerPoint</Application>
  <PresentationFormat>Předvádění na obrazovce (4:3)</PresentationFormat>
  <Paragraphs>43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BUSINESS LETTER</vt:lpstr>
      <vt:lpstr>BUSINESS LETTER</vt:lpstr>
      <vt:lpstr>BUSINESS LETTER</vt:lpstr>
      <vt:lpstr>BUSINESS LETTER</vt:lpstr>
      <vt:lpstr>Zdroje:</vt:lpstr>
    </vt:vector>
  </TitlesOfParts>
  <Company>SŠGaS Most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u217ucitel</dc:creator>
  <cp:lastModifiedBy>Dum</cp:lastModifiedBy>
  <cp:revision>58</cp:revision>
  <dcterms:created xsi:type="dcterms:W3CDTF">2012-10-29T06:53:22Z</dcterms:created>
  <dcterms:modified xsi:type="dcterms:W3CDTF">2013-12-26T12:30:02Z</dcterms:modified>
</cp:coreProperties>
</file>