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64" r:id="rId2"/>
    <p:sldId id="268" r:id="rId3"/>
    <p:sldId id="257" r:id="rId4"/>
    <p:sldId id="259" r:id="rId5"/>
    <p:sldId id="262" r:id="rId6"/>
    <p:sldId id="270" r:id="rId7"/>
    <p:sldId id="263" r:id="rId8"/>
    <p:sldId id="273" r:id="rId9"/>
    <p:sldId id="272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85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9D7718-3461-452D-B369-9D10FFD5D760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37F29-757D-41B5-B495-BB7968828D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1858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68C8FD7A-43F9-48B1-88C9-03258CC1C915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569C289-8AEC-4206-9FF0-DB51C1B47C1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BA20E4E-18BC-4833-9FF3-CC5E5BC964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cover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Prezentace_aplikace_Microsoft_Office_PowerPoint_97-20031.ppt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650" y="260350"/>
            <a:ext cx="7632700" cy="8413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</a:t>
            </a:r>
            <a:r>
              <a:rPr lang="cs-CZ" sz="4000" b="1" dirty="0" smtClean="0">
                <a:solidFill>
                  <a:schemeClr val="accent2"/>
                </a:solidFill>
                <a:latin typeface="Franklin Gothic Medium" pitchFamily="34" charset="0"/>
              </a:rPr>
              <a:t>DIGITÁLNÍ UČEBNÍ MATERIÁL</a:t>
            </a:r>
            <a:endParaRPr lang="cs-CZ" sz="4000" b="1" dirty="0">
              <a:solidFill>
                <a:schemeClr val="accent2"/>
              </a:solidFill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768344805"/>
              </p:ext>
            </p:extLst>
          </p:nvPr>
        </p:nvGraphicFramePr>
        <p:xfrm>
          <a:off x="611560" y="1196975"/>
          <a:ext cx="7992888" cy="45744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7010"/>
                <a:gridCol w="4115878"/>
              </a:tblGrid>
              <a:tr h="4487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 marL="91450" marR="91450" marT="45712" marB="45712">
                    <a:solidFill>
                      <a:srgbClr val="FFC000"/>
                    </a:solidFill>
                  </a:tcPr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7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VY_3_INOVACE_ANJ_55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12" marB="45712"/>
                </a:tc>
              </a:tr>
              <a:tr h="5180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12" marB="45712">
                    <a:solidFill>
                      <a:srgbClr val="FFC000"/>
                    </a:solidFill>
                  </a:tcPr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Anglický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jazyk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Tematická</a:t>
                      </a:r>
                      <a:r>
                        <a:rPr lang="cs-CZ" sz="1400" b="1" i="0" u="none" strike="noStrike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oblast: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rgbClr val="FF0000"/>
                          </a:solidFill>
                          <a:latin typeface="Franklin Gothic Medium" pitchFamily="34" charset="0"/>
                        </a:rPr>
                        <a:t>Obchod a služby</a:t>
                      </a:r>
                      <a:endParaRPr lang="cs-CZ" sz="1400" b="0" dirty="0">
                        <a:solidFill>
                          <a:srgbClr val="FF0000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12" marB="45712">
                    <a:solidFill>
                      <a:srgbClr val="FFC000"/>
                    </a:solidFill>
                  </a:tcPr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Mléko - charakteristika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rgbClr val="FF0000"/>
                          </a:solidFill>
                          <a:latin typeface="Franklin Gothic Medium" pitchFamily="34" charset="0"/>
                        </a:rPr>
                        <a:t>1., 2</a:t>
                      </a:r>
                      <a:endParaRPr lang="cs-CZ" sz="1400" b="0" dirty="0">
                        <a:solidFill>
                          <a:srgbClr val="FF0000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12" marB="45712">
                    <a:solidFill>
                      <a:srgbClr val="FFC000"/>
                    </a:solidFill>
                  </a:tcPr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Ludmila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Křížová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26.05.2013</a:t>
                      </a:r>
                    </a:p>
                  </a:txBody>
                  <a:tcPr marL="91450" marR="91450" marT="45712" marB="45712">
                    <a:solidFill>
                      <a:srgbClr val="FFC000"/>
                    </a:solidFill>
                  </a:tcPr>
                </a:tc>
              </a:tr>
              <a:tr h="94470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Prezentace seznamuje žáky 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  tématem: Mléko a jeho charakteristika.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Materiál je určen pro žáky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ročníku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obor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kuchař, číšník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, prodavač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do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předmětu „Anglický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  jazyk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“. Slouží k procvičení učiva na interaktivní tabuli.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12" marB="4571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684838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780567792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913"/>
            <a:ext cx="8686800" cy="1106487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/>
              <a:t>Zdroje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000" dirty="0" smtClean="0"/>
              <a:t>Šebelová, Marie. </a:t>
            </a:r>
            <a:r>
              <a:rPr lang="cs-CZ" sz="2000" i="1" dirty="0" smtClean="0"/>
              <a:t>Potraviny a výživa. </a:t>
            </a:r>
            <a:r>
              <a:rPr lang="cs-CZ" sz="2000" dirty="0" smtClean="0"/>
              <a:t>Praha: </a:t>
            </a:r>
            <a:r>
              <a:rPr lang="cs-CZ" sz="2000" smtClean="0"/>
              <a:t>nakladatelství Part a</a:t>
            </a:r>
            <a:r>
              <a:rPr lang="cs-CZ" sz="2000" dirty="0" smtClean="0"/>
              <a:t>, 2002. ISBN 80-7320-010-4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sz="2000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000" b="1" dirty="0" smtClean="0"/>
              <a:t>Obrázky: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000" b="1" dirty="0" smtClean="0">
                <a:hlinkClick r:id="rId3"/>
              </a:rPr>
              <a:t>http://office.microsoft.com</a:t>
            </a:r>
            <a:r>
              <a:rPr lang="cs-CZ" sz="2000" b="1" dirty="0" smtClean="0"/>
              <a:t>, Galerie Office,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11.06.2012</a:t>
            </a: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2050" name="Prezentace" r:id="rId4" imgW="4569051" imgH="3425913" progId="PowerPoint.Show.8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139952" y="2132856"/>
            <a:ext cx="38164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800" b="1" cap="all" dirty="0">
              <a:ln/>
              <a:solidFill>
                <a:schemeClr val="accent1">
                  <a:lumMod val="7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1930" y="1340768"/>
            <a:ext cx="5908542" cy="218521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Milk</a:t>
            </a:r>
            <a:endParaRPr lang="cs-CZ" sz="88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Characteristic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44800978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Why</a:t>
            </a:r>
            <a:r>
              <a:rPr lang="cs-CZ" sz="4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milk</a:t>
            </a:r>
            <a:r>
              <a:rPr lang="cs-CZ" sz="4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important</a:t>
            </a:r>
            <a:r>
              <a:rPr lang="cs-CZ" sz="4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400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91264" cy="612068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b="1" dirty="0" err="1" smtClean="0"/>
              <a:t>healthy</a:t>
            </a:r>
            <a:r>
              <a:rPr lang="cs-CZ" b="1" dirty="0" smtClean="0"/>
              <a:t> diet</a:t>
            </a:r>
          </a:p>
          <a:p>
            <a:pPr algn="just">
              <a:lnSpc>
                <a:spcPct val="150000"/>
              </a:lnSpc>
            </a:pPr>
            <a:r>
              <a:rPr lang="cs-CZ" b="1" dirty="0" err="1" smtClean="0"/>
              <a:t>cow</a:t>
            </a:r>
            <a:r>
              <a:rPr lang="cs-CZ" b="1" dirty="0" smtClean="0"/>
              <a:t>, </a:t>
            </a:r>
            <a:r>
              <a:rPr lang="cs-CZ" b="1" dirty="0" err="1" smtClean="0"/>
              <a:t>goat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sheep</a:t>
            </a:r>
            <a:r>
              <a:rPr lang="cs-CZ" b="1" dirty="0" smtClean="0"/>
              <a:t> </a:t>
            </a:r>
            <a:r>
              <a:rPr lang="cs-CZ" b="1" dirty="0" err="1" smtClean="0"/>
              <a:t>milk</a:t>
            </a:r>
            <a:endParaRPr lang="cs-CZ" b="1" dirty="0" smtClean="0"/>
          </a:p>
          <a:p>
            <a:pPr algn="just">
              <a:lnSpc>
                <a:spcPct val="150000"/>
              </a:lnSpc>
            </a:pPr>
            <a:r>
              <a:rPr lang="en-US" b="1" dirty="0" smtClean="0"/>
              <a:t>main source of calcium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minerals</a:t>
            </a:r>
            <a:r>
              <a:rPr lang="cs-CZ" b="1" dirty="0" smtClean="0"/>
              <a:t>: magnesium, </a:t>
            </a:r>
            <a:r>
              <a:rPr lang="cs-CZ" b="1" dirty="0" err="1" smtClean="0"/>
              <a:t>potassium</a:t>
            </a:r>
            <a:r>
              <a:rPr lang="cs-CZ" b="1" dirty="0" smtClean="0"/>
              <a:t>, </a:t>
            </a:r>
            <a:r>
              <a:rPr lang="cs-CZ" b="1" dirty="0" err="1" smtClean="0"/>
              <a:t>zinc</a:t>
            </a:r>
            <a:r>
              <a:rPr lang="cs-CZ" b="1" dirty="0" smtClean="0"/>
              <a:t>, </a:t>
            </a:r>
            <a:r>
              <a:rPr lang="cs-CZ" b="1" dirty="0" err="1" smtClean="0"/>
              <a:t>copper</a:t>
            </a:r>
            <a:r>
              <a:rPr lang="cs-CZ" b="1" dirty="0" smtClean="0"/>
              <a:t>, </a:t>
            </a:r>
            <a:r>
              <a:rPr lang="cs-CZ" b="1" dirty="0" err="1" smtClean="0"/>
              <a:t>selenium</a:t>
            </a:r>
            <a:r>
              <a:rPr lang="cs-CZ" b="1" dirty="0" smtClean="0"/>
              <a:t>, iron, </a:t>
            </a:r>
            <a:r>
              <a:rPr lang="cs-CZ" b="1" dirty="0" err="1" smtClean="0"/>
              <a:t>iodine</a:t>
            </a:r>
            <a:endParaRPr lang="cs-CZ" b="1" dirty="0" smtClean="0"/>
          </a:p>
          <a:p>
            <a:pPr algn="just">
              <a:lnSpc>
                <a:spcPct val="150000"/>
              </a:lnSpc>
            </a:pPr>
            <a:r>
              <a:rPr lang="en-US" b="1" dirty="0" smtClean="0"/>
              <a:t>positive effect on the gut</a:t>
            </a:r>
            <a:r>
              <a:rPr lang="cs-CZ" b="1" dirty="0" smtClean="0"/>
              <a:t>s</a:t>
            </a:r>
          </a:p>
          <a:p>
            <a:pPr algn="just">
              <a:lnSpc>
                <a:spcPct val="150000"/>
              </a:lnSpc>
            </a:pPr>
            <a:endParaRPr lang="cs-CZ" dirty="0" smtClean="0"/>
          </a:p>
          <a:p>
            <a:pPr algn="just">
              <a:lnSpc>
                <a:spcPct val="150000"/>
              </a:lnSpc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Luda\AppData\Local\Microsoft\Windows\Temporary Internet Files\Content.IE5\ZFYXHVTD\MC9004418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340768"/>
            <a:ext cx="2808312" cy="16935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247248625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-99392"/>
            <a:ext cx="8686800" cy="158417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Why</a:t>
            </a:r>
            <a:r>
              <a:rPr lang="cs-CZ" sz="4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milk</a:t>
            </a:r>
            <a:r>
              <a:rPr lang="cs-CZ" sz="4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important</a:t>
            </a:r>
            <a:r>
              <a:rPr lang="cs-CZ" sz="4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400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2800" b="1" dirty="0" err="1" smtClean="0"/>
              <a:t>proteins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fat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lactose</a:t>
            </a:r>
            <a:r>
              <a:rPr lang="cs-CZ" sz="2800" b="1" dirty="0" smtClean="0"/>
              <a:t> (</a:t>
            </a:r>
            <a:r>
              <a:rPr lang="cs-CZ" sz="2800" b="1" dirty="0" err="1" smtClean="0"/>
              <a:t>milk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sugar</a:t>
            </a:r>
            <a:r>
              <a:rPr lang="cs-CZ" sz="2800" b="1" dirty="0" smtClean="0"/>
              <a:t>)</a:t>
            </a:r>
          </a:p>
          <a:p>
            <a:pPr algn="just">
              <a:lnSpc>
                <a:spcPct val="150000"/>
              </a:lnSpc>
            </a:pPr>
            <a:r>
              <a:rPr lang="cs-CZ" sz="2800" b="1" dirty="0" err="1" smtClean="0"/>
              <a:t>vitamins</a:t>
            </a:r>
            <a:r>
              <a:rPr lang="cs-CZ" sz="2800" b="1" dirty="0" smtClean="0"/>
              <a:t> - B1, B2, C, A, D, E </a:t>
            </a:r>
            <a:r>
              <a:rPr lang="cs-CZ" sz="2800" b="1" dirty="0" err="1" smtClean="0"/>
              <a:t>and</a:t>
            </a:r>
            <a:r>
              <a:rPr lang="cs-CZ" sz="2800" b="1" dirty="0" smtClean="0"/>
              <a:t> K</a:t>
            </a:r>
          </a:p>
          <a:p>
            <a:pPr algn="just">
              <a:lnSpc>
                <a:spcPct val="150000"/>
              </a:lnSpc>
            </a:pPr>
            <a:r>
              <a:rPr lang="en-US" sz="2800" b="1" dirty="0" smtClean="0"/>
              <a:t>balance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level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en-US" sz="2800" b="1" dirty="0" smtClean="0"/>
              <a:t> cholesterol</a:t>
            </a:r>
            <a:endParaRPr lang="cs-CZ" sz="2800" b="1" dirty="0" smtClean="0"/>
          </a:p>
          <a:p>
            <a:pPr algn="just">
              <a:lnSpc>
                <a:spcPct val="150000"/>
              </a:lnSpc>
            </a:pPr>
            <a:endParaRPr lang="cs-CZ" sz="2800" dirty="0" smtClean="0"/>
          </a:p>
        </p:txBody>
      </p:sp>
      <p:pic>
        <p:nvPicPr>
          <p:cNvPr id="4098" name="Picture 2" descr="C:\Users\Luda\AppData\Local\Microsoft\Windows\Temporary Internet Files\Content.IE5\HHS19MB0\MP9001779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429000"/>
            <a:ext cx="4680520" cy="2520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548660641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Kinds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Milk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raw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milk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: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pasteurized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,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coolled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,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filtered</a:t>
            </a:r>
            <a:endParaRPr lang="cs-CZ" sz="3600" b="1" dirty="0" smtClean="0">
              <a:latin typeface="Franklin Gothic Medium" pitchFamily="34" charset="0"/>
              <a:cs typeface="Times New Roman" pitchFamily="18" charset="0"/>
            </a:endParaRPr>
          </a:p>
          <a:p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fresh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whole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milk</a:t>
            </a:r>
            <a:endParaRPr lang="cs-CZ" sz="3600" b="1" dirty="0" smtClean="0">
              <a:latin typeface="Franklin Gothic Medium" pitchFamily="34" charset="0"/>
              <a:cs typeface="Times New Roman" pitchFamily="18" charset="0"/>
            </a:endParaRPr>
          </a:p>
          <a:p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extended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shelf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-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life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milk</a:t>
            </a:r>
            <a:endParaRPr lang="cs-CZ" sz="3600" b="1" dirty="0" smtClean="0">
              <a:latin typeface="Franklin Gothic Medium" pitchFamily="34" charset="0"/>
              <a:cs typeface="Times New Roman" pitchFamily="18" charset="0"/>
            </a:endParaRPr>
          </a:p>
          <a:p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sterillized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milk</a:t>
            </a:r>
            <a:endParaRPr lang="cs-CZ" sz="3600" b="1" dirty="0" smtClean="0">
              <a:latin typeface="Franklin Gothic Medium" pitchFamily="34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condensed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skimmed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milk</a:t>
            </a:r>
            <a:endParaRPr lang="cs-CZ" sz="3600" b="1" dirty="0" smtClean="0">
              <a:latin typeface="Franklin Gothic Medium" pitchFamily="34" charset="0"/>
              <a:cs typeface="Times New Roman" pitchFamily="18" charset="0"/>
            </a:endParaRPr>
          </a:p>
          <a:p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powdered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skimmed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milk</a:t>
            </a:r>
            <a:endParaRPr lang="cs-CZ" sz="3600" b="1" dirty="0" smtClean="0">
              <a:latin typeface="Franklin Gothic Medium" pitchFamily="34" charset="0"/>
              <a:cs typeface="Times New Roman" pitchFamily="18" charset="0"/>
            </a:endParaRPr>
          </a:p>
          <a:p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tasted</a:t>
            </a:r>
            <a:r>
              <a:rPr lang="cs-CZ" sz="3600" b="1" dirty="0" smtClean="0">
                <a:latin typeface="Franklin Gothic Medium" pitchFamily="34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Franklin Gothic Medium" pitchFamily="34" charset="0"/>
                <a:cs typeface="Times New Roman" pitchFamily="18" charset="0"/>
              </a:rPr>
              <a:t>milk</a:t>
            </a:r>
            <a:endParaRPr lang="cs-CZ" sz="3600" b="1" dirty="0">
              <a:latin typeface="Franklin Gothic Medium" pitchFamily="34" charset="0"/>
              <a:cs typeface="Times New Roman" pitchFamily="18" charset="0"/>
            </a:endParaRPr>
          </a:p>
        </p:txBody>
      </p:sp>
      <p:pic>
        <p:nvPicPr>
          <p:cNvPr id="18434" name="Picture 2" descr="C:\Users\Luda\AppData\Local\Microsoft\Windows\Temporary Internet Files\Content.IE5\HHS19MB0\MC900278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420888"/>
            <a:ext cx="2016224" cy="2520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8498910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Kinds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Milk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cs-CZ" b="1" dirty="0" err="1" smtClean="0"/>
              <a:t>skimmed</a:t>
            </a:r>
            <a:r>
              <a:rPr lang="cs-CZ" b="1" dirty="0" smtClean="0"/>
              <a:t> </a:t>
            </a:r>
            <a:r>
              <a:rPr lang="en-US" b="1" dirty="0" smtClean="0"/>
              <a:t> milk - 0.5% fat</a:t>
            </a:r>
            <a:endParaRPr lang="cs-CZ" b="1" dirty="0" smtClean="0"/>
          </a:p>
          <a:p>
            <a:pPr algn="just">
              <a:lnSpc>
                <a:spcPct val="150000"/>
              </a:lnSpc>
            </a:pPr>
            <a:r>
              <a:rPr lang="en-US" b="1" dirty="0" smtClean="0"/>
              <a:t> low-fat milk - 1.5% fat</a:t>
            </a:r>
            <a:endParaRPr lang="cs-CZ" b="1" dirty="0" smtClean="0"/>
          </a:p>
          <a:p>
            <a:pPr algn="just">
              <a:lnSpc>
                <a:spcPct val="150000"/>
              </a:lnSpc>
            </a:pPr>
            <a:r>
              <a:rPr lang="cs-CZ" b="1" dirty="0" err="1" smtClean="0"/>
              <a:t>full</a:t>
            </a:r>
            <a:r>
              <a:rPr lang="cs-CZ" b="1" dirty="0" smtClean="0"/>
              <a:t>-</a:t>
            </a:r>
            <a:r>
              <a:rPr lang="cs-CZ" b="1" dirty="0" err="1" smtClean="0"/>
              <a:t>fat</a:t>
            </a:r>
            <a:r>
              <a:rPr lang="cs-CZ" b="1" dirty="0" smtClean="0"/>
              <a:t> </a:t>
            </a:r>
            <a:r>
              <a:rPr lang="en-US" b="1" dirty="0" smtClean="0"/>
              <a:t>milk - 3.5% fat</a:t>
            </a:r>
            <a:endParaRPr lang="cs-CZ" b="1" dirty="0" smtClean="0"/>
          </a:p>
          <a:p>
            <a:pPr algn="just">
              <a:lnSpc>
                <a:spcPct val="150000"/>
              </a:lnSpc>
            </a:pPr>
            <a:r>
              <a:rPr lang="en-US" b="1" dirty="0" smtClean="0"/>
              <a:t> </a:t>
            </a:r>
            <a:r>
              <a:rPr lang="cs-CZ" b="1" dirty="0" err="1" smtClean="0"/>
              <a:t>farmer</a:t>
            </a:r>
            <a:r>
              <a:rPr lang="cs-CZ" b="1" dirty="0" smtClean="0"/>
              <a:t> </a:t>
            </a:r>
            <a:r>
              <a:rPr lang="en-US" b="1" dirty="0" smtClean="0"/>
              <a:t>whole milk - 3.5 to 4% fat.</a:t>
            </a: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Luda\AppData\Local\Microsoft\Windows\Temporary Internet Files\Content.IE5\UU5FQ4IJ\MP9004486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276872"/>
            <a:ext cx="3816424" cy="19015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8498910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Milk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treatment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b="1" dirty="0" smtClean="0"/>
              <a:t>handled with care, ventilated, screened and cooled</a:t>
            </a:r>
            <a:endParaRPr lang="cs-CZ" b="1" dirty="0" smtClean="0"/>
          </a:p>
          <a:p>
            <a:pPr algn="just">
              <a:lnSpc>
                <a:spcPct val="150000"/>
              </a:lnSpc>
            </a:pPr>
            <a:r>
              <a:rPr lang="en-US" b="1" dirty="0" smtClean="0"/>
              <a:t>filtered, the fat content is adjusted and the milk is pasteurized</a:t>
            </a:r>
          </a:p>
          <a:p>
            <a:pPr algn="just">
              <a:lnSpc>
                <a:spcPct val="150000"/>
              </a:lnSpc>
            </a:pPr>
            <a:r>
              <a:rPr lang="en-US" b="1" dirty="0" smtClean="0"/>
              <a:t>heated to a temperature of about 82 ° C, </a:t>
            </a:r>
            <a:r>
              <a:rPr lang="cs-CZ" b="1" dirty="0" err="1" smtClean="0"/>
              <a:t>so</a:t>
            </a:r>
            <a:r>
              <a:rPr lang="cs-CZ" b="1" dirty="0" smtClean="0"/>
              <a:t> </a:t>
            </a:r>
            <a:r>
              <a:rPr lang="en-US" b="1" dirty="0" smtClean="0"/>
              <a:t>the lactic </a:t>
            </a:r>
            <a:r>
              <a:rPr lang="cs-CZ" b="1" dirty="0" smtClean="0"/>
              <a:t> </a:t>
            </a:r>
            <a:r>
              <a:rPr lang="en-US" b="1" dirty="0" smtClean="0"/>
              <a:t>acid</a:t>
            </a:r>
            <a:r>
              <a:rPr lang="cs-CZ" b="1" dirty="0" smtClean="0"/>
              <a:t> </a:t>
            </a:r>
            <a:r>
              <a:rPr lang="en-US" b="1" dirty="0" smtClean="0"/>
              <a:t> bacteria are killed.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688828788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milk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used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040560"/>
          </a:xfrm>
        </p:spPr>
        <p:txBody>
          <a:bodyPr>
            <a:normAutofit lnSpcReduction="10000"/>
          </a:bodyPr>
          <a:lstStyle/>
          <a:p>
            <a:r>
              <a:rPr lang="cs-CZ" sz="2800" b="1" dirty="0" err="1" smtClean="0"/>
              <a:t>drinking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fresh</a:t>
            </a:r>
            <a:endParaRPr lang="cs-CZ" sz="2800" b="1" dirty="0" smtClean="0"/>
          </a:p>
          <a:p>
            <a:r>
              <a:rPr lang="cs-CZ" sz="2800" b="1" dirty="0" err="1" smtClean="0"/>
              <a:t>preparation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sauces</a:t>
            </a:r>
            <a:endParaRPr lang="cs-CZ" sz="2800" b="1" dirty="0" smtClean="0"/>
          </a:p>
          <a:p>
            <a:r>
              <a:rPr lang="cs-CZ" sz="2800" b="1" dirty="0" err="1" smtClean="0"/>
              <a:t>making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dough</a:t>
            </a:r>
            <a:endParaRPr lang="cs-CZ" sz="2800" b="1" dirty="0" smtClean="0"/>
          </a:p>
          <a:p>
            <a:r>
              <a:rPr lang="cs-CZ" sz="2800" b="1" dirty="0" err="1" smtClean="0"/>
              <a:t>mashed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potatoes</a:t>
            </a:r>
            <a:endParaRPr lang="cs-CZ" sz="2800" b="1" dirty="0" smtClean="0"/>
          </a:p>
          <a:p>
            <a:r>
              <a:rPr lang="cs-CZ" sz="2800" b="1" dirty="0" err="1" smtClean="0"/>
              <a:t>children</a:t>
            </a:r>
            <a:r>
              <a:rPr lang="cs-CZ" sz="2800" b="1" dirty="0" smtClean="0"/>
              <a:t>´s </a:t>
            </a:r>
            <a:r>
              <a:rPr lang="cs-CZ" sz="2800" b="1" dirty="0" err="1" smtClean="0"/>
              <a:t>nutrition</a:t>
            </a:r>
            <a:endParaRPr lang="cs-CZ" sz="2800" b="1" dirty="0" smtClean="0"/>
          </a:p>
          <a:p>
            <a:r>
              <a:rPr lang="cs-CZ" sz="2800" b="1" dirty="0" err="1" smtClean="0"/>
              <a:t>pudding</a:t>
            </a:r>
            <a:endParaRPr lang="cs-CZ" sz="2800" b="1" dirty="0" smtClean="0"/>
          </a:p>
          <a:p>
            <a:r>
              <a:rPr lang="cs-CZ" sz="2800" b="1" dirty="0" err="1" smtClean="0"/>
              <a:t>milk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drinks</a:t>
            </a:r>
            <a:r>
              <a:rPr lang="cs-CZ" sz="2800" b="1" dirty="0" smtClean="0"/>
              <a:t> – </a:t>
            </a:r>
            <a:r>
              <a:rPr lang="cs-CZ" sz="2800" b="1" dirty="0" err="1" smtClean="0"/>
              <a:t>coctails</a:t>
            </a:r>
            <a:endParaRPr lang="cs-CZ" sz="2800" b="1" dirty="0" smtClean="0"/>
          </a:p>
          <a:p>
            <a:r>
              <a:rPr lang="cs-CZ" sz="2800" b="1" dirty="0" err="1" smtClean="0"/>
              <a:t>preparation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coffee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cocao</a:t>
            </a:r>
            <a:endParaRPr lang="cs-CZ" sz="2800" b="1" dirty="0" smtClean="0"/>
          </a:p>
          <a:p>
            <a:r>
              <a:rPr lang="cs-CZ" sz="2800" b="1" dirty="0" err="1" smtClean="0"/>
              <a:t>cereals</a:t>
            </a:r>
            <a:endParaRPr lang="cs-CZ" sz="2800" b="1" dirty="0" smtClean="0"/>
          </a:p>
          <a:p>
            <a:r>
              <a:rPr lang="cs-CZ" sz="2800" b="1" dirty="0" err="1" smtClean="0"/>
              <a:t>soups</a:t>
            </a:r>
            <a:endParaRPr lang="cs-CZ" sz="2800" b="1" dirty="0" smtClean="0"/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8441" name="Picture 9" descr="C:\Users\Luda\AppData\Local\Microsoft\Windows\Temporary Internet Files\Content.IE5\HHS19MB0\MC9002342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700808"/>
            <a:ext cx="3312368" cy="33843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59688" cy="4451325"/>
          </a:xfrm>
        </p:spPr>
        <p:txBody>
          <a:bodyPr/>
          <a:lstStyle/>
          <a:p>
            <a:r>
              <a:rPr lang="cs-CZ" b="1" dirty="0" err="1" smtClean="0"/>
              <a:t>Why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milk</a:t>
            </a:r>
            <a:r>
              <a:rPr lang="cs-CZ" b="1" dirty="0" smtClean="0"/>
              <a:t> </a:t>
            </a:r>
            <a:r>
              <a:rPr lang="cs-CZ" b="1" dirty="0" err="1" smtClean="0"/>
              <a:t>important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healthy</a:t>
            </a:r>
            <a:r>
              <a:rPr lang="cs-CZ" b="1" dirty="0" smtClean="0"/>
              <a:t> </a:t>
            </a:r>
            <a:r>
              <a:rPr lang="cs-CZ" b="1" dirty="0" err="1" smtClean="0"/>
              <a:t>nutrition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animals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milk</a:t>
            </a:r>
            <a:r>
              <a:rPr lang="cs-CZ" b="1" dirty="0" smtClean="0"/>
              <a:t> </a:t>
            </a:r>
            <a:r>
              <a:rPr lang="cs-CZ" b="1" dirty="0" err="1" smtClean="0"/>
              <a:t>produced</a:t>
            </a:r>
            <a:r>
              <a:rPr lang="cs-CZ" b="1" dirty="0" smtClean="0"/>
              <a:t>  </a:t>
            </a:r>
            <a:r>
              <a:rPr lang="cs-CZ" b="1" dirty="0" err="1" smtClean="0"/>
              <a:t>from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kinds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milk</a:t>
            </a:r>
            <a:r>
              <a:rPr lang="cs-CZ" b="1" dirty="0" smtClean="0"/>
              <a:t> 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know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milk</a:t>
            </a:r>
            <a:r>
              <a:rPr lang="cs-CZ" b="1" dirty="0" smtClean="0"/>
              <a:t> </a:t>
            </a:r>
            <a:r>
              <a:rPr lang="cs-CZ" b="1" dirty="0" err="1" smtClean="0"/>
              <a:t>treatment</a:t>
            </a:r>
            <a:r>
              <a:rPr lang="cs-CZ" b="1" dirty="0" smtClean="0"/>
              <a:t>?</a:t>
            </a:r>
          </a:p>
          <a:p>
            <a:r>
              <a:rPr lang="cs-CZ" b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kind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milk</a:t>
            </a:r>
            <a:r>
              <a:rPr lang="cs-CZ" b="1" dirty="0" smtClean="0"/>
              <a:t> 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usually</a:t>
            </a:r>
            <a:r>
              <a:rPr lang="cs-CZ" b="1" dirty="0" smtClean="0"/>
              <a:t>  </a:t>
            </a:r>
            <a:r>
              <a:rPr lang="cs-CZ" b="1" dirty="0" err="1" smtClean="0"/>
              <a:t>buy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milk</a:t>
            </a:r>
            <a:r>
              <a:rPr lang="cs-CZ" b="1" dirty="0" smtClean="0"/>
              <a:t> </a:t>
            </a:r>
            <a:r>
              <a:rPr lang="cs-CZ" b="1" dirty="0" err="1" smtClean="0"/>
              <a:t>used</a:t>
            </a:r>
            <a:r>
              <a:rPr lang="cs-CZ" b="1" dirty="0" smtClean="0"/>
              <a:t>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8435" name="Picture 3" descr="C:\Users\Luda\AppData\Local\Microsoft\Windows\Temporary Internet Files\Content.IE5\UEBPJEGM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492896"/>
            <a:ext cx="1440160" cy="13967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indent="-274320">
              <a:buFont typeface="Wingdings"/>
              <a:buChar char=""/>
              <a:defRPr/>
            </a:pPr>
            <a:r>
              <a:rPr lang="cs-CZ" sz="2800" b="1" dirty="0" smtClean="0"/>
              <a:t>Šebelová, Marie. </a:t>
            </a:r>
            <a:r>
              <a:rPr lang="cs-CZ" sz="2800" b="1" i="1" dirty="0" smtClean="0"/>
              <a:t>Potraviny a výživa-učebnice. </a:t>
            </a:r>
            <a:r>
              <a:rPr lang="cs-CZ" sz="2800" b="1" dirty="0" smtClean="0"/>
              <a:t>Praha: Parta, 2002. ISBN 80-7320-010-4</a:t>
            </a:r>
          </a:p>
          <a:p>
            <a:r>
              <a:rPr lang="cs-CZ" dirty="0" smtClean="0"/>
              <a:t>Obrázky: Galerie Klipart /cit. 26</a:t>
            </a:r>
            <a:r>
              <a:rPr lang="cs-CZ" dirty="0" smtClean="0">
                <a:latin typeface="Century Gothic" pitchFamily="34" charset="0"/>
              </a:rPr>
              <a:t>.5.2013/,</a:t>
            </a:r>
            <a:r>
              <a:rPr lang="cs-CZ" dirty="0" smtClean="0"/>
              <a:t> dostupné pod licenci Microsoft Office 2007 na 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266</TotalTime>
  <Words>430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Prezentace</vt:lpstr>
      <vt:lpstr> DIGITÁLNÍ UČEBNÍ MATERIÁL</vt:lpstr>
      <vt:lpstr>Zdroje</vt:lpstr>
      <vt:lpstr>Why is milk important?</vt:lpstr>
      <vt:lpstr>Why is milk important?</vt:lpstr>
      <vt:lpstr>Kinds  of  Milk</vt:lpstr>
      <vt:lpstr>Kinds  of  Milk</vt:lpstr>
      <vt:lpstr>Milk  treatment</vt:lpstr>
      <vt:lpstr>           How is milk used?</vt:lpstr>
      <vt:lpstr>  Answer the questions:</vt:lpstr>
      <vt:lpstr>Zdroje:</vt:lpstr>
    </vt:vector>
  </TitlesOfParts>
  <Company>SŠGaS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Sbor2</dc:creator>
  <cp:lastModifiedBy>Luda</cp:lastModifiedBy>
  <cp:revision>44</cp:revision>
  <dcterms:created xsi:type="dcterms:W3CDTF">2013-02-07T12:47:19Z</dcterms:created>
  <dcterms:modified xsi:type="dcterms:W3CDTF">2013-12-01T13:35:52Z</dcterms:modified>
</cp:coreProperties>
</file>