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4"/>
  </p:notesMasterIdLst>
  <p:sldIdLst>
    <p:sldId id="261" r:id="rId2"/>
    <p:sldId id="256" r:id="rId3"/>
    <p:sldId id="257" r:id="rId4"/>
    <p:sldId id="266" r:id="rId5"/>
    <p:sldId id="260" r:id="rId6"/>
    <p:sldId id="265" r:id="rId7"/>
    <p:sldId id="262" r:id="rId8"/>
    <p:sldId id="264" r:id="rId9"/>
    <p:sldId id="267" r:id="rId10"/>
    <p:sldId id="268" r:id="rId11"/>
    <p:sldId id="269" r:id="rId12"/>
    <p:sldId id="263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3600" kern="1200">
        <a:solidFill>
          <a:schemeClr val="tx1"/>
        </a:solidFill>
        <a:latin typeface="Tahoma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sz="3600" kern="1200">
        <a:solidFill>
          <a:schemeClr val="tx1"/>
        </a:solidFill>
        <a:latin typeface="Tahoma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sz="3600" kern="1200">
        <a:solidFill>
          <a:schemeClr val="tx1"/>
        </a:solidFill>
        <a:latin typeface="Tahoma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sz="3600" kern="1200">
        <a:solidFill>
          <a:schemeClr val="tx1"/>
        </a:solidFill>
        <a:latin typeface="Tahoma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sz="3600" kern="1200">
        <a:solidFill>
          <a:schemeClr val="tx1"/>
        </a:solidFill>
        <a:latin typeface="Tahoma" charset="0"/>
        <a:ea typeface="+mn-ea"/>
        <a:cs typeface="Arial" charset="0"/>
      </a:defRPr>
    </a:lvl5pPr>
    <a:lvl6pPr marL="2286000" algn="l" defTabSz="914400" rtl="0" eaLnBrk="1" latinLnBrk="0" hangingPunct="1">
      <a:defRPr sz="3600" kern="1200">
        <a:solidFill>
          <a:schemeClr val="tx1"/>
        </a:solidFill>
        <a:latin typeface="Tahoma" charset="0"/>
        <a:ea typeface="+mn-ea"/>
        <a:cs typeface="Arial" charset="0"/>
      </a:defRPr>
    </a:lvl6pPr>
    <a:lvl7pPr marL="2743200" algn="l" defTabSz="914400" rtl="0" eaLnBrk="1" latinLnBrk="0" hangingPunct="1">
      <a:defRPr sz="3600" kern="1200">
        <a:solidFill>
          <a:schemeClr val="tx1"/>
        </a:solidFill>
        <a:latin typeface="Tahoma" charset="0"/>
        <a:ea typeface="+mn-ea"/>
        <a:cs typeface="Arial" charset="0"/>
      </a:defRPr>
    </a:lvl7pPr>
    <a:lvl8pPr marL="3200400" algn="l" defTabSz="914400" rtl="0" eaLnBrk="1" latinLnBrk="0" hangingPunct="1">
      <a:defRPr sz="3600" kern="1200">
        <a:solidFill>
          <a:schemeClr val="tx1"/>
        </a:solidFill>
        <a:latin typeface="Tahoma" charset="0"/>
        <a:ea typeface="+mn-ea"/>
        <a:cs typeface="Arial" charset="0"/>
      </a:defRPr>
    </a:lvl8pPr>
    <a:lvl9pPr marL="3657600" algn="l" defTabSz="914400" rtl="0" eaLnBrk="1" latinLnBrk="0" hangingPunct="1">
      <a:defRPr sz="3600" kern="1200">
        <a:solidFill>
          <a:schemeClr val="tx1"/>
        </a:solidFill>
        <a:latin typeface="Tahoma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960019CD-475F-4812-8FDA-EBA9952BAE3A}" type="datetimeFigureOut">
              <a:rPr lang="cs-CZ"/>
              <a:pPr>
                <a:defRPr/>
              </a:pPr>
              <a:t>26.12.2013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7CEAA569-C17A-468B-A1E8-81C72B7E1B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857C5CAA-2507-4E85-8142-A03820354858}" type="slidenum">
              <a:rPr lang="cs-CZ" smtClean="0"/>
              <a:pPr/>
              <a:t>6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8458200" cy="5943600"/>
            <a:chOff x="0" y="0"/>
            <a:chExt cx="5328" cy="3744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440"/>
              <a:ext cx="5155" cy="2304"/>
            </a:xfrm>
            <a:custGeom>
              <a:avLst/>
              <a:gdLst>
                <a:gd name="T0" fmla="*/ 5154 w 5155"/>
                <a:gd name="T1" fmla="*/ 1769 h 2304"/>
                <a:gd name="T2" fmla="*/ 0 w 5155"/>
                <a:gd name="T3" fmla="*/ 2304 h 2304"/>
                <a:gd name="T4" fmla="*/ 0 w 5155"/>
                <a:gd name="T5" fmla="*/ 1252 h 2304"/>
                <a:gd name="T6" fmla="*/ 5155 w 5155"/>
                <a:gd name="T7" fmla="*/ 0 h 2304"/>
                <a:gd name="T8" fmla="*/ 5155 w 5155"/>
                <a:gd name="T9" fmla="*/ 1416 h 2304"/>
                <a:gd name="T10" fmla="*/ 5154 w 5155"/>
                <a:gd name="T11" fmla="*/ 1769 h 23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0"/>
              <a:ext cx="5328" cy="3689"/>
            </a:xfrm>
            <a:custGeom>
              <a:avLst/>
              <a:gdLst>
                <a:gd name="T0" fmla="*/ 5311 w 5328"/>
                <a:gd name="T1" fmla="*/ 3209 h 3689"/>
                <a:gd name="T2" fmla="*/ 0 w 5328"/>
                <a:gd name="T3" fmla="*/ 3689 h 3689"/>
                <a:gd name="T4" fmla="*/ 0 w 5328"/>
                <a:gd name="T5" fmla="*/ 9 h 3689"/>
                <a:gd name="T6" fmla="*/ 5328 w 5328"/>
                <a:gd name="T7" fmla="*/ 0 h 3689"/>
                <a:gd name="T8" fmla="*/ 5311 w 5328"/>
                <a:gd name="T9" fmla="*/ 3209 h 368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6149" name="Rectangle 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6153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49161D-3A2A-4B9C-B640-B0C8E4736D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893351-F9E1-41E4-8C84-F8C84A46B0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9054D53-F117-4C15-9C80-17BD81F357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6DF093-3C1A-47F1-948C-BC0B71D542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564744-64B2-4979-8BE8-B4302ECFD8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A533BA-CBD1-4462-A708-17AE5D27DC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C64B53-F793-4AC6-8DDA-6F1A74F0D8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1AAA3B-51D6-4FEA-BD6B-FF095C3E1B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74EBE6-2C65-41B1-A03B-0E2A9BF094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8E1384-A74E-4F2F-A074-552D9B60EE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21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21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585DF7-36E8-4775-A8C3-FB97C05A0B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242175" cy="1981200"/>
            <a:chOff x="0" y="0"/>
            <a:chExt cx="4562" cy="1248"/>
          </a:xfrm>
        </p:grpSpPr>
        <p:sp>
          <p:nvSpPr>
            <p:cNvPr id="5123" name="Freeform 3"/>
            <p:cNvSpPr>
              <a:spLocks/>
            </p:cNvSpPr>
            <p:nvPr/>
          </p:nvSpPr>
          <p:spPr bwMode="hidden">
            <a:xfrm>
              <a:off x="0" y="583"/>
              <a:ext cx="4487" cy="665"/>
            </a:xfrm>
            <a:custGeom>
              <a:avLst/>
              <a:gdLst>
                <a:gd name="T0" fmla="*/ 4800 w 4806"/>
                <a:gd name="T1" fmla="*/ 299 h 665"/>
                <a:gd name="T2" fmla="*/ 0 w 4806"/>
                <a:gd name="T3" fmla="*/ 665 h 665"/>
                <a:gd name="T4" fmla="*/ 0 w 4806"/>
                <a:gd name="T5" fmla="*/ 0 h 665"/>
                <a:gd name="T6" fmla="*/ 4806 w 4806"/>
                <a:gd name="T7" fmla="*/ 1 h 665"/>
                <a:gd name="T8" fmla="*/ 4800 w 4806"/>
                <a:gd name="T9" fmla="*/ 153 h 665"/>
                <a:gd name="T10" fmla="*/ 4800 w 4806"/>
                <a:gd name="T11" fmla="*/ 299 h 6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94118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33" name="Freeform 4"/>
            <p:cNvSpPr>
              <a:spLocks/>
            </p:cNvSpPr>
            <p:nvPr/>
          </p:nvSpPr>
          <p:spPr bwMode="hidden">
            <a:xfrm>
              <a:off x="0" y="0"/>
              <a:ext cx="4562" cy="1199"/>
            </a:xfrm>
            <a:custGeom>
              <a:avLst/>
              <a:gdLst>
                <a:gd name="T0" fmla="*/ 4560 w 4562"/>
                <a:gd name="T1" fmla="*/ 932 h 1199"/>
                <a:gd name="T2" fmla="*/ 0 w 4562"/>
                <a:gd name="T3" fmla="*/ 1199 h 1199"/>
                <a:gd name="T4" fmla="*/ 0 w 4562"/>
                <a:gd name="T5" fmla="*/ 0 h 1199"/>
                <a:gd name="T6" fmla="*/ 4562 w 4562"/>
                <a:gd name="T7" fmla="*/ 0 h 1199"/>
                <a:gd name="T8" fmla="*/ 4560 w 4562"/>
                <a:gd name="T9" fmla="*/ 932 h 1199"/>
                <a:gd name="T10" fmla="*/ 4560 w 4562"/>
                <a:gd name="T11" fmla="*/ 932 h 119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5125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5127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8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9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fld id="{5C8F6150-F041-4B50-AA40-CC9D572535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40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ransition spd="slow">
    <p:newsflash/>
  </p:transition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827088" y="115888"/>
            <a:ext cx="7489825" cy="1077912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endParaRPr lang="cs-CZ" sz="3200" b="1" dirty="0">
              <a:solidFill>
                <a:schemeClr val="bg1">
                  <a:lumMod val="20000"/>
                  <a:lumOff val="80000"/>
                </a:schemeClr>
              </a:solidFill>
            </a:endParaRPr>
          </a:p>
          <a:p>
            <a:pPr>
              <a:defRPr/>
            </a:pPr>
            <a:r>
              <a:rPr lang="cs-CZ" sz="3200" b="1" dirty="0">
                <a:solidFill>
                  <a:schemeClr val="bg1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3200" b="1" dirty="0">
                <a:solidFill>
                  <a:schemeClr val="tx2"/>
                </a:solidFill>
              </a:rPr>
              <a:t>DIGITÁLNÍ UČEBNÍ MATERIÁL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611188" y="1463675"/>
          <a:ext cx="7489825" cy="4157724"/>
        </p:xfrm>
        <a:graphic>
          <a:graphicData uri="http://schemas.openxmlformats.org/drawingml/2006/table">
            <a:tbl>
              <a:tblPr/>
              <a:tblGrid>
                <a:gridCol w="2023970"/>
                <a:gridCol w="5465855"/>
              </a:tblGrid>
              <a:tr h="49983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43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smtClean="0"/>
                        <a:t>VY_3_INOVACE_ANJ57</a:t>
                      </a:r>
                      <a:endParaRPr lang="cs-CZ" sz="1200" dirty="0" smtClean="0"/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101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43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ANJ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101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Tematická oblast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Obchod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 služby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101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Ubytování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- hotelové služby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43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3, 4 – gastronomie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, obchodník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101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Ludmila Křížová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43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5.6.2013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Prezentace slouží k výkladu tématu  ubytování a hotelové služby, zároveň  lze tuto prezentaci využít jako materiálu pro opakování  a  prověřování  znalostí  žáků.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3110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63713" y="5516563"/>
            <a:ext cx="576103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476250"/>
            <a:ext cx="7772400" cy="3028950"/>
          </a:xfrm>
        </p:spPr>
        <p:txBody>
          <a:bodyPr/>
          <a:lstStyle/>
          <a:p>
            <a:pPr eaLnBrk="1" hangingPunct="1">
              <a:defRPr/>
            </a:pPr>
            <a:r>
              <a:rPr lang="cs-CZ" sz="6000" b="1" dirty="0" err="1" smtClean="0">
                <a:solidFill>
                  <a:srgbClr val="FFC000"/>
                </a:solidFill>
              </a:rPr>
              <a:t>Accommodation</a:t>
            </a:r>
            <a:endParaRPr lang="cs-CZ" sz="6000" b="1" dirty="0" smtClean="0">
              <a:solidFill>
                <a:srgbClr val="FFC000"/>
              </a:solidFill>
            </a:endParaRP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800" b="1" dirty="0" smtClean="0"/>
              <a:t>Hotel </a:t>
            </a:r>
            <a:r>
              <a:rPr lang="cs-CZ" sz="4800" b="1" dirty="0" err="1" smtClean="0"/>
              <a:t>services</a:t>
            </a:r>
            <a:endParaRPr lang="cs-CZ" sz="4800" b="1" dirty="0" smtClean="0"/>
          </a:p>
        </p:txBody>
      </p:sp>
      <p:pic>
        <p:nvPicPr>
          <p:cNvPr id="4100" name="Picture 4" descr="MC900232996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113" y="333375"/>
            <a:ext cx="2952750" cy="194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ln>
            <a:solidFill>
              <a:schemeClr val="bg1">
                <a:lumMod val="20000"/>
                <a:lumOff val="80000"/>
              </a:schemeClr>
            </a:solidFill>
          </a:ln>
        </p:spPr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solidFill>
                  <a:srgbClr val="FFC000"/>
                </a:solidFill>
              </a:rPr>
              <a:t>Hotel </a:t>
            </a:r>
            <a:r>
              <a:rPr lang="cs-CZ" b="1" dirty="0" err="1" smtClean="0">
                <a:solidFill>
                  <a:srgbClr val="FFC000"/>
                </a:solidFill>
              </a:rPr>
              <a:t>services</a:t>
            </a:r>
            <a:endParaRPr lang="cs-CZ" b="1" dirty="0" smtClean="0">
              <a:solidFill>
                <a:srgbClr val="FFC000"/>
              </a:solidFill>
            </a:endParaRP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cs-CZ" dirty="0" smtClean="0"/>
              <a:t> </a:t>
            </a:r>
            <a:r>
              <a:rPr lang="cs-CZ" dirty="0" err="1" smtClean="0"/>
              <a:t>Reception</a:t>
            </a:r>
            <a:r>
              <a:rPr lang="cs-CZ" dirty="0" smtClean="0"/>
              <a:t> </a:t>
            </a:r>
            <a:r>
              <a:rPr lang="cs-CZ" dirty="0" err="1" smtClean="0"/>
              <a:t>desk</a:t>
            </a:r>
            <a:endParaRPr lang="cs-CZ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dirty="0" smtClean="0"/>
              <a:t> </a:t>
            </a:r>
            <a:r>
              <a:rPr lang="cs-CZ" dirty="0" err="1" smtClean="0"/>
              <a:t>Room</a:t>
            </a:r>
            <a:r>
              <a:rPr lang="cs-CZ" dirty="0" smtClean="0"/>
              <a:t> </a:t>
            </a:r>
            <a:r>
              <a:rPr lang="cs-CZ" dirty="0" err="1" smtClean="0"/>
              <a:t>service</a:t>
            </a:r>
            <a:endParaRPr lang="cs-CZ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dirty="0" smtClean="0"/>
              <a:t> Catering – restaurant, bar, </a:t>
            </a:r>
            <a:r>
              <a:rPr lang="cs-CZ" dirty="0" err="1" smtClean="0"/>
              <a:t>caffe</a:t>
            </a:r>
            <a:endParaRPr lang="cs-CZ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dirty="0" smtClean="0"/>
              <a:t> Car parking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dirty="0" smtClean="0"/>
              <a:t> </a:t>
            </a:r>
            <a:r>
              <a:rPr lang="cs-CZ" dirty="0" err="1" smtClean="0"/>
              <a:t>Information</a:t>
            </a:r>
            <a:endParaRPr lang="cs-CZ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dirty="0" smtClean="0"/>
              <a:t> Exchange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dirty="0" smtClean="0"/>
              <a:t> </a:t>
            </a:r>
            <a:r>
              <a:rPr lang="cs-CZ" dirty="0" err="1" smtClean="0"/>
              <a:t>Swimming</a:t>
            </a:r>
            <a:r>
              <a:rPr lang="cs-CZ" dirty="0" smtClean="0"/>
              <a:t> pool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dirty="0" smtClean="0"/>
              <a:t> Fitness </a:t>
            </a:r>
            <a:r>
              <a:rPr lang="cs-CZ" dirty="0" err="1" smtClean="0"/>
              <a:t>room</a:t>
            </a:r>
            <a:endParaRPr lang="cs-CZ" dirty="0" smtClean="0"/>
          </a:p>
          <a:p>
            <a:pPr eaLnBrk="1" hangingPunct="1">
              <a:lnSpc>
                <a:spcPct val="80000"/>
              </a:lnSpc>
              <a:defRPr/>
            </a:pPr>
            <a:endParaRPr lang="cs-CZ" dirty="0" smtClean="0"/>
          </a:p>
        </p:txBody>
      </p:sp>
      <p:pic>
        <p:nvPicPr>
          <p:cNvPr id="5124" name="Picture 4" descr="MC900233378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175" y="3357563"/>
            <a:ext cx="3025775" cy="302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bg1">
                <a:lumMod val="20000"/>
                <a:lumOff val="80000"/>
              </a:schemeClr>
            </a:solidFill>
          </a:ln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FFC000"/>
                </a:solidFill>
              </a:rPr>
              <a:t>Hotel </a:t>
            </a:r>
            <a:r>
              <a:rPr lang="cs-CZ" b="1" dirty="0" err="1" smtClean="0">
                <a:solidFill>
                  <a:srgbClr val="FFC000"/>
                </a:solidFill>
              </a:rPr>
              <a:t>services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cs-CZ" dirty="0" smtClean="0"/>
              <a:t> </a:t>
            </a:r>
            <a:r>
              <a:rPr lang="cs-CZ" dirty="0" err="1" smtClean="0"/>
              <a:t>Childcare</a:t>
            </a:r>
            <a:endParaRPr lang="cs-CZ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dirty="0" smtClean="0"/>
              <a:t> Post </a:t>
            </a:r>
            <a:r>
              <a:rPr lang="cs-CZ" dirty="0" err="1" smtClean="0"/>
              <a:t>service</a:t>
            </a:r>
            <a:endParaRPr lang="cs-CZ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dirty="0" smtClean="0"/>
              <a:t> Sauna, </a:t>
            </a:r>
            <a:r>
              <a:rPr lang="cs-CZ" dirty="0" err="1" smtClean="0"/>
              <a:t>cosmetic</a:t>
            </a:r>
            <a:r>
              <a:rPr lang="cs-CZ" dirty="0" smtClean="0"/>
              <a:t>, </a:t>
            </a:r>
            <a:r>
              <a:rPr lang="cs-CZ" dirty="0" err="1" smtClean="0"/>
              <a:t>massage</a:t>
            </a:r>
            <a:endParaRPr lang="cs-CZ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dirty="0" smtClean="0"/>
              <a:t> Sport - </a:t>
            </a:r>
            <a:r>
              <a:rPr lang="cs-CZ" dirty="0" err="1" smtClean="0"/>
              <a:t>tennis</a:t>
            </a:r>
            <a:endParaRPr lang="cs-CZ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dirty="0" smtClean="0"/>
              <a:t> Internet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dirty="0" smtClean="0"/>
              <a:t> </a:t>
            </a:r>
            <a:r>
              <a:rPr lang="cs-CZ" dirty="0" err="1" smtClean="0"/>
              <a:t>Laundry</a:t>
            </a:r>
            <a:r>
              <a:rPr lang="cs-CZ" dirty="0" smtClean="0"/>
              <a:t> </a:t>
            </a:r>
            <a:r>
              <a:rPr lang="cs-CZ" dirty="0" err="1" smtClean="0"/>
              <a:t>service</a:t>
            </a:r>
            <a:endParaRPr lang="cs-CZ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dirty="0" smtClean="0"/>
              <a:t> </a:t>
            </a:r>
            <a:r>
              <a:rPr lang="cs-CZ" dirty="0" err="1" smtClean="0"/>
              <a:t>Rental</a:t>
            </a:r>
            <a:r>
              <a:rPr lang="cs-CZ" dirty="0" smtClean="0"/>
              <a:t> ( </a:t>
            </a:r>
            <a:r>
              <a:rPr lang="cs-CZ" dirty="0" err="1" smtClean="0"/>
              <a:t>Bicycle</a:t>
            </a:r>
            <a:r>
              <a:rPr lang="cs-CZ" dirty="0" smtClean="0"/>
              <a:t>)</a:t>
            </a:r>
          </a:p>
          <a:p>
            <a:pPr>
              <a:defRPr/>
            </a:pPr>
            <a:endParaRPr lang="cs-CZ" dirty="0"/>
          </a:p>
        </p:txBody>
      </p:sp>
      <p:pic>
        <p:nvPicPr>
          <p:cNvPr id="6148" name="Picture 5" descr="C:\Users\Luda\AppData\Local\Microsoft\Windows\Temporary Internet Files\Content.IE5\KN5SXJLZ\MC90038342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1863" y="2133600"/>
            <a:ext cx="2305050" cy="2808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33375"/>
            <a:ext cx="8229600" cy="1084263"/>
          </a:xfrm>
          <a:ln>
            <a:solidFill>
              <a:schemeClr val="bg1">
                <a:lumMod val="20000"/>
                <a:lumOff val="80000"/>
              </a:schemeClr>
            </a:solidFill>
          </a:ln>
        </p:spPr>
        <p:txBody>
          <a:bodyPr/>
          <a:lstStyle/>
          <a:p>
            <a:pPr eaLnBrk="1" hangingPunct="1">
              <a:defRPr/>
            </a:pPr>
            <a:r>
              <a:rPr lang="cs-CZ" sz="4800" b="1" dirty="0" err="1" smtClean="0">
                <a:solidFill>
                  <a:srgbClr val="FFC000"/>
                </a:solidFill>
              </a:rPr>
              <a:t>Reception</a:t>
            </a:r>
            <a:r>
              <a:rPr lang="cs-CZ" sz="4800" b="1" dirty="0" smtClean="0">
                <a:solidFill>
                  <a:srgbClr val="FFC000"/>
                </a:solidFill>
              </a:rPr>
              <a:t> </a:t>
            </a:r>
            <a:r>
              <a:rPr lang="cs-CZ" sz="4800" b="1" dirty="0" err="1" smtClean="0">
                <a:solidFill>
                  <a:srgbClr val="FFC000"/>
                </a:solidFill>
              </a:rPr>
              <a:t>desk</a:t>
            </a:r>
            <a:endParaRPr lang="cs-CZ" sz="4800" b="1" dirty="0" smtClean="0">
              <a:solidFill>
                <a:srgbClr val="FFC000"/>
              </a:solidFill>
            </a:endParaRP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12875"/>
            <a:ext cx="8229600" cy="4683125"/>
          </a:xfrm>
        </p:spPr>
        <p:txBody>
          <a:bodyPr/>
          <a:lstStyle/>
          <a:p>
            <a:pPr>
              <a:buFont typeface="Wingdings" pitchFamily="2" charset="2"/>
              <a:buNone/>
              <a:defRPr/>
            </a:pPr>
            <a:r>
              <a:rPr lang="cs-CZ" b="1" dirty="0" smtClean="0"/>
              <a:t> </a:t>
            </a:r>
            <a:r>
              <a:rPr lang="cs-CZ" b="1" dirty="0" err="1" smtClean="0"/>
              <a:t>Secretarial</a:t>
            </a:r>
            <a:r>
              <a:rPr lang="cs-CZ" b="1" dirty="0" smtClean="0"/>
              <a:t> </a:t>
            </a:r>
            <a:r>
              <a:rPr lang="cs-CZ" b="1" dirty="0" err="1" smtClean="0"/>
              <a:t>services</a:t>
            </a:r>
            <a:r>
              <a:rPr lang="cs-CZ" b="1" dirty="0" smtClean="0"/>
              <a:t>:</a:t>
            </a:r>
            <a:endParaRPr lang="cs-CZ" dirty="0" smtClean="0"/>
          </a:p>
          <a:p>
            <a:pPr>
              <a:defRPr/>
            </a:pPr>
            <a:r>
              <a:rPr lang="cs-CZ" dirty="0" err="1" smtClean="0"/>
              <a:t>copying</a:t>
            </a:r>
            <a:endParaRPr lang="cs-CZ" dirty="0" smtClean="0"/>
          </a:p>
          <a:p>
            <a:pPr>
              <a:defRPr/>
            </a:pPr>
            <a:r>
              <a:rPr lang="cs-CZ" dirty="0" smtClean="0"/>
              <a:t> </a:t>
            </a:r>
            <a:r>
              <a:rPr lang="cs-CZ" dirty="0" err="1" smtClean="0"/>
              <a:t>faxing</a:t>
            </a:r>
            <a:endParaRPr lang="cs-CZ" dirty="0" smtClean="0"/>
          </a:p>
          <a:p>
            <a:pPr>
              <a:defRPr/>
            </a:pPr>
            <a:r>
              <a:rPr lang="cs-CZ" dirty="0" smtClean="0"/>
              <a:t> </a:t>
            </a:r>
            <a:r>
              <a:rPr lang="cs-CZ" dirty="0" err="1" smtClean="0"/>
              <a:t>electronic</a:t>
            </a:r>
            <a:r>
              <a:rPr lang="cs-CZ" dirty="0" smtClean="0"/>
              <a:t> mail</a:t>
            </a:r>
          </a:p>
          <a:p>
            <a:pPr>
              <a:defRPr/>
            </a:pPr>
            <a:r>
              <a:rPr lang="cs-CZ" dirty="0" smtClean="0"/>
              <a:t> </a:t>
            </a:r>
            <a:r>
              <a:rPr lang="cs-CZ" dirty="0" err="1" smtClean="0"/>
              <a:t>general</a:t>
            </a:r>
            <a:r>
              <a:rPr lang="cs-CZ" dirty="0" smtClean="0"/>
              <a:t> </a:t>
            </a:r>
            <a:r>
              <a:rPr lang="cs-CZ" dirty="0" err="1" smtClean="0"/>
              <a:t>information</a:t>
            </a:r>
            <a:endParaRPr lang="cs-CZ" dirty="0" smtClean="0"/>
          </a:p>
          <a:p>
            <a:pPr>
              <a:defRPr/>
            </a:pPr>
            <a:r>
              <a:rPr lang="cs-CZ" dirty="0" smtClean="0"/>
              <a:t> </a:t>
            </a:r>
            <a:r>
              <a:rPr lang="cs-CZ" dirty="0" err="1" smtClean="0"/>
              <a:t>exchange</a:t>
            </a:r>
            <a:r>
              <a:rPr lang="cs-CZ" dirty="0" smtClean="0"/>
              <a:t> office</a:t>
            </a:r>
          </a:p>
          <a:p>
            <a:pPr>
              <a:defRPr/>
            </a:pPr>
            <a:endParaRPr lang="cs-CZ" dirty="0" smtClean="0"/>
          </a:p>
          <a:p>
            <a:pPr>
              <a:buFont typeface="Wingdings" pitchFamily="2" charset="2"/>
              <a:buNone/>
              <a:defRPr/>
            </a:pPr>
            <a:r>
              <a:rPr lang="cs-CZ" dirty="0" smtClean="0"/>
              <a:t> </a:t>
            </a:r>
            <a:r>
              <a:rPr lang="cs-CZ" dirty="0" err="1" smtClean="0"/>
              <a:t>Reception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open </a:t>
            </a:r>
            <a:r>
              <a:rPr lang="cs-CZ" dirty="0" err="1" smtClean="0"/>
              <a:t>from</a:t>
            </a:r>
            <a:r>
              <a:rPr lang="cs-CZ" dirty="0" smtClean="0"/>
              <a:t> 08:00 - 22:00 </a:t>
            </a:r>
            <a:r>
              <a:rPr lang="cs-CZ" dirty="0" err="1" smtClean="0"/>
              <a:t>daily</a:t>
            </a:r>
            <a:r>
              <a:rPr lang="cs-CZ" dirty="0" smtClean="0"/>
              <a:t>.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dirty="0"/>
          </a:p>
        </p:txBody>
      </p:sp>
      <p:pic>
        <p:nvPicPr>
          <p:cNvPr id="7172" name="Picture 4" descr="C:\Users\Luda\AppData\Local\Microsoft\Windows\Temporary Internet Files\Content.IE5\YOBIUOIP\MC90005674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19700" y="1916113"/>
            <a:ext cx="2952750" cy="2808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bg1">
                <a:lumMod val="20000"/>
                <a:lumOff val="80000"/>
              </a:schemeClr>
            </a:solidFill>
          </a:ln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FFC000"/>
                </a:solidFill>
              </a:rPr>
              <a:t>Hotel </a:t>
            </a:r>
            <a:r>
              <a:rPr lang="cs-CZ" b="1" dirty="0" err="1" smtClean="0">
                <a:solidFill>
                  <a:srgbClr val="FFC000"/>
                </a:solidFill>
              </a:rPr>
              <a:t>stuff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1341438"/>
            <a:ext cx="8229600" cy="5516562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Hotel </a:t>
            </a:r>
            <a:r>
              <a:rPr lang="cs-CZ" dirty="0" err="1" smtClean="0"/>
              <a:t>director</a:t>
            </a:r>
            <a:endParaRPr lang="cs-CZ" dirty="0" smtClean="0"/>
          </a:p>
          <a:p>
            <a:pPr>
              <a:defRPr/>
            </a:pPr>
            <a:r>
              <a:rPr lang="cs-CZ" dirty="0" smtClean="0"/>
              <a:t>Hotel </a:t>
            </a:r>
            <a:r>
              <a:rPr lang="cs-CZ" dirty="0" err="1" smtClean="0"/>
              <a:t>manager</a:t>
            </a:r>
            <a:endParaRPr lang="cs-CZ" dirty="0" smtClean="0"/>
          </a:p>
          <a:p>
            <a:pPr>
              <a:defRPr/>
            </a:pPr>
            <a:r>
              <a:rPr lang="cs-CZ" dirty="0" err="1" smtClean="0"/>
              <a:t>Receptionist</a:t>
            </a:r>
            <a:endParaRPr lang="cs-CZ" dirty="0" smtClean="0"/>
          </a:p>
          <a:p>
            <a:pPr>
              <a:defRPr/>
            </a:pPr>
            <a:r>
              <a:rPr lang="cs-CZ" dirty="0" err="1" smtClean="0"/>
              <a:t>Maid</a:t>
            </a:r>
            <a:endParaRPr lang="cs-CZ" dirty="0" smtClean="0"/>
          </a:p>
          <a:p>
            <a:pPr>
              <a:defRPr/>
            </a:pPr>
            <a:r>
              <a:rPr lang="cs-CZ" dirty="0" err="1" smtClean="0"/>
              <a:t>Head</a:t>
            </a:r>
            <a:r>
              <a:rPr lang="cs-CZ" dirty="0" smtClean="0"/>
              <a:t> </a:t>
            </a:r>
            <a:r>
              <a:rPr lang="cs-CZ" dirty="0" err="1" smtClean="0"/>
              <a:t>chef</a:t>
            </a:r>
            <a:endParaRPr lang="cs-CZ" dirty="0" smtClean="0"/>
          </a:p>
          <a:p>
            <a:pPr>
              <a:defRPr/>
            </a:pPr>
            <a:r>
              <a:rPr lang="cs-CZ" dirty="0" err="1" smtClean="0"/>
              <a:t>Security</a:t>
            </a:r>
            <a:r>
              <a:rPr lang="cs-CZ" dirty="0" smtClean="0"/>
              <a:t> </a:t>
            </a:r>
            <a:r>
              <a:rPr lang="cs-CZ" dirty="0" err="1" smtClean="0"/>
              <a:t>service</a:t>
            </a:r>
            <a:endParaRPr lang="cs-CZ" dirty="0" smtClean="0"/>
          </a:p>
          <a:p>
            <a:pPr>
              <a:defRPr/>
            </a:pPr>
            <a:r>
              <a:rPr lang="cs-CZ" dirty="0" smtClean="0"/>
              <a:t>Porter</a:t>
            </a:r>
          </a:p>
          <a:p>
            <a:pPr>
              <a:defRPr/>
            </a:pPr>
            <a:r>
              <a:rPr lang="cs-CZ" dirty="0" err="1" smtClean="0"/>
              <a:t>Carrier</a:t>
            </a:r>
            <a:endParaRPr lang="cs-CZ" dirty="0" smtClean="0"/>
          </a:p>
          <a:p>
            <a:pPr>
              <a:defRPr/>
            </a:pPr>
            <a:r>
              <a:rPr lang="cs-CZ" dirty="0" err="1" smtClean="0"/>
              <a:t>Doormen</a:t>
            </a: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endParaRPr lang="cs-CZ" dirty="0"/>
          </a:p>
        </p:txBody>
      </p:sp>
      <p:pic>
        <p:nvPicPr>
          <p:cNvPr id="819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59563" y="1773238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67175" y="3068638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8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32588" y="434340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bg1">
                <a:lumMod val="20000"/>
                <a:lumOff val="80000"/>
              </a:schemeClr>
            </a:solidFill>
          </a:ln>
        </p:spPr>
        <p:txBody>
          <a:bodyPr/>
          <a:lstStyle/>
          <a:p>
            <a:pPr>
              <a:defRPr/>
            </a:pPr>
            <a:r>
              <a:rPr lang="cs-CZ" b="1" dirty="0" err="1" smtClean="0">
                <a:solidFill>
                  <a:srgbClr val="FFC000"/>
                </a:solidFill>
              </a:rPr>
              <a:t>Room</a:t>
            </a:r>
            <a:r>
              <a:rPr lang="cs-CZ" b="1" dirty="0" smtClean="0">
                <a:solidFill>
                  <a:srgbClr val="FFC000"/>
                </a:solidFill>
              </a:rPr>
              <a:t> </a:t>
            </a:r>
            <a:r>
              <a:rPr lang="cs-CZ" b="1" dirty="0" err="1" smtClean="0">
                <a:solidFill>
                  <a:srgbClr val="FFC000"/>
                </a:solidFill>
              </a:rPr>
              <a:t>service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1628775"/>
            <a:ext cx="8229600" cy="4495800"/>
          </a:xfrm>
        </p:spPr>
        <p:txBody>
          <a:bodyPr/>
          <a:lstStyle/>
          <a:p>
            <a:pPr>
              <a:defRPr/>
            </a:pP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does</a:t>
            </a:r>
            <a:r>
              <a:rPr lang="cs-CZ" dirty="0" smtClean="0"/>
              <a:t> </a:t>
            </a:r>
            <a:r>
              <a:rPr lang="cs-CZ" dirty="0" err="1" smtClean="0"/>
              <a:t>room</a:t>
            </a:r>
            <a:r>
              <a:rPr lang="cs-CZ" dirty="0" smtClean="0"/>
              <a:t> </a:t>
            </a:r>
            <a:r>
              <a:rPr lang="cs-CZ" dirty="0" err="1" smtClean="0"/>
              <a:t>service</a:t>
            </a:r>
            <a:r>
              <a:rPr lang="cs-CZ" dirty="0" smtClean="0"/>
              <a:t> do?</a:t>
            </a:r>
          </a:p>
          <a:p>
            <a:pPr>
              <a:defRPr/>
            </a:pPr>
            <a:r>
              <a:rPr lang="cs-CZ" dirty="0" err="1" smtClean="0"/>
              <a:t>Making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order</a:t>
            </a:r>
            <a:endParaRPr lang="cs-CZ" dirty="0" smtClean="0"/>
          </a:p>
          <a:p>
            <a:pPr>
              <a:defRPr/>
            </a:pPr>
            <a:r>
              <a:rPr lang="cs-CZ" dirty="0" err="1" smtClean="0"/>
              <a:t>Receiving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meal</a:t>
            </a:r>
            <a:endParaRPr lang="cs-CZ" dirty="0" smtClean="0"/>
          </a:p>
          <a:p>
            <a:pPr>
              <a:defRPr/>
            </a:pPr>
            <a:r>
              <a:rPr lang="cs-CZ" dirty="0" err="1" smtClean="0"/>
              <a:t>Paying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bill</a:t>
            </a:r>
            <a:r>
              <a:rPr lang="cs-CZ" dirty="0" smtClean="0"/>
              <a:t> and </a:t>
            </a:r>
            <a:r>
              <a:rPr lang="cs-CZ" dirty="0" err="1" smtClean="0"/>
              <a:t>tipping</a:t>
            </a:r>
            <a:endParaRPr lang="cs-CZ" dirty="0" smtClean="0"/>
          </a:p>
          <a:p>
            <a:pPr>
              <a:defRPr/>
            </a:pPr>
            <a:r>
              <a:rPr lang="cs-CZ" dirty="0" err="1" smtClean="0"/>
              <a:t>Cleaning</a:t>
            </a:r>
            <a:r>
              <a:rPr lang="cs-CZ" dirty="0" smtClean="0"/>
              <a:t> up</a:t>
            </a:r>
            <a:endParaRPr lang="cs-CZ" dirty="0"/>
          </a:p>
        </p:txBody>
      </p:sp>
      <p:pic>
        <p:nvPicPr>
          <p:cNvPr id="9220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19925" y="1844675"/>
            <a:ext cx="1757363" cy="2520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00113" y="4797425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2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7538" y="4652963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bg1">
                <a:lumMod val="20000"/>
                <a:lumOff val="80000"/>
              </a:schemeClr>
            </a:solidFill>
          </a:ln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FFC000"/>
                </a:solidFill>
              </a:rPr>
              <a:t>Catering in Hotel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Restaurant</a:t>
            </a:r>
          </a:p>
          <a:p>
            <a:pPr>
              <a:defRPr/>
            </a:pPr>
            <a:r>
              <a:rPr lang="cs-CZ" dirty="0" smtClean="0"/>
              <a:t>Bar</a:t>
            </a:r>
          </a:p>
          <a:p>
            <a:pPr>
              <a:defRPr/>
            </a:pPr>
            <a:r>
              <a:rPr lang="cs-CZ" dirty="0" err="1" smtClean="0"/>
              <a:t>Pizzeria</a:t>
            </a:r>
            <a:endParaRPr lang="cs-CZ" dirty="0" smtClean="0"/>
          </a:p>
          <a:p>
            <a:pPr>
              <a:defRPr/>
            </a:pPr>
            <a:r>
              <a:rPr lang="cs-CZ" dirty="0" err="1" smtClean="0"/>
              <a:t>Caffee</a:t>
            </a: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r>
              <a:rPr lang="cs-CZ" dirty="0" smtClean="0"/>
              <a:t>Catering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weddings</a:t>
            </a:r>
            <a:r>
              <a:rPr lang="cs-CZ" dirty="0" smtClean="0"/>
              <a:t>, </a:t>
            </a:r>
            <a:r>
              <a:rPr lang="cs-CZ" dirty="0" err="1" smtClean="0"/>
              <a:t>conference</a:t>
            </a:r>
            <a:r>
              <a:rPr lang="cs-CZ" dirty="0" smtClean="0"/>
              <a:t>, </a:t>
            </a:r>
            <a:r>
              <a:rPr lang="cs-CZ" dirty="0" err="1" smtClean="0"/>
              <a:t>garden</a:t>
            </a:r>
            <a:r>
              <a:rPr lang="cs-CZ" dirty="0" smtClean="0"/>
              <a:t>´s party, </a:t>
            </a:r>
            <a:r>
              <a:rPr lang="cs-CZ" dirty="0" err="1" smtClean="0"/>
              <a:t>congres</a:t>
            </a:r>
            <a:endParaRPr lang="cs-CZ" dirty="0" smtClean="0"/>
          </a:p>
          <a:p>
            <a:pPr>
              <a:defRPr/>
            </a:pPr>
            <a:endParaRPr lang="cs-CZ" dirty="0"/>
          </a:p>
        </p:txBody>
      </p:sp>
      <p:pic>
        <p:nvPicPr>
          <p:cNvPr id="10244" name="Picture 19" descr="C:\Users\Luda\AppData\Local\Microsoft\Windows\Temporary Internet Files\Content.IE5\XYK8A1V6\MC90018611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7900" y="1844675"/>
            <a:ext cx="2154238" cy="2520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5575"/>
          </a:xfrm>
          <a:ln>
            <a:solidFill>
              <a:schemeClr val="bg1">
                <a:lumMod val="20000"/>
                <a:lumOff val="80000"/>
              </a:schemeClr>
            </a:solidFill>
          </a:ln>
        </p:spPr>
        <p:txBody>
          <a:bodyPr/>
          <a:lstStyle/>
          <a:p>
            <a:pPr>
              <a:defRPr/>
            </a:pPr>
            <a:r>
              <a:rPr lang="cs-CZ" sz="4000" b="1" dirty="0" err="1" smtClean="0">
                <a:solidFill>
                  <a:srgbClr val="FFC000"/>
                </a:solidFill>
              </a:rPr>
              <a:t>Can</a:t>
            </a:r>
            <a:r>
              <a:rPr lang="cs-CZ" sz="4000" b="1" dirty="0" smtClean="0">
                <a:solidFill>
                  <a:srgbClr val="FFC000"/>
                </a:solidFill>
              </a:rPr>
              <a:t> </a:t>
            </a:r>
            <a:r>
              <a:rPr lang="cs-CZ" sz="4000" b="1" dirty="0" err="1" smtClean="0">
                <a:solidFill>
                  <a:srgbClr val="FFC000"/>
                </a:solidFill>
              </a:rPr>
              <a:t>you</a:t>
            </a:r>
            <a:r>
              <a:rPr lang="cs-CZ" sz="4000" b="1" dirty="0" smtClean="0">
                <a:solidFill>
                  <a:srgbClr val="FFC000"/>
                </a:solidFill>
              </a:rPr>
              <a:t> </a:t>
            </a:r>
            <a:r>
              <a:rPr lang="cs-CZ" sz="4000" b="1" dirty="0" err="1" smtClean="0">
                <a:solidFill>
                  <a:srgbClr val="FFC000"/>
                </a:solidFill>
              </a:rPr>
              <a:t>answer</a:t>
            </a:r>
            <a:r>
              <a:rPr lang="cs-CZ" sz="4000" b="1" dirty="0" smtClean="0">
                <a:solidFill>
                  <a:srgbClr val="FFC000"/>
                </a:solidFill>
              </a:rPr>
              <a:t> </a:t>
            </a:r>
            <a:r>
              <a:rPr lang="cs-CZ" sz="4000" b="1" dirty="0" err="1" smtClean="0">
                <a:solidFill>
                  <a:srgbClr val="FFC000"/>
                </a:solidFill>
              </a:rPr>
              <a:t>the</a:t>
            </a:r>
            <a:r>
              <a:rPr lang="cs-CZ" sz="4000" b="1" dirty="0" smtClean="0">
                <a:solidFill>
                  <a:srgbClr val="FFC000"/>
                </a:solidFill>
              </a:rPr>
              <a:t> </a:t>
            </a:r>
            <a:r>
              <a:rPr lang="cs-CZ" sz="4000" b="1" dirty="0" err="1" smtClean="0">
                <a:solidFill>
                  <a:srgbClr val="FFC000"/>
                </a:solidFill>
              </a:rPr>
              <a:t>questions</a:t>
            </a:r>
            <a:r>
              <a:rPr lang="cs-CZ" sz="4000" b="1" dirty="0" smtClean="0">
                <a:solidFill>
                  <a:srgbClr val="FFC000"/>
                </a:solidFill>
              </a:rPr>
              <a:t>?</a:t>
            </a:r>
            <a:endParaRPr lang="cs-CZ" sz="4000" b="1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575"/>
            <a:ext cx="8229600" cy="4035425"/>
          </a:xfrm>
        </p:spPr>
        <p:txBody>
          <a:bodyPr/>
          <a:lstStyle/>
          <a:p>
            <a:pPr>
              <a:defRPr/>
            </a:pP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kind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services</a:t>
            </a:r>
            <a:r>
              <a:rPr lang="cs-CZ" dirty="0" smtClean="0"/>
              <a:t> </a:t>
            </a:r>
            <a:r>
              <a:rPr lang="cs-CZ" dirty="0" err="1" smtClean="0"/>
              <a:t>does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hotel </a:t>
            </a:r>
            <a:r>
              <a:rPr lang="cs-CZ" dirty="0" err="1" smtClean="0"/>
              <a:t>provide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guests</a:t>
            </a:r>
            <a:r>
              <a:rPr lang="cs-CZ" dirty="0" smtClean="0"/>
              <a:t>?</a:t>
            </a:r>
          </a:p>
          <a:p>
            <a:pPr>
              <a:defRPr/>
            </a:pP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say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reception</a:t>
            </a:r>
            <a:r>
              <a:rPr lang="cs-CZ" dirty="0" smtClean="0"/>
              <a:t> </a:t>
            </a:r>
            <a:r>
              <a:rPr lang="cs-CZ" dirty="0" err="1" smtClean="0"/>
              <a:t>desk</a:t>
            </a:r>
            <a:r>
              <a:rPr lang="cs-CZ" dirty="0" smtClean="0"/>
              <a:t>?</a:t>
            </a:r>
          </a:p>
          <a:p>
            <a:pPr>
              <a:defRPr/>
            </a:pP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does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room</a:t>
            </a:r>
            <a:r>
              <a:rPr lang="cs-CZ" dirty="0" smtClean="0"/>
              <a:t> </a:t>
            </a:r>
            <a:r>
              <a:rPr lang="cs-CZ" dirty="0" err="1" smtClean="0"/>
              <a:t>service</a:t>
            </a:r>
            <a:r>
              <a:rPr lang="cs-CZ" dirty="0" smtClean="0"/>
              <a:t> do?</a:t>
            </a:r>
          </a:p>
          <a:p>
            <a:pPr>
              <a:defRPr/>
            </a:pPr>
            <a:r>
              <a:rPr lang="cs-CZ" dirty="0" smtClean="0"/>
              <a:t>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kinds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catering are </a:t>
            </a:r>
            <a:r>
              <a:rPr lang="cs-CZ" dirty="0" err="1" smtClean="0"/>
              <a:t>there</a:t>
            </a:r>
            <a:r>
              <a:rPr lang="cs-CZ" dirty="0" smtClean="0"/>
              <a:t> in hotel?</a:t>
            </a:r>
          </a:p>
          <a:p>
            <a:pPr>
              <a:defRPr/>
            </a:pPr>
            <a:r>
              <a:rPr lang="cs-CZ" dirty="0" smtClean="0"/>
              <a:t>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hotel </a:t>
            </a:r>
            <a:r>
              <a:rPr lang="cs-CZ" dirty="0" err="1" smtClean="0"/>
              <a:t>stuff</a:t>
            </a:r>
            <a:r>
              <a:rPr lang="cs-CZ" dirty="0" smtClean="0"/>
              <a:t>?</a:t>
            </a:r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endParaRPr lang="cs-CZ" dirty="0"/>
          </a:p>
        </p:txBody>
      </p:sp>
      <p:pic>
        <p:nvPicPr>
          <p:cNvPr id="11268" name="Picture 4" descr="C:\Users\Luda\AppData\Local\Microsoft\Windows\Temporary Internet Files\Content.IE5\517NR6TP\MC900407734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40650" y="1989138"/>
            <a:ext cx="1073150" cy="1073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2800" dirty="0" err="1" smtClean="0">
                <a:solidFill>
                  <a:srgbClr val="FFC000"/>
                </a:solidFill>
              </a:rPr>
              <a:t>Complete</a:t>
            </a:r>
            <a:r>
              <a:rPr lang="cs-CZ" sz="2800" dirty="0" smtClean="0">
                <a:solidFill>
                  <a:srgbClr val="FFC000"/>
                </a:solidFill>
              </a:rPr>
              <a:t> </a:t>
            </a:r>
            <a:r>
              <a:rPr lang="cs-CZ" sz="2800" dirty="0" err="1" smtClean="0">
                <a:solidFill>
                  <a:srgbClr val="FFC000"/>
                </a:solidFill>
              </a:rPr>
              <a:t>the</a:t>
            </a:r>
            <a:r>
              <a:rPr lang="cs-CZ" sz="2800" dirty="0" smtClean="0">
                <a:solidFill>
                  <a:srgbClr val="FFC000"/>
                </a:solidFill>
              </a:rPr>
              <a:t> </a:t>
            </a:r>
            <a:r>
              <a:rPr lang="cs-CZ" sz="2800" dirty="0" err="1" smtClean="0">
                <a:solidFill>
                  <a:srgbClr val="FFC000"/>
                </a:solidFill>
              </a:rPr>
              <a:t>sentences</a:t>
            </a:r>
            <a:r>
              <a:rPr lang="cs-CZ" sz="2800" dirty="0" smtClean="0">
                <a:solidFill>
                  <a:srgbClr val="FFC000"/>
                </a:solidFill>
              </a:rPr>
              <a:t> </a:t>
            </a:r>
            <a:r>
              <a:rPr lang="cs-CZ" sz="2800" dirty="0" err="1" smtClean="0">
                <a:solidFill>
                  <a:srgbClr val="FFC000"/>
                </a:solidFill>
              </a:rPr>
              <a:t>with</a:t>
            </a:r>
            <a:r>
              <a:rPr lang="cs-CZ" sz="2800" dirty="0" smtClean="0">
                <a:solidFill>
                  <a:srgbClr val="FFC000"/>
                </a:solidFill>
              </a:rPr>
              <a:t> </a:t>
            </a:r>
            <a:r>
              <a:rPr lang="cs-CZ" sz="2800" dirty="0" err="1" smtClean="0">
                <a:solidFill>
                  <a:srgbClr val="FFC000"/>
                </a:solidFill>
              </a:rPr>
              <a:t>phrases</a:t>
            </a:r>
            <a:r>
              <a:rPr lang="cs-CZ" sz="2800" dirty="0" smtClean="0">
                <a:solidFill>
                  <a:srgbClr val="FFC000"/>
                </a:solidFill>
              </a:rPr>
              <a:t> </a:t>
            </a:r>
            <a:r>
              <a:rPr lang="cs-CZ" sz="2800" dirty="0" err="1" smtClean="0">
                <a:solidFill>
                  <a:srgbClr val="FFC000"/>
                </a:solidFill>
              </a:rPr>
              <a:t>from</a:t>
            </a:r>
            <a:r>
              <a:rPr lang="cs-CZ" sz="2800" dirty="0" smtClean="0">
                <a:solidFill>
                  <a:srgbClr val="FFC000"/>
                </a:solidFill>
              </a:rPr>
              <a:t> </a:t>
            </a:r>
            <a:r>
              <a:rPr lang="cs-CZ" sz="2800" dirty="0" err="1" smtClean="0">
                <a:solidFill>
                  <a:srgbClr val="FFC000"/>
                </a:solidFill>
              </a:rPr>
              <a:t>the</a:t>
            </a:r>
            <a:r>
              <a:rPr lang="cs-CZ" sz="2800" dirty="0" smtClean="0">
                <a:solidFill>
                  <a:srgbClr val="FFC000"/>
                </a:solidFill>
              </a:rPr>
              <a:t> box ( </a:t>
            </a:r>
            <a:r>
              <a:rPr lang="cs-CZ" sz="2800" dirty="0" err="1" smtClean="0">
                <a:solidFill>
                  <a:srgbClr val="FFC000"/>
                </a:solidFill>
              </a:rPr>
              <a:t>responsible</a:t>
            </a:r>
            <a:r>
              <a:rPr lang="cs-CZ" sz="2800" dirty="0" smtClean="0">
                <a:solidFill>
                  <a:srgbClr val="FFC000"/>
                </a:solidFill>
              </a:rPr>
              <a:t> </a:t>
            </a:r>
            <a:r>
              <a:rPr lang="cs-CZ" sz="2800" dirty="0" err="1" smtClean="0">
                <a:solidFill>
                  <a:srgbClr val="FFC000"/>
                </a:solidFill>
              </a:rPr>
              <a:t>for</a:t>
            </a:r>
            <a:r>
              <a:rPr lang="cs-CZ" sz="2800" dirty="0" smtClean="0">
                <a:solidFill>
                  <a:srgbClr val="FFC000"/>
                </a:solidFill>
              </a:rPr>
              <a:t>, </a:t>
            </a:r>
            <a:r>
              <a:rPr lang="cs-CZ" sz="2800" dirty="0" err="1" smtClean="0">
                <a:solidFill>
                  <a:srgbClr val="FFC000"/>
                </a:solidFill>
              </a:rPr>
              <a:t>manage</a:t>
            </a:r>
            <a:r>
              <a:rPr lang="cs-CZ" sz="2800" dirty="0" smtClean="0">
                <a:solidFill>
                  <a:srgbClr val="FFC000"/>
                </a:solidFill>
              </a:rPr>
              <a:t>(s), look(s)</a:t>
            </a:r>
            <a:r>
              <a:rPr lang="cs-CZ" sz="2800" dirty="0" err="1" smtClean="0">
                <a:solidFill>
                  <a:srgbClr val="FFC000"/>
                </a:solidFill>
              </a:rPr>
              <a:t>after</a:t>
            </a:r>
            <a:r>
              <a:rPr lang="cs-CZ" sz="2800" dirty="0" smtClean="0">
                <a:solidFill>
                  <a:srgbClr val="FFC000"/>
                </a:solidFill>
              </a:rPr>
              <a:t>, </a:t>
            </a:r>
            <a:r>
              <a:rPr lang="cs-CZ" sz="2800" dirty="0" err="1" smtClean="0">
                <a:solidFill>
                  <a:srgbClr val="FFC000"/>
                </a:solidFill>
              </a:rPr>
              <a:t>deal</a:t>
            </a:r>
            <a:r>
              <a:rPr lang="cs-CZ" sz="2800" dirty="0" smtClean="0">
                <a:solidFill>
                  <a:srgbClr val="FFC000"/>
                </a:solidFill>
              </a:rPr>
              <a:t>(s) </a:t>
            </a:r>
            <a:r>
              <a:rPr lang="cs-CZ" sz="2800" dirty="0" err="1" smtClean="0">
                <a:solidFill>
                  <a:srgbClr val="FFC000"/>
                </a:solidFill>
              </a:rPr>
              <a:t>with</a:t>
            </a:r>
            <a:r>
              <a:rPr lang="cs-CZ" sz="2800" dirty="0" smtClean="0">
                <a:solidFill>
                  <a:srgbClr val="FFC000"/>
                </a:solidFill>
              </a:rPr>
              <a:t> )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 sz="2800" dirty="0" err="1" smtClean="0"/>
              <a:t>The</a:t>
            </a:r>
            <a:r>
              <a:rPr lang="cs-CZ" sz="2800" dirty="0" smtClean="0"/>
              <a:t> hotel </a:t>
            </a:r>
            <a:r>
              <a:rPr lang="cs-CZ" sz="2800" dirty="0" err="1" smtClean="0"/>
              <a:t>direktor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……………………..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whole</a:t>
            </a:r>
            <a:r>
              <a:rPr lang="cs-CZ" sz="2800" dirty="0" smtClean="0"/>
              <a:t> hotel.</a:t>
            </a:r>
          </a:p>
          <a:p>
            <a:pPr>
              <a:defRPr/>
            </a:pP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receptionists</a:t>
            </a:r>
            <a:r>
              <a:rPr lang="cs-CZ" sz="2800" dirty="0" smtClean="0"/>
              <a:t>……………….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guests</a:t>
            </a:r>
            <a:r>
              <a:rPr lang="cs-CZ" sz="2800" dirty="0" smtClean="0"/>
              <a:t>.</a:t>
            </a:r>
          </a:p>
          <a:p>
            <a:pPr>
              <a:defRPr/>
            </a:pP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head</a:t>
            </a:r>
            <a:r>
              <a:rPr lang="cs-CZ" sz="2800" dirty="0" smtClean="0"/>
              <a:t> </a:t>
            </a:r>
            <a:r>
              <a:rPr lang="cs-CZ" sz="2800" dirty="0" err="1" smtClean="0"/>
              <a:t>housekeeper</a:t>
            </a:r>
            <a:r>
              <a:rPr lang="cs-CZ" sz="2800" dirty="0" smtClean="0"/>
              <a:t> …………….a </a:t>
            </a:r>
            <a:r>
              <a:rPr lang="cs-CZ" sz="2800" dirty="0" err="1" smtClean="0"/>
              <a:t>group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maids</a:t>
            </a:r>
            <a:r>
              <a:rPr lang="cs-CZ" sz="2800" dirty="0" smtClean="0"/>
              <a:t>.</a:t>
            </a:r>
          </a:p>
          <a:p>
            <a:pPr>
              <a:defRPr/>
            </a:pP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maids</a:t>
            </a:r>
            <a:r>
              <a:rPr lang="cs-CZ" sz="2800" dirty="0" smtClean="0"/>
              <a:t> ………………..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laundry</a:t>
            </a:r>
            <a:r>
              <a:rPr lang="cs-CZ" sz="2800" dirty="0" smtClean="0"/>
              <a:t>.</a:t>
            </a:r>
          </a:p>
          <a:p>
            <a:pPr>
              <a:defRPr/>
            </a:pP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food</a:t>
            </a:r>
            <a:r>
              <a:rPr lang="cs-CZ" sz="2800" dirty="0" smtClean="0"/>
              <a:t> </a:t>
            </a:r>
            <a:r>
              <a:rPr lang="cs-CZ" sz="2800" dirty="0" err="1" smtClean="0"/>
              <a:t>and</a:t>
            </a:r>
            <a:r>
              <a:rPr lang="cs-CZ" sz="2800" dirty="0" smtClean="0"/>
              <a:t> </a:t>
            </a:r>
            <a:r>
              <a:rPr lang="cs-CZ" sz="2800" dirty="0" err="1" smtClean="0"/>
              <a:t>beverage</a:t>
            </a:r>
            <a:r>
              <a:rPr lang="cs-CZ" sz="2800" dirty="0" smtClean="0"/>
              <a:t> </a:t>
            </a:r>
            <a:r>
              <a:rPr lang="cs-CZ" sz="2800" dirty="0" err="1" smtClean="0"/>
              <a:t>manager</a:t>
            </a:r>
            <a:r>
              <a:rPr lang="cs-CZ" sz="2800" dirty="0" smtClean="0"/>
              <a:t>………………..</a:t>
            </a:r>
            <a:r>
              <a:rPr lang="cs-CZ" sz="2800" dirty="0" err="1" smtClean="0"/>
              <a:t>for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restaurant </a:t>
            </a:r>
            <a:r>
              <a:rPr lang="cs-CZ" sz="2800" dirty="0" err="1" smtClean="0"/>
              <a:t>and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kitchen</a:t>
            </a:r>
            <a:r>
              <a:rPr lang="cs-CZ" sz="2800" dirty="0" smtClean="0"/>
              <a:t>.</a:t>
            </a:r>
          </a:p>
          <a:p>
            <a:pPr>
              <a:defRPr/>
            </a:pP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head</a:t>
            </a:r>
            <a:r>
              <a:rPr lang="cs-CZ" sz="2800" dirty="0" smtClean="0"/>
              <a:t> </a:t>
            </a:r>
            <a:r>
              <a:rPr lang="cs-CZ" sz="2800" dirty="0" err="1" smtClean="0"/>
              <a:t>chef</a:t>
            </a:r>
            <a:r>
              <a:rPr lang="cs-CZ" sz="2800" dirty="0" smtClean="0"/>
              <a:t> ………………………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kitchens</a:t>
            </a:r>
            <a:r>
              <a:rPr lang="cs-CZ" sz="2800" dirty="0" smtClean="0"/>
              <a:t>.</a:t>
            </a:r>
          </a:p>
          <a:p>
            <a:pPr>
              <a:buFont typeface="Wingdings" pitchFamily="2" charset="2"/>
              <a:buNone/>
              <a:defRPr/>
            </a:pPr>
            <a:endParaRPr lang="cs-CZ" sz="2800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242888"/>
            <a:ext cx="8229600" cy="1655763"/>
          </a:xfrm>
        </p:spPr>
        <p:txBody>
          <a:bodyPr/>
          <a:lstStyle/>
          <a:p>
            <a:pPr>
              <a:defRPr/>
            </a:pPr>
            <a:r>
              <a:rPr lang="cs-CZ" b="1" dirty="0" err="1" smtClean="0">
                <a:solidFill>
                  <a:srgbClr val="FFC000"/>
                </a:solidFill>
              </a:rPr>
              <a:t>Right</a:t>
            </a:r>
            <a:r>
              <a:rPr lang="cs-CZ" b="1" dirty="0" smtClean="0">
                <a:solidFill>
                  <a:srgbClr val="FFC000"/>
                </a:solidFill>
              </a:rPr>
              <a:t> </a:t>
            </a:r>
            <a:r>
              <a:rPr lang="cs-CZ" b="1" dirty="0" err="1" smtClean="0">
                <a:solidFill>
                  <a:srgbClr val="FFC000"/>
                </a:solidFill>
              </a:rPr>
              <a:t>answer</a:t>
            </a:r>
            <a:r>
              <a:rPr lang="cs-CZ" b="1" dirty="0" smtClean="0">
                <a:solidFill>
                  <a:srgbClr val="FFC000"/>
                </a:solidFill>
              </a:rPr>
              <a:t>: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4899025"/>
          </a:xfrm>
        </p:spPr>
        <p:txBody>
          <a:bodyPr/>
          <a:lstStyle/>
          <a:p>
            <a:pPr>
              <a:defRPr/>
            </a:pPr>
            <a:r>
              <a:rPr lang="cs-CZ" sz="2800" dirty="0" err="1" smtClean="0"/>
              <a:t>The</a:t>
            </a:r>
            <a:r>
              <a:rPr lang="cs-CZ" sz="2800" dirty="0" smtClean="0"/>
              <a:t> hotel </a:t>
            </a:r>
            <a:r>
              <a:rPr lang="cs-CZ" sz="2800" dirty="0" err="1" smtClean="0"/>
              <a:t>direktor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responsible</a:t>
            </a:r>
            <a:r>
              <a:rPr lang="cs-CZ" sz="2800" dirty="0" smtClean="0"/>
              <a:t> </a:t>
            </a:r>
            <a:r>
              <a:rPr lang="cs-CZ" sz="2800" dirty="0" err="1" smtClean="0"/>
              <a:t>for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whole</a:t>
            </a:r>
            <a:r>
              <a:rPr lang="cs-CZ" sz="2800" dirty="0" smtClean="0"/>
              <a:t> hotel.</a:t>
            </a:r>
          </a:p>
          <a:p>
            <a:pPr>
              <a:defRPr/>
            </a:pP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receptionists</a:t>
            </a:r>
            <a:r>
              <a:rPr lang="cs-CZ" sz="2800" dirty="0" smtClean="0"/>
              <a:t> </a:t>
            </a:r>
            <a:r>
              <a:rPr lang="cs-CZ" sz="2800" dirty="0" err="1" smtClean="0"/>
              <a:t>deal</a:t>
            </a:r>
            <a:r>
              <a:rPr lang="cs-CZ" sz="2800" dirty="0" smtClean="0"/>
              <a:t> </a:t>
            </a:r>
            <a:r>
              <a:rPr lang="cs-CZ" sz="2800" dirty="0" err="1" smtClean="0"/>
              <a:t>with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guests</a:t>
            </a:r>
            <a:r>
              <a:rPr lang="cs-CZ" sz="2800" dirty="0" smtClean="0"/>
              <a:t>.</a:t>
            </a:r>
          </a:p>
          <a:p>
            <a:pPr>
              <a:defRPr/>
            </a:pP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head</a:t>
            </a:r>
            <a:r>
              <a:rPr lang="cs-CZ" sz="2800" dirty="0" smtClean="0"/>
              <a:t> </a:t>
            </a:r>
            <a:r>
              <a:rPr lang="cs-CZ" sz="2800" dirty="0" err="1" smtClean="0"/>
              <a:t>housekeeper</a:t>
            </a:r>
            <a:r>
              <a:rPr lang="cs-CZ" sz="2800" dirty="0" smtClean="0"/>
              <a:t> </a:t>
            </a:r>
            <a:r>
              <a:rPr lang="cs-CZ" sz="2800" dirty="0" err="1" smtClean="0"/>
              <a:t>manages</a:t>
            </a:r>
            <a:r>
              <a:rPr lang="cs-CZ" sz="2800" dirty="0" smtClean="0"/>
              <a:t> a </a:t>
            </a:r>
            <a:r>
              <a:rPr lang="cs-CZ" sz="2800" dirty="0" err="1" smtClean="0"/>
              <a:t>group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maids</a:t>
            </a:r>
            <a:r>
              <a:rPr lang="cs-CZ" sz="2800" dirty="0" smtClean="0"/>
              <a:t>.</a:t>
            </a:r>
          </a:p>
          <a:p>
            <a:pPr>
              <a:defRPr/>
            </a:pP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maids</a:t>
            </a:r>
            <a:r>
              <a:rPr lang="cs-CZ" sz="2800" dirty="0" smtClean="0"/>
              <a:t> look </a:t>
            </a:r>
            <a:r>
              <a:rPr lang="cs-CZ" sz="2800" dirty="0" err="1" smtClean="0"/>
              <a:t>after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laundry</a:t>
            </a:r>
            <a:r>
              <a:rPr lang="cs-CZ" sz="2800" dirty="0" smtClean="0"/>
              <a:t>.</a:t>
            </a:r>
          </a:p>
          <a:p>
            <a:pPr>
              <a:defRPr/>
            </a:pP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food</a:t>
            </a:r>
            <a:r>
              <a:rPr lang="cs-CZ" sz="2800" dirty="0" smtClean="0"/>
              <a:t> </a:t>
            </a:r>
            <a:r>
              <a:rPr lang="cs-CZ" sz="2800" dirty="0" err="1" smtClean="0"/>
              <a:t>and</a:t>
            </a:r>
            <a:r>
              <a:rPr lang="cs-CZ" sz="2800" dirty="0" smtClean="0"/>
              <a:t> </a:t>
            </a:r>
            <a:r>
              <a:rPr lang="cs-CZ" sz="2800" dirty="0" err="1" smtClean="0"/>
              <a:t>beverage</a:t>
            </a:r>
            <a:r>
              <a:rPr lang="cs-CZ" sz="2800" dirty="0" smtClean="0"/>
              <a:t> </a:t>
            </a:r>
            <a:r>
              <a:rPr lang="cs-CZ" sz="2800" dirty="0" err="1" smtClean="0"/>
              <a:t>manager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responsible</a:t>
            </a:r>
            <a:r>
              <a:rPr lang="cs-CZ" sz="2800" dirty="0" smtClean="0"/>
              <a:t> </a:t>
            </a:r>
            <a:r>
              <a:rPr lang="cs-CZ" sz="2800" dirty="0" err="1" smtClean="0"/>
              <a:t>for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restaurant </a:t>
            </a:r>
            <a:r>
              <a:rPr lang="cs-CZ" sz="2800" dirty="0" err="1" smtClean="0"/>
              <a:t>and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kitchen</a:t>
            </a:r>
            <a:r>
              <a:rPr lang="cs-CZ" sz="2800" dirty="0" smtClean="0"/>
              <a:t>.</a:t>
            </a:r>
          </a:p>
          <a:p>
            <a:pPr>
              <a:defRPr/>
            </a:pP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head</a:t>
            </a:r>
            <a:r>
              <a:rPr lang="cs-CZ" sz="2800" dirty="0" smtClean="0"/>
              <a:t> </a:t>
            </a:r>
            <a:r>
              <a:rPr lang="cs-CZ" sz="2800" dirty="0" err="1" smtClean="0"/>
              <a:t>chef</a:t>
            </a:r>
            <a:r>
              <a:rPr lang="cs-CZ" sz="2800" dirty="0" smtClean="0"/>
              <a:t> </a:t>
            </a:r>
            <a:r>
              <a:rPr lang="cs-CZ" sz="2800" dirty="0" err="1" smtClean="0"/>
              <a:t>manages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kitchens</a:t>
            </a:r>
            <a:r>
              <a:rPr lang="cs-CZ" sz="2800" dirty="0" smtClean="0"/>
              <a:t>.</a:t>
            </a:r>
          </a:p>
          <a:p>
            <a:pPr>
              <a:defRPr/>
            </a:pPr>
            <a:endParaRPr lang="cs-CZ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bg1">
                <a:lumMod val="20000"/>
                <a:lumOff val="80000"/>
              </a:schemeClr>
            </a:solidFill>
          </a:ln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FFC000"/>
                </a:solidFill>
              </a:rPr>
              <a:t>Zdroje: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 sz="2400" b="1" dirty="0" err="1" smtClean="0"/>
              <a:t>Wood</a:t>
            </a:r>
            <a:r>
              <a:rPr lang="cs-CZ" sz="2400" b="1" dirty="0" smtClean="0"/>
              <a:t>, </a:t>
            </a:r>
            <a:r>
              <a:rPr lang="cs-CZ" sz="2400" b="1" dirty="0" err="1" smtClean="0"/>
              <a:t>Neil</a:t>
            </a:r>
            <a:r>
              <a:rPr lang="cs-CZ" sz="2400" b="1" dirty="0" smtClean="0"/>
              <a:t>. </a:t>
            </a:r>
            <a:r>
              <a:rPr lang="cs-CZ" sz="2400" b="1" dirty="0" err="1" smtClean="0"/>
              <a:t>Tourism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and</a:t>
            </a:r>
            <a:r>
              <a:rPr lang="cs-CZ" sz="2400" b="1" dirty="0" smtClean="0"/>
              <a:t> Catering. Oxford University </a:t>
            </a:r>
            <a:r>
              <a:rPr lang="cs-CZ" sz="2400" b="1" dirty="0" err="1" smtClean="0"/>
              <a:t>Press</a:t>
            </a:r>
            <a:r>
              <a:rPr lang="cs-CZ" sz="2400" b="1" dirty="0" smtClean="0"/>
              <a:t>, 2003, ISBN 0 19 438824 7, 39s.</a:t>
            </a:r>
          </a:p>
          <a:p>
            <a:pPr>
              <a:defRPr/>
            </a:pPr>
            <a:endParaRPr lang="cs-CZ" sz="2400" b="1" dirty="0" smtClean="0"/>
          </a:p>
          <a:p>
            <a:pPr>
              <a:defRPr/>
            </a:pPr>
            <a:r>
              <a:rPr lang="cs-CZ" sz="2400" b="1" dirty="0" smtClean="0"/>
              <a:t>Obrázky: Galerie Klipart /cit. 5</a:t>
            </a:r>
            <a:r>
              <a:rPr lang="cs-CZ" sz="2400" b="1" dirty="0" smtClean="0">
                <a:latin typeface="Century Gothic" pitchFamily="34" charset="0"/>
              </a:rPr>
              <a:t>.6.2013/,</a:t>
            </a:r>
            <a:r>
              <a:rPr lang="cs-CZ" sz="2400" b="1" dirty="0" smtClean="0"/>
              <a:t> dostupné pod licenci Microsoft Office 2007 na  http://office.</a:t>
            </a:r>
            <a:r>
              <a:rPr lang="cs-CZ" sz="2400" b="1" dirty="0" err="1" smtClean="0"/>
              <a:t>microsoft.com</a:t>
            </a:r>
            <a:r>
              <a:rPr lang="cs-CZ" sz="2400" b="1" dirty="0" smtClean="0"/>
              <a:t>/</a:t>
            </a:r>
            <a:r>
              <a:rPr lang="cs-CZ" sz="2400" b="1" dirty="0" err="1" smtClean="0"/>
              <a:t>cs</a:t>
            </a:r>
            <a:r>
              <a:rPr lang="cs-CZ" sz="2400" b="1" dirty="0" smtClean="0"/>
              <a:t>-</a:t>
            </a:r>
            <a:r>
              <a:rPr lang="cs-CZ" sz="2400" b="1" dirty="0" err="1" smtClean="0"/>
              <a:t>cz</a:t>
            </a:r>
            <a:r>
              <a:rPr lang="cs-CZ" sz="2400" b="1" dirty="0" smtClean="0"/>
              <a:t>/</a:t>
            </a:r>
            <a:r>
              <a:rPr lang="cs-CZ" sz="2400" b="1" dirty="0" err="1" smtClean="0"/>
              <a:t>images</a:t>
            </a:r>
            <a:r>
              <a:rPr lang="cs-CZ" sz="2400" b="1" dirty="0" smtClean="0"/>
              <a:t>/</a:t>
            </a:r>
          </a:p>
          <a:p>
            <a:pPr>
              <a:defRPr/>
            </a:pPr>
            <a:endParaRPr lang="cs-CZ" sz="2400" dirty="0" smtClean="0"/>
          </a:p>
          <a:p>
            <a:pPr>
              <a:defRPr/>
            </a:pPr>
            <a:endParaRPr lang="cs-CZ" sz="2400" b="1" dirty="0" smtClean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těrbina">
  <a:themeElements>
    <a:clrScheme name="Štěrbina 1">
      <a:dk1>
        <a:srgbClr val="8C0000"/>
      </a:dk1>
      <a:lt1>
        <a:srgbClr val="FFFFFF"/>
      </a:lt1>
      <a:dk2>
        <a:srgbClr val="720000"/>
      </a:dk2>
      <a:lt2>
        <a:srgbClr val="FFFFCC"/>
      </a:lt2>
      <a:accent1>
        <a:srgbClr val="FF3300"/>
      </a:accent1>
      <a:accent2>
        <a:srgbClr val="BE7960"/>
      </a:accent2>
      <a:accent3>
        <a:srgbClr val="BCAAAA"/>
      </a:accent3>
      <a:accent4>
        <a:srgbClr val="DADADA"/>
      </a:accent4>
      <a:accent5>
        <a:srgbClr val="FFADAA"/>
      </a:accent5>
      <a:accent6>
        <a:srgbClr val="AC6D56"/>
      </a:accent6>
      <a:hlink>
        <a:srgbClr val="FFCC66"/>
      </a:hlink>
      <a:folHlink>
        <a:srgbClr val="FF9900"/>
      </a:folHlink>
    </a:clrScheme>
    <a:fontScheme name="Štěrbina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Štěrbina 1">
        <a:dk1>
          <a:srgbClr val="8C0000"/>
        </a:dk1>
        <a:lt1>
          <a:srgbClr val="FFFFFF"/>
        </a:lt1>
        <a:dk2>
          <a:srgbClr val="720000"/>
        </a:dk2>
        <a:lt2>
          <a:srgbClr val="FFFFCC"/>
        </a:lt2>
        <a:accent1>
          <a:srgbClr val="FF3300"/>
        </a:accent1>
        <a:accent2>
          <a:srgbClr val="BE7960"/>
        </a:accent2>
        <a:accent3>
          <a:srgbClr val="BCAAAA"/>
        </a:accent3>
        <a:accent4>
          <a:srgbClr val="DADADA"/>
        </a:accent4>
        <a:accent5>
          <a:srgbClr val="FFADAA"/>
        </a:accent5>
        <a:accent6>
          <a:srgbClr val="AC6D56"/>
        </a:accent6>
        <a:hlink>
          <a:srgbClr val="FFCC66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2">
        <a:dk1>
          <a:srgbClr val="674E2F"/>
        </a:dk1>
        <a:lt1>
          <a:srgbClr val="FFFFFF"/>
        </a:lt1>
        <a:dk2>
          <a:srgbClr val="533F27"/>
        </a:dk2>
        <a:lt2>
          <a:srgbClr val="D8B274"/>
        </a:lt2>
        <a:accent1>
          <a:srgbClr val="CC990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E2CAAA"/>
        </a:accent5>
        <a:accent6>
          <a:srgbClr val="81552A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3">
        <a:dk1>
          <a:srgbClr val="646464"/>
        </a:dk1>
        <a:lt1>
          <a:srgbClr val="FFFFFF"/>
        </a:lt1>
        <a:dk2>
          <a:srgbClr val="545454"/>
        </a:dk2>
        <a:lt2>
          <a:srgbClr val="D4D4CE"/>
        </a:lt2>
        <a:accent1>
          <a:srgbClr val="49747D"/>
        </a:accent1>
        <a:accent2>
          <a:srgbClr val="8F9699"/>
        </a:accent2>
        <a:accent3>
          <a:srgbClr val="B3B3B3"/>
        </a:accent3>
        <a:accent4>
          <a:srgbClr val="DADADA"/>
        </a:accent4>
        <a:accent5>
          <a:srgbClr val="B1BCBF"/>
        </a:accent5>
        <a:accent6>
          <a:srgbClr val="81878A"/>
        </a:accent6>
        <a:hlink>
          <a:srgbClr val="8DC4D7"/>
        </a:hlink>
        <a:folHlink>
          <a:srgbClr val="7FB97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4">
        <a:dk1>
          <a:srgbClr val="3A7400"/>
        </a:dk1>
        <a:lt1>
          <a:srgbClr val="FFFFFF"/>
        </a:lt1>
        <a:dk2>
          <a:srgbClr val="2E5C00"/>
        </a:dk2>
        <a:lt2>
          <a:srgbClr val="FFFFFF"/>
        </a:lt2>
        <a:accent1>
          <a:srgbClr val="79CA02"/>
        </a:accent1>
        <a:accent2>
          <a:srgbClr val="008080"/>
        </a:accent2>
        <a:accent3>
          <a:srgbClr val="ADB5AA"/>
        </a:accent3>
        <a:accent4>
          <a:srgbClr val="DADADA"/>
        </a:accent4>
        <a:accent5>
          <a:srgbClr val="BEE1AA"/>
        </a:accent5>
        <a:accent6>
          <a:srgbClr val="007373"/>
        </a:accent6>
        <a:hlink>
          <a:srgbClr val="A8DE0E"/>
        </a:hlink>
        <a:folHlink>
          <a:srgbClr val="00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5">
        <a:dk1>
          <a:srgbClr val="008885"/>
        </a:dk1>
        <a:lt1>
          <a:srgbClr val="FFFFFF"/>
        </a:lt1>
        <a:dk2>
          <a:srgbClr val="007572"/>
        </a:dk2>
        <a:lt2>
          <a:srgbClr val="FFFF99"/>
        </a:lt2>
        <a:accent1>
          <a:srgbClr val="33CCCC"/>
        </a:accent1>
        <a:accent2>
          <a:srgbClr val="6D6FC7"/>
        </a:accent2>
        <a:accent3>
          <a:srgbClr val="AABDBC"/>
        </a:accent3>
        <a:accent4>
          <a:srgbClr val="DADADA"/>
        </a:accent4>
        <a:accent5>
          <a:srgbClr val="ADE2E2"/>
        </a:accent5>
        <a:accent6>
          <a:srgbClr val="6264B4"/>
        </a:accent6>
        <a:hlink>
          <a:srgbClr val="FFFFCC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6">
        <a:dk1>
          <a:srgbClr val="0000AC"/>
        </a:dk1>
        <a:lt1>
          <a:srgbClr val="FFFFFF"/>
        </a:lt1>
        <a:dk2>
          <a:srgbClr val="000086"/>
        </a:dk2>
        <a:lt2>
          <a:srgbClr val="CCFFFF"/>
        </a:lt2>
        <a:accent1>
          <a:srgbClr val="0099FF"/>
        </a:accent1>
        <a:accent2>
          <a:srgbClr val="00B000"/>
        </a:accent2>
        <a:accent3>
          <a:srgbClr val="AAAAC3"/>
        </a:accent3>
        <a:accent4>
          <a:srgbClr val="DADADA"/>
        </a:accent4>
        <a:accent5>
          <a:srgbClr val="AACAFF"/>
        </a:accent5>
        <a:accent6>
          <a:srgbClr val="009F00"/>
        </a:accent6>
        <a:hlink>
          <a:srgbClr val="FFE701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7">
        <a:dk1>
          <a:srgbClr val="7474A2"/>
        </a:dk1>
        <a:lt1>
          <a:srgbClr val="FFFFFF"/>
        </a:lt1>
        <a:dk2>
          <a:srgbClr val="5E5E8E"/>
        </a:dk2>
        <a:lt2>
          <a:srgbClr val="D1D1DF"/>
        </a:lt2>
        <a:accent1>
          <a:srgbClr val="CC66FF"/>
        </a:accent1>
        <a:accent2>
          <a:srgbClr val="6666FF"/>
        </a:accent2>
        <a:accent3>
          <a:srgbClr val="B6B6C6"/>
        </a:accent3>
        <a:accent4>
          <a:srgbClr val="DADADA"/>
        </a:accent4>
        <a:accent5>
          <a:srgbClr val="E2B8FF"/>
        </a:accent5>
        <a:accent6>
          <a:srgbClr val="5C5CE7"/>
        </a:accent6>
        <a:hlink>
          <a:srgbClr val="FFCC99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8">
        <a:dk1>
          <a:srgbClr val="000000"/>
        </a:dk1>
        <a:lt1>
          <a:srgbClr val="D0DAE2"/>
        </a:lt1>
        <a:dk2>
          <a:srgbClr val="000000"/>
        </a:dk2>
        <a:lt2>
          <a:srgbClr val="E7EDF1"/>
        </a:lt2>
        <a:accent1>
          <a:srgbClr val="33CCCC"/>
        </a:accent1>
        <a:accent2>
          <a:srgbClr val="0099CC"/>
        </a:accent2>
        <a:accent3>
          <a:srgbClr val="E4EAEE"/>
        </a:accent3>
        <a:accent4>
          <a:srgbClr val="000000"/>
        </a:accent4>
        <a:accent5>
          <a:srgbClr val="ADE2E2"/>
        </a:accent5>
        <a:accent6>
          <a:srgbClr val="008AB9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Štěrbina 9">
        <a:dk1>
          <a:srgbClr val="000000"/>
        </a:dk1>
        <a:lt1>
          <a:srgbClr val="FFFFFF"/>
        </a:lt1>
        <a:dk2>
          <a:srgbClr val="000000"/>
        </a:dk2>
        <a:lt2>
          <a:srgbClr val="E6E6E6"/>
        </a:lt2>
        <a:accent1>
          <a:srgbClr val="66CCFF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8A8AE7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Slit</Template>
  <TotalTime>372</TotalTime>
  <Words>437</Words>
  <Application>Microsoft Office PowerPoint</Application>
  <PresentationFormat>Předvádění na obrazovce (4:3)</PresentationFormat>
  <Paragraphs>102</Paragraphs>
  <Slides>12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9" baseType="lpstr">
      <vt:lpstr>Tahoma</vt:lpstr>
      <vt:lpstr>Arial</vt:lpstr>
      <vt:lpstr>Wingdings</vt:lpstr>
      <vt:lpstr>Calibri</vt:lpstr>
      <vt:lpstr>Century Gothic</vt:lpstr>
      <vt:lpstr>Franklin Gothic Book</vt:lpstr>
      <vt:lpstr>Štěrbina</vt:lpstr>
      <vt:lpstr>Snímek 1</vt:lpstr>
      <vt:lpstr>Accommodation</vt:lpstr>
      <vt:lpstr>Hotel services</vt:lpstr>
      <vt:lpstr>Hotel services</vt:lpstr>
      <vt:lpstr>Reception desk</vt:lpstr>
      <vt:lpstr>Hotel stuff</vt:lpstr>
      <vt:lpstr>Room service</vt:lpstr>
      <vt:lpstr>Catering in Hotel</vt:lpstr>
      <vt:lpstr>Can you answer the questions?</vt:lpstr>
      <vt:lpstr>Complete the sentences with phrases from the box ( responsible for, manage(s), look(s)after, deal(s) with )</vt:lpstr>
      <vt:lpstr>Right answer: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Accommodation</dc:title>
  <dc:creator>Jarka</dc:creator>
  <cp:lastModifiedBy>Dum</cp:lastModifiedBy>
  <cp:revision>41</cp:revision>
  <dcterms:created xsi:type="dcterms:W3CDTF">2012-09-30T15:21:59Z</dcterms:created>
  <dcterms:modified xsi:type="dcterms:W3CDTF">2013-12-26T12:48:04Z</dcterms:modified>
</cp:coreProperties>
</file>