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5" r:id="rId3"/>
    <p:sldId id="266" r:id="rId4"/>
    <p:sldId id="257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Mezi válkami 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VY_32_INOVACE_08_FAŠISMUS V ITÁLII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21. října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00ADB127-B245-42F3-B9DE-0F214E065CA8}" type="presOf" srcId="{E392F34A-E55D-43D5-AEDD-49027298B816}" destId="{7DCEBD2C-792F-484E-9C96-926E03F540ED}" srcOrd="0" destOrd="0" presId="urn:microsoft.com/office/officeart/2008/layout/VerticalCurvedList"/>
    <dgm:cxn modelId="{E8FAA49C-DB40-4B53-9707-ED10498A70B4}" type="presOf" srcId="{8D78E2D7-18A7-41DD-9962-57B3FE2BEBDD}" destId="{A1781B13-DE10-4169-ABDE-0384026A6B34}" srcOrd="0" destOrd="0" presId="urn:microsoft.com/office/officeart/2008/layout/VerticalCurvedList"/>
    <dgm:cxn modelId="{5B336265-7B9C-4BB8-914D-7E07A6A4AD29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36AF1602-FF8C-4D78-94F3-32A24B6607CC}" type="presOf" srcId="{F3C4A836-23AC-4E41-B6D6-51221E7E6743}" destId="{EF104B90-7E69-4918-A202-E6F91FC6E413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75176126-DD0C-42F7-AE1E-01680BE6E2C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1DC9CD8-2318-4F1F-B932-AACAEAC3D63E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C5217E1A-F06F-4EE6-BEA9-E8B25698A25B}" type="presOf" srcId="{60B5D622-D348-4384-9EFA-863CA4F7B7A3}" destId="{CAE44C5F-81A1-4D30-8D3F-2E663ECAC700}" srcOrd="0" destOrd="0" presId="urn:microsoft.com/office/officeart/2008/layout/VerticalCurvedList"/>
    <dgm:cxn modelId="{CB25D41C-19C8-48C4-A1FF-F0CC9871B53A}" type="presOf" srcId="{A83A7CFB-B411-4357-9641-4A8443F73655}" destId="{F036299F-AF4D-4DAF-ABF5-87E8CC3FEF1B}" srcOrd="0" destOrd="0" presId="urn:microsoft.com/office/officeart/2008/layout/VerticalCurvedList"/>
    <dgm:cxn modelId="{4D30543E-00AB-40A3-BB34-FF515B322906}" type="presParOf" srcId="{9C0CD981-713F-47B3-AE2F-2963F2684A6F}" destId="{96773A7D-3367-4F53-A2D2-EA5770AFFDB3}" srcOrd="0" destOrd="0" presId="urn:microsoft.com/office/officeart/2008/layout/VerticalCurvedList"/>
    <dgm:cxn modelId="{1D0E56F1-D60D-4C23-AB33-D64B11BADF33}" type="presParOf" srcId="{96773A7D-3367-4F53-A2D2-EA5770AFFDB3}" destId="{F31B7103-6E88-4DB9-9888-CB9E0B3FEEF8}" srcOrd="0" destOrd="0" presId="urn:microsoft.com/office/officeart/2008/layout/VerticalCurvedList"/>
    <dgm:cxn modelId="{BBD62CAD-C995-4FF7-8B21-510E9DCAD8D5}" type="presParOf" srcId="{F31B7103-6E88-4DB9-9888-CB9E0B3FEEF8}" destId="{F7A92DE4-3445-4B9B-AF3D-F2DA6F69C25D}" srcOrd="0" destOrd="0" presId="urn:microsoft.com/office/officeart/2008/layout/VerticalCurvedList"/>
    <dgm:cxn modelId="{B2425305-F68C-4D6D-9B9E-DA57A4DB2213}" type="presParOf" srcId="{F31B7103-6E88-4DB9-9888-CB9E0B3FEEF8}" destId="{EF104B90-7E69-4918-A202-E6F91FC6E413}" srcOrd="1" destOrd="0" presId="urn:microsoft.com/office/officeart/2008/layout/VerticalCurvedList"/>
    <dgm:cxn modelId="{A0287817-397D-43EC-8C43-D9DF01A458A3}" type="presParOf" srcId="{F31B7103-6E88-4DB9-9888-CB9E0B3FEEF8}" destId="{F5A5022A-2B1C-4F3B-B289-BC099E9CE92F}" srcOrd="2" destOrd="0" presId="urn:microsoft.com/office/officeart/2008/layout/VerticalCurvedList"/>
    <dgm:cxn modelId="{D64F787D-DC16-4BAC-931C-F55A1CFFBE2D}" type="presParOf" srcId="{F31B7103-6E88-4DB9-9888-CB9E0B3FEEF8}" destId="{F16BA6F4-95DE-4E28-BF94-6459A70C4A6D}" srcOrd="3" destOrd="0" presId="urn:microsoft.com/office/officeart/2008/layout/VerticalCurvedList"/>
    <dgm:cxn modelId="{F985AA41-A6C5-4ED2-8A31-24B9E831B2A8}" type="presParOf" srcId="{96773A7D-3367-4F53-A2D2-EA5770AFFDB3}" destId="{F036299F-AF4D-4DAF-ABF5-87E8CC3FEF1B}" srcOrd="1" destOrd="0" presId="urn:microsoft.com/office/officeart/2008/layout/VerticalCurvedList"/>
    <dgm:cxn modelId="{64AD960B-DBBF-4D4C-BF82-FC56786B70A1}" type="presParOf" srcId="{96773A7D-3367-4F53-A2D2-EA5770AFFDB3}" destId="{40B95986-31F6-48A6-A8D8-D04AC3BEDA92}" srcOrd="2" destOrd="0" presId="urn:microsoft.com/office/officeart/2008/layout/VerticalCurvedList"/>
    <dgm:cxn modelId="{59277B8A-5A8D-4EC5-82CB-B0C9004F406C}" type="presParOf" srcId="{40B95986-31F6-48A6-A8D8-D04AC3BEDA92}" destId="{112F553D-60C2-4CC4-948D-0369F51C4DB0}" srcOrd="0" destOrd="0" presId="urn:microsoft.com/office/officeart/2008/layout/VerticalCurvedList"/>
    <dgm:cxn modelId="{9E47FE8E-681C-4029-96F1-464A17866BF9}" type="presParOf" srcId="{96773A7D-3367-4F53-A2D2-EA5770AFFDB3}" destId="{A1781B13-DE10-4169-ABDE-0384026A6B34}" srcOrd="3" destOrd="0" presId="urn:microsoft.com/office/officeart/2008/layout/VerticalCurvedList"/>
    <dgm:cxn modelId="{5497668D-74AC-4DC8-8C24-0DCB5F4DC5BB}" type="presParOf" srcId="{96773A7D-3367-4F53-A2D2-EA5770AFFDB3}" destId="{65CD74A9-3E7B-49D7-95DD-EB8B72D6CA84}" srcOrd="4" destOrd="0" presId="urn:microsoft.com/office/officeart/2008/layout/VerticalCurvedList"/>
    <dgm:cxn modelId="{01719B1C-4F59-49DB-9C93-282B5C1F1636}" type="presParOf" srcId="{65CD74A9-3E7B-49D7-95DD-EB8B72D6CA84}" destId="{2741B69B-255D-4143-BECE-5BD9035A4FC6}" srcOrd="0" destOrd="0" presId="urn:microsoft.com/office/officeart/2008/layout/VerticalCurvedList"/>
    <dgm:cxn modelId="{7520F50A-1D60-45E6-9C5B-00DBB224B5B7}" type="presParOf" srcId="{96773A7D-3367-4F53-A2D2-EA5770AFFDB3}" destId="{7DCEBD2C-792F-484E-9C96-926E03F540ED}" srcOrd="5" destOrd="0" presId="urn:microsoft.com/office/officeart/2008/layout/VerticalCurvedList"/>
    <dgm:cxn modelId="{8BED1426-DE30-452F-82F4-ED6E3331914F}" type="presParOf" srcId="{96773A7D-3367-4F53-A2D2-EA5770AFFDB3}" destId="{8E391AE5-35EA-4A7F-ACFF-6E662A0BD046}" srcOrd="6" destOrd="0" presId="urn:microsoft.com/office/officeart/2008/layout/VerticalCurvedList"/>
    <dgm:cxn modelId="{8F7DF153-4109-4474-886D-F062F031C41E}" type="presParOf" srcId="{8E391AE5-35EA-4A7F-ACFF-6E662A0BD046}" destId="{EB133F34-59A3-4639-B813-3EF5396EC28B}" srcOrd="0" destOrd="0" presId="urn:microsoft.com/office/officeart/2008/layout/VerticalCurvedList"/>
    <dgm:cxn modelId="{062B1EB6-DC08-4BA9-BBA1-670E836DEAF7}" type="presParOf" srcId="{96773A7D-3367-4F53-A2D2-EA5770AFFDB3}" destId="{88F378EC-C3F8-47CD-AEFF-49BA634320FB}" srcOrd="7" destOrd="0" presId="urn:microsoft.com/office/officeart/2008/layout/VerticalCurvedList"/>
    <dgm:cxn modelId="{32139977-2CC1-4E14-9F57-259AFD635362}" type="presParOf" srcId="{96773A7D-3367-4F53-A2D2-EA5770AFFDB3}" destId="{0C1D6B2A-9239-4220-B9D4-EF24FF044C0E}" srcOrd="8" destOrd="0" presId="urn:microsoft.com/office/officeart/2008/layout/VerticalCurvedList"/>
    <dgm:cxn modelId="{3F51AA80-DAEE-49FF-9513-A92278F7AB88}" type="presParOf" srcId="{0C1D6B2A-9239-4220-B9D4-EF24FF044C0E}" destId="{A6FEC19F-0F90-4EC7-BB21-E0ADFEFFA617}" srcOrd="0" destOrd="0" presId="urn:microsoft.com/office/officeart/2008/layout/VerticalCurvedList"/>
    <dgm:cxn modelId="{606B4342-983D-4E97-B545-8EBA6183B64D}" type="presParOf" srcId="{96773A7D-3367-4F53-A2D2-EA5770AFFDB3}" destId="{CAE44C5F-81A1-4D30-8D3F-2E663ECAC700}" srcOrd="9" destOrd="0" presId="urn:microsoft.com/office/officeart/2008/layout/VerticalCurvedList"/>
    <dgm:cxn modelId="{644D3222-7E17-4C9E-A131-7C49EC2E5E13}" type="presParOf" srcId="{96773A7D-3367-4F53-A2D2-EA5770AFFDB3}" destId="{053E2699-E7D5-4B6C-A824-2ED732C32228}" srcOrd="10" destOrd="0" presId="urn:microsoft.com/office/officeart/2008/layout/VerticalCurvedList"/>
    <dgm:cxn modelId="{D75AD3C1-0655-4746-B1AD-8DFED81CF671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21. října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Mezi válkami 1918 - 1939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VY_32_INOVACE_08_FAŠISMUS V ITÁLII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4E3F7805-898C-4605-A0E6-9F1643E8303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0BC9FD6C-217A-4F48-8382-5A6A68AAAE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 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zápis nové látky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3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7884864" cy="4713387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první straně žáci písemně odpoví na otázky prostřednictvím údajů v učebnici.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Druhá a třetí strana slouží k doplnění odpovědí na otázky přímo do zápisu nové látky. Čísla v závorkách označují pořadí otázky. Zápis tak slouží ke kontrole odpovědí žáků na papírech, nebo ho lze doplnit na interaktivní tabuli textem a pak zkontrolovat.    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052736"/>
            <a:ext cx="8352928" cy="5805264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Z čeho je odvozeno slovo fašismus? 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Označení vůdce: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Jméno vůdce: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Kdy a jak se chopili moci? 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Jaké státní zřízení byla Itálie?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Tři znaky fašismu: 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7. Proč vůbec vznikl právě v Itálii?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8. Kdy a se kterým státem uzavřela Itálie pakt? 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9. Jak se tomuto spojenectví říká?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10. Který africký stát si Itálie podmanila?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9"/>
            <a:ext cx="8229600" cy="93062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Odpovězte na </a:t>
            </a:r>
            <a:r>
              <a:rPr lang="cs-CZ" b="1" dirty="0" err="1" smtClean="0">
                <a:solidFill>
                  <a:schemeClr val="tx1"/>
                </a:solidFill>
              </a:rPr>
              <a:t>ot</a:t>
            </a:r>
            <a:r>
              <a:rPr lang="cs-CZ" b="1" dirty="0" smtClean="0">
                <a:solidFill>
                  <a:schemeClr val="tx1"/>
                </a:solidFill>
              </a:rPr>
              <a:t>., uč. s. 26 - 28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268760"/>
            <a:ext cx="8424936" cy="5040560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(1.)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………………………………………………</a:t>
            </a:r>
          </a:p>
          <a:p>
            <a:pPr marL="0" indent="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v čele jeden vůdce = </a:t>
            </a:r>
            <a:r>
              <a:rPr lang="cs-CZ" sz="3200" b="1" dirty="0" smtClean="0">
                <a:solidFill>
                  <a:srgbClr val="7030A0"/>
                </a:solidFill>
              </a:rPr>
              <a:t>(2.)</a:t>
            </a:r>
            <a:r>
              <a:rPr lang="cs-CZ" sz="3200" dirty="0" smtClean="0">
                <a:solidFill>
                  <a:schemeClr val="tx1"/>
                </a:solidFill>
              </a:rPr>
              <a:t>……… (čteme …….): </a:t>
            </a:r>
            <a:r>
              <a:rPr lang="cs-CZ" sz="3200" b="1" dirty="0" smtClean="0">
                <a:solidFill>
                  <a:srgbClr val="7030A0"/>
                </a:solidFill>
              </a:rPr>
              <a:t>(3.)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……………………….. (původně socialista!)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(6.)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………………………………………………………………………………………………………………………………………………………….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pravicový extremismus</a:t>
            </a:r>
            <a:endParaRPr lang="cs-CZ" sz="32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(7.)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………………………………………………………………………………………………..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9"/>
            <a:ext cx="8229600" cy="93062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Fašismus v Itálii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052736"/>
            <a:ext cx="8244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rgbClr val="FF0000"/>
                </a:solidFill>
              </a:rPr>
              <a:t>fasces</a:t>
            </a:r>
            <a:r>
              <a:rPr lang="cs-CZ" sz="3200" b="1" dirty="0">
                <a:solidFill>
                  <a:srgbClr val="FF0000"/>
                </a:solidFill>
              </a:rPr>
              <a:t> = svazky prutů starořímských úředníků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44008" y="1772816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duce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1772816"/>
            <a:ext cx="10246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duče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2276872"/>
            <a:ext cx="2951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Bennito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Mussolini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2708920"/>
            <a:ext cx="9144000" cy="2626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popřena </a:t>
            </a:r>
            <a:r>
              <a:rPr lang="cs-CZ" sz="3200" b="1" dirty="0">
                <a:solidFill>
                  <a:srgbClr val="FF0000"/>
                </a:solidFill>
              </a:rPr>
              <a:t>rovnost lidí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- oslava moci, síly, války = zbrojení 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- silný nacionalismus = láska k vlastnímu </a:t>
            </a:r>
            <a:r>
              <a:rPr lang="cs-CZ" sz="3200" b="1" dirty="0" smtClean="0">
                <a:solidFill>
                  <a:srgbClr val="FF0000"/>
                </a:solidFill>
              </a:rPr>
              <a:t>národu</a:t>
            </a:r>
            <a:r>
              <a:rPr lang="cs-CZ" sz="3200" b="1" dirty="0">
                <a:solidFill>
                  <a:srgbClr val="FF0000"/>
                </a:solidFill>
              </a:rPr>
              <a:t>,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            odpor </a:t>
            </a:r>
            <a:r>
              <a:rPr lang="cs-CZ" sz="3200" b="1" dirty="0">
                <a:solidFill>
                  <a:srgbClr val="FF0000"/>
                </a:solidFill>
              </a:rPr>
              <a:t>k jiným národům</a:t>
            </a: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1032" y="4941168"/>
            <a:ext cx="871296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       silná </a:t>
            </a:r>
            <a:r>
              <a:rPr lang="cs-CZ" sz="3200" b="1" dirty="0">
                <a:solidFill>
                  <a:srgbClr val="FF0000"/>
                </a:solidFill>
                <a:latin typeface="+mj-lt"/>
                <a:cs typeface="Times New Roman" pitchFamily="18" charset="0"/>
              </a:rPr>
              <a:t>podpora z důvodů obav před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komunismem, </a:t>
            </a:r>
            <a:r>
              <a:rPr lang="cs-CZ" sz="3200" b="1" dirty="0" smtClean="0">
                <a:solidFill>
                  <a:srgbClr val="FF0000"/>
                </a:solidFill>
              </a:rPr>
              <a:t>↑ hospodářská krize, nenaplnění územních cílů po konci 1. světové války </a:t>
            </a:r>
            <a:endParaRPr lang="cs-CZ" sz="3200" b="1" dirty="0">
              <a:solidFill>
                <a:srgbClr val="FF0000"/>
              </a:solidFill>
              <a:latin typeface="+mj-lt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332656"/>
            <a:ext cx="8568952" cy="6120680"/>
          </a:xfrm>
        </p:spPr>
        <p:txBody>
          <a:bodyPr/>
          <a:lstStyle/>
          <a:p>
            <a:pPr marL="0" indent="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Itálie = </a:t>
            </a:r>
            <a:r>
              <a:rPr lang="cs-CZ" sz="3200" b="1" dirty="0" smtClean="0">
                <a:solidFill>
                  <a:srgbClr val="7030A0"/>
                </a:solidFill>
              </a:rPr>
              <a:t>(5.)…..</a:t>
            </a:r>
            <a:r>
              <a:rPr lang="cs-CZ" sz="3200" b="1" dirty="0" smtClean="0">
                <a:solidFill>
                  <a:schemeClr val="tx1"/>
                </a:solidFill>
              </a:rPr>
              <a:t>……………………..</a:t>
            </a:r>
            <a:r>
              <a:rPr lang="cs-CZ" sz="3200" dirty="0" smtClean="0">
                <a:solidFill>
                  <a:schemeClr val="tx1"/>
                </a:solidFill>
              </a:rPr>
              <a:t>: v čele král: reprezentativní </a:t>
            </a:r>
            <a:r>
              <a:rPr lang="cs-CZ" sz="3200" dirty="0" err="1" smtClean="0">
                <a:solidFill>
                  <a:schemeClr val="tx1"/>
                </a:solidFill>
              </a:rPr>
              <a:t>fce</a:t>
            </a:r>
            <a:r>
              <a:rPr lang="cs-CZ" sz="3200" dirty="0" smtClean="0">
                <a:solidFill>
                  <a:schemeClr val="tx1"/>
                </a:solidFill>
              </a:rPr>
              <a:t>, moc = vláda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(4.)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………………………………………………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likvidace demokracie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- 1935: útok na </a:t>
            </a:r>
            <a:r>
              <a:rPr lang="cs-CZ" sz="3200" b="1" dirty="0" smtClean="0">
                <a:solidFill>
                  <a:srgbClr val="7030A0"/>
                </a:solidFill>
              </a:rPr>
              <a:t>(10.)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 (Afrika): zisk 1. kolonie, brutální válka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</a:t>
            </a:r>
            <a:r>
              <a:rPr lang="cs-CZ" sz="3200" b="1" dirty="0" smtClean="0">
                <a:solidFill>
                  <a:srgbClr val="7030A0"/>
                </a:solidFill>
              </a:rPr>
              <a:t>(8.)</a:t>
            </a:r>
            <a:r>
              <a:rPr lang="cs-CZ" sz="3200" dirty="0" smtClean="0">
                <a:solidFill>
                  <a:schemeClr val="tx1"/>
                </a:solidFill>
              </a:rPr>
              <a:t>..…….: spojenecká smlouva Itálie a </a:t>
            </a:r>
            <a:r>
              <a:rPr lang="cs-CZ" sz="3200" b="1" dirty="0" smtClean="0">
                <a:solidFill>
                  <a:srgbClr val="7030A0"/>
                </a:solidFill>
              </a:rPr>
              <a:t>(8.)</a:t>
            </a:r>
            <a:r>
              <a:rPr lang="cs-CZ" sz="3200" dirty="0" smtClean="0">
                <a:solidFill>
                  <a:schemeClr val="tx1"/>
                </a:solidFill>
              </a:rPr>
              <a:t>……………….. = vznik </a:t>
            </a:r>
            <a:r>
              <a:rPr lang="cs-CZ" sz="3200" b="1" dirty="0" smtClean="0">
                <a:solidFill>
                  <a:srgbClr val="7030A0"/>
                </a:solidFill>
              </a:rPr>
              <a:t>(9.)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………………….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- 1937: vystoupení Itálie ze Společnosti národů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188640"/>
            <a:ext cx="42130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konstituční monarchie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340768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1922: pochod na Řím: </a:t>
            </a:r>
            <a:r>
              <a:rPr lang="cs-CZ" sz="3200" b="1" dirty="0" err="1">
                <a:solidFill>
                  <a:srgbClr val="FF0000"/>
                </a:solidFill>
              </a:rPr>
              <a:t>Mussolini</a:t>
            </a:r>
            <a:r>
              <a:rPr lang="cs-CZ" sz="3200" b="1" dirty="0">
                <a:solidFill>
                  <a:srgbClr val="FF0000"/>
                </a:solidFill>
              </a:rPr>
              <a:t> premiérem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35896" y="2492896"/>
            <a:ext cx="2781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Etiopii = Habeš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3501008"/>
            <a:ext cx="11432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1936: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4077072"/>
            <a:ext cx="1813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Německa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65973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077072"/>
            <a:ext cx="29450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Osy Berlín - Řím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Benito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Mussolini</a:t>
            </a:r>
            <a:r>
              <a:rPr lang="cs-CZ" b="1" dirty="0" smtClean="0">
                <a:solidFill>
                  <a:schemeClr val="tx1"/>
                </a:solidFill>
              </a:rPr>
              <a:t> - Duce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usstony.bloger.cz/obrazky/usstony.bloger.cz/6a6ae80aaf-7323321-o2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84784"/>
            <a:ext cx="3223489" cy="4521349"/>
          </a:xfrm>
          <a:prstGeom prst="rect">
            <a:avLst/>
          </a:prstGeom>
          <a:noFill/>
        </p:spPr>
      </p:pic>
      <p:pic>
        <p:nvPicPr>
          <p:cNvPr id="1028" name="Picture 4" descr="http://news.you-ng.it/wp-content/uploads/sites/2/2013/05/mussolin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484784"/>
            <a:ext cx="3888432" cy="455724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31640" y="6021288"/>
            <a:ext cx="11639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1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6093296"/>
            <a:ext cx="12232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2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489654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A, Použitá literatura: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1. VÁLKOVÁ, Veronika. </a:t>
            </a:r>
            <a:r>
              <a:rPr lang="cs-CZ" i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Dějepis 9 pro základní školy</a:t>
            </a:r>
            <a:r>
              <a:rPr lang="cs-CZ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. Praha: SPN - pedagogické nakladatelství, akciová společnost, 2009, ISBN 978-80-7235-428-3.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  <a:latin typeface="+mj-lt"/>
              </a:rPr>
              <a:t>B, Internetové odkazy: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Obr. 1: </a:t>
            </a:r>
            <a:r>
              <a:rPr lang="cs-CZ" dirty="0" smtClean="0">
                <a:solidFill>
                  <a:schemeClr val="tx1"/>
                </a:solidFill>
              </a:rPr>
              <a:t>AUTOR NEUVEDEN. </a:t>
            </a:r>
            <a:r>
              <a:rPr lang="cs-CZ" i="1" dirty="0" err="1" smtClean="0">
                <a:solidFill>
                  <a:schemeClr val="tx1"/>
                </a:solidFill>
              </a:rPr>
              <a:t>fascistitaly.wordpress.com</a:t>
            </a:r>
            <a:r>
              <a:rPr lang="cs-CZ" dirty="0" smtClean="0">
                <a:solidFill>
                  <a:schemeClr val="tx1"/>
                </a:solidFill>
              </a:rPr>
              <a:t> [online]. [cit. 26.12.2013]. Dostupný na WWW: http://fascistitaly.files.wordpress.com/2011/05/benito-mussolini1.jpeg 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Obr. 2: </a:t>
            </a:r>
            <a:r>
              <a:rPr lang="pt-BR" dirty="0" smtClean="0">
                <a:solidFill>
                  <a:schemeClr val="tx1"/>
                </a:solidFill>
              </a:rPr>
              <a:t>AUTOR NEUVEDEN. </a:t>
            </a:r>
            <a:r>
              <a:rPr lang="pt-BR" i="1" dirty="0" smtClean="0">
                <a:solidFill>
                  <a:schemeClr val="tx1"/>
                </a:solidFill>
              </a:rPr>
              <a:t>www.portalestoria.net</a:t>
            </a:r>
            <a:r>
              <a:rPr lang="pt-BR" dirty="0" smtClean="0">
                <a:solidFill>
                  <a:schemeClr val="tx1"/>
                </a:solidFill>
              </a:rPr>
              <a:t> [online]. [cit. 26.12.2013]. Dostupný na WWW: http://www.portalestoria.net/IMAGES%20253/lagrandestoria_mussolini[1].</a:t>
            </a:r>
            <a:r>
              <a:rPr lang="pt-BR" dirty="0" smtClean="0">
                <a:solidFill>
                  <a:schemeClr val="tx1"/>
                </a:solidFill>
              </a:rPr>
              <a:t>jpg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pt-BR" dirty="0" smtClean="0">
                <a:solidFill>
                  <a:schemeClr val="tx1"/>
                </a:solidFill>
              </a:rPr>
              <a:t> 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endParaRPr lang="cs-CZ" sz="2000" i="1" u="sng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104</TotalTime>
  <Words>336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Motiv1</vt:lpstr>
      <vt:lpstr>Základní škola a Mateřská škola Bílá Třemešná, okres Trutnov</vt:lpstr>
      <vt:lpstr>Anotace</vt:lpstr>
      <vt:lpstr>Anotace k jednotlivým stranám</vt:lpstr>
      <vt:lpstr>Odpovězte na ot., uč. s. 26 - 28</vt:lpstr>
      <vt:lpstr>Fašismus v Itálii</vt:lpstr>
      <vt:lpstr>Snímek 6</vt:lpstr>
      <vt:lpstr>Benito Mussolini - Duce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Fašismus v Itálii</dc:title>
  <dc:subject>Dějepis</dc:subject>
  <dc:creator>Mgr. Jiří Lux</dc:creator>
  <cp:lastModifiedBy>Jiri</cp:lastModifiedBy>
  <cp:revision>14</cp:revision>
  <dcterms:created xsi:type="dcterms:W3CDTF">2013-10-20T13:11:36Z</dcterms:created>
  <dcterms:modified xsi:type="dcterms:W3CDTF">2013-12-26T20:09:58Z</dcterms:modified>
</cp:coreProperties>
</file>