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3" r:id="rId3"/>
    <p:sldId id="264" r:id="rId4"/>
    <p:sldId id="257" r:id="rId5"/>
    <p:sldId id="258" r:id="rId6"/>
    <p:sldId id="25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94" autoAdjust="0"/>
    <p:restoredTop sz="94660"/>
  </p:normalViewPr>
  <p:slideViewPr>
    <p:cSldViewPr>
      <p:cViewPr varScale="1">
        <p:scale>
          <a:sx n="69" d="100"/>
          <a:sy n="69" d="100"/>
        </p:scale>
        <p:origin x="-9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Mezi válkami 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VY_32_INOVACE_09_VÝMARSKÁ REPUBLIKA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23. října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5D26B482-C61C-4286-A8A2-DE5D225121AD}" type="presOf" srcId="{8D78E2D7-18A7-41DD-9962-57B3FE2BEBDD}" destId="{A1781B13-DE10-4169-ABDE-0384026A6B34}" srcOrd="0" destOrd="0" presId="urn:microsoft.com/office/officeart/2008/layout/VerticalCurvedList"/>
    <dgm:cxn modelId="{8F61ACCA-BDD1-4FBB-ACA7-694F9BDA35A0}" type="presOf" srcId="{A6F0E638-0CDE-4E1F-BB57-10C18463C623}" destId="{7DCEBD2C-792F-484E-9C96-926E03F540ED}" srcOrd="0" destOrd="1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5363BD38-860A-4537-8B05-BE6205E8361A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1D4F958-6DEC-4131-AEA9-31A083BD6FD9}" type="presOf" srcId="{E392F34A-E55D-43D5-AEDD-49027298B816}" destId="{7DCEBD2C-792F-484E-9C96-926E03F540ED}" srcOrd="0" destOrd="0" presId="urn:microsoft.com/office/officeart/2008/layout/VerticalCurvedList"/>
    <dgm:cxn modelId="{90ACDA6E-D3C7-4E45-BF27-96BC27EDFAA6}" type="presOf" srcId="{60B5D622-D348-4384-9EFA-863CA4F7B7A3}" destId="{CAE44C5F-81A1-4D30-8D3F-2E663ECAC700}" srcOrd="0" destOrd="0" presId="urn:microsoft.com/office/officeart/2008/layout/VerticalCurvedList"/>
    <dgm:cxn modelId="{83D0FBCA-8476-4070-BB24-68CD3F19B8D3}" type="presOf" srcId="{3061F91D-8548-4FCB-A021-DD835A272F0F}" destId="{88F378EC-C3F8-47CD-AEFF-49BA634320FB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2ACF9BE8-07C9-47AE-B370-D29E0CC30EBB}" type="presOf" srcId="{F3C4A836-23AC-4E41-B6D6-51221E7E6743}" destId="{EF104B90-7E69-4918-A202-E6F91FC6E413}" srcOrd="0" destOrd="0" presId="urn:microsoft.com/office/officeart/2008/layout/VerticalCurvedList"/>
    <dgm:cxn modelId="{03A6B8A6-B2DA-4E13-853B-84D97BFAAFE5}" type="presOf" srcId="{A83A7CFB-B411-4357-9641-4A8443F73655}" destId="{F036299F-AF4D-4DAF-ABF5-87E8CC3FEF1B}" srcOrd="0" destOrd="0" presId="urn:microsoft.com/office/officeart/2008/layout/VerticalCurvedList"/>
    <dgm:cxn modelId="{FD107E51-CCCD-4468-8212-D93B9D03F09E}" type="presParOf" srcId="{9C0CD981-713F-47B3-AE2F-2963F2684A6F}" destId="{96773A7D-3367-4F53-A2D2-EA5770AFFDB3}" srcOrd="0" destOrd="0" presId="urn:microsoft.com/office/officeart/2008/layout/VerticalCurvedList"/>
    <dgm:cxn modelId="{95F3957A-B832-4FF5-8382-D0E2E9A8F75E}" type="presParOf" srcId="{96773A7D-3367-4F53-A2D2-EA5770AFFDB3}" destId="{F31B7103-6E88-4DB9-9888-CB9E0B3FEEF8}" srcOrd="0" destOrd="0" presId="urn:microsoft.com/office/officeart/2008/layout/VerticalCurvedList"/>
    <dgm:cxn modelId="{048498BD-D606-4067-8C0A-0719894CF0DE}" type="presParOf" srcId="{F31B7103-6E88-4DB9-9888-CB9E0B3FEEF8}" destId="{F7A92DE4-3445-4B9B-AF3D-F2DA6F69C25D}" srcOrd="0" destOrd="0" presId="urn:microsoft.com/office/officeart/2008/layout/VerticalCurvedList"/>
    <dgm:cxn modelId="{69EDFFD3-3C89-4B41-8F42-1324F39B04DF}" type="presParOf" srcId="{F31B7103-6E88-4DB9-9888-CB9E0B3FEEF8}" destId="{EF104B90-7E69-4918-A202-E6F91FC6E413}" srcOrd="1" destOrd="0" presId="urn:microsoft.com/office/officeart/2008/layout/VerticalCurvedList"/>
    <dgm:cxn modelId="{0E77BBD2-8ED2-445F-A0C7-EA46F0E7370E}" type="presParOf" srcId="{F31B7103-6E88-4DB9-9888-CB9E0B3FEEF8}" destId="{F5A5022A-2B1C-4F3B-B289-BC099E9CE92F}" srcOrd="2" destOrd="0" presId="urn:microsoft.com/office/officeart/2008/layout/VerticalCurvedList"/>
    <dgm:cxn modelId="{511D7E19-C5FA-4F63-A16C-31FA279E2B36}" type="presParOf" srcId="{F31B7103-6E88-4DB9-9888-CB9E0B3FEEF8}" destId="{F16BA6F4-95DE-4E28-BF94-6459A70C4A6D}" srcOrd="3" destOrd="0" presId="urn:microsoft.com/office/officeart/2008/layout/VerticalCurvedList"/>
    <dgm:cxn modelId="{732C67A7-BCE7-48AB-9640-564A29459C6A}" type="presParOf" srcId="{96773A7D-3367-4F53-A2D2-EA5770AFFDB3}" destId="{F036299F-AF4D-4DAF-ABF5-87E8CC3FEF1B}" srcOrd="1" destOrd="0" presId="urn:microsoft.com/office/officeart/2008/layout/VerticalCurvedList"/>
    <dgm:cxn modelId="{0E91ADD2-1951-46D7-8F4C-40958F2DDEFE}" type="presParOf" srcId="{96773A7D-3367-4F53-A2D2-EA5770AFFDB3}" destId="{40B95986-31F6-48A6-A8D8-D04AC3BEDA92}" srcOrd="2" destOrd="0" presId="urn:microsoft.com/office/officeart/2008/layout/VerticalCurvedList"/>
    <dgm:cxn modelId="{766CDEB8-82CC-4874-9B89-5A0D82223B77}" type="presParOf" srcId="{40B95986-31F6-48A6-A8D8-D04AC3BEDA92}" destId="{112F553D-60C2-4CC4-948D-0369F51C4DB0}" srcOrd="0" destOrd="0" presId="urn:microsoft.com/office/officeart/2008/layout/VerticalCurvedList"/>
    <dgm:cxn modelId="{DA3B12B6-5BAF-4CA0-A9B2-944BB85E6D57}" type="presParOf" srcId="{96773A7D-3367-4F53-A2D2-EA5770AFFDB3}" destId="{A1781B13-DE10-4169-ABDE-0384026A6B34}" srcOrd="3" destOrd="0" presId="urn:microsoft.com/office/officeart/2008/layout/VerticalCurvedList"/>
    <dgm:cxn modelId="{7A41E18A-49CB-45DF-B315-A28CA967619E}" type="presParOf" srcId="{96773A7D-3367-4F53-A2D2-EA5770AFFDB3}" destId="{65CD74A9-3E7B-49D7-95DD-EB8B72D6CA84}" srcOrd="4" destOrd="0" presId="urn:microsoft.com/office/officeart/2008/layout/VerticalCurvedList"/>
    <dgm:cxn modelId="{FF2574A0-1D09-4A10-9803-A3050F6A7756}" type="presParOf" srcId="{65CD74A9-3E7B-49D7-95DD-EB8B72D6CA84}" destId="{2741B69B-255D-4143-BECE-5BD9035A4FC6}" srcOrd="0" destOrd="0" presId="urn:microsoft.com/office/officeart/2008/layout/VerticalCurvedList"/>
    <dgm:cxn modelId="{05C43EDF-A783-4686-994E-B2C7AF83FECC}" type="presParOf" srcId="{96773A7D-3367-4F53-A2D2-EA5770AFFDB3}" destId="{7DCEBD2C-792F-484E-9C96-926E03F540ED}" srcOrd="5" destOrd="0" presId="urn:microsoft.com/office/officeart/2008/layout/VerticalCurvedList"/>
    <dgm:cxn modelId="{0999E2AD-4D3E-4681-B09A-7EB3C8D6EC29}" type="presParOf" srcId="{96773A7D-3367-4F53-A2D2-EA5770AFFDB3}" destId="{8E391AE5-35EA-4A7F-ACFF-6E662A0BD046}" srcOrd="6" destOrd="0" presId="urn:microsoft.com/office/officeart/2008/layout/VerticalCurvedList"/>
    <dgm:cxn modelId="{4069B8FD-F4B9-417A-B8C4-44402C04F07F}" type="presParOf" srcId="{8E391AE5-35EA-4A7F-ACFF-6E662A0BD046}" destId="{EB133F34-59A3-4639-B813-3EF5396EC28B}" srcOrd="0" destOrd="0" presId="urn:microsoft.com/office/officeart/2008/layout/VerticalCurvedList"/>
    <dgm:cxn modelId="{6D0AC354-638D-4D03-90E6-ABFF02156A65}" type="presParOf" srcId="{96773A7D-3367-4F53-A2D2-EA5770AFFDB3}" destId="{88F378EC-C3F8-47CD-AEFF-49BA634320FB}" srcOrd="7" destOrd="0" presId="urn:microsoft.com/office/officeart/2008/layout/VerticalCurvedList"/>
    <dgm:cxn modelId="{6ED95422-5C38-4558-8AAB-F5EC89ED59F6}" type="presParOf" srcId="{96773A7D-3367-4F53-A2D2-EA5770AFFDB3}" destId="{0C1D6B2A-9239-4220-B9D4-EF24FF044C0E}" srcOrd="8" destOrd="0" presId="urn:microsoft.com/office/officeart/2008/layout/VerticalCurvedList"/>
    <dgm:cxn modelId="{B05646D4-D019-4A75-9DB1-0AB0D6FBDD2C}" type="presParOf" srcId="{0C1D6B2A-9239-4220-B9D4-EF24FF044C0E}" destId="{A6FEC19F-0F90-4EC7-BB21-E0ADFEFFA617}" srcOrd="0" destOrd="0" presId="urn:microsoft.com/office/officeart/2008/layout/VerticalCurvedList"/>
    <dgm:cxn modelId="{DBC8713A-CCFC-450C-8952-D05C4CFEC26B}" type="presParOf" srcId="{96773A7D-3367-4F53-A2D2-EA5770AFFDB3}" destId="{CAE44C5F-81A1-4D30-8D3F-2E663ECAC700}" srcOrd="9" destOrd="0" presId="urn:microsoft.com/office/officeart/2008/layout/VerticalCurvedList"/>
    <dgm:cxn modelId="{5E553248-B5A6-49EB-A5D8-06CD6E3685A0}" type="presParOf" srcId="{96773A7D-3367-4F53-A2D2-EA5770AFFDB3}" destId="{053E2699-E7D5-4B6C-A824-2ED732C32228}" srcOrd="10" destOrd="0" presId="urn:microsoft.com/office/officeart/2008/layout/VerticalCurvedList"/>
    <dgm:cxn modelId="{15753366-E539-4F3A-8065-71824F7E8767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23. října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Mezi válkami 1918 - 1939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VY_32_INOVACE_09_VÝMARSKÁ REPUBLIKA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0D75C15D-3BBB-4DB9-A105-655F31544A7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51540B19-F16E-416A-AF50-808E48FB7A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 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výklad a zápis nové látky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6"/>
            <a:ext cx="7884864" cy="4713387"/>
          </a:xfrm>
        </p:spPr>
        <p:txBody>
          <a:bodyPr/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první </a:t>
            </a:r>
            <a:r>
              <a:rPr lang="cs-CZ" sz="3200" dirty="0" smtClean="0">
                <a:solidFill>
                  <a:schemeClr val="tx1"/>
                </a:solidFill>
              </a:rPr>
              <a:t>a druhé straně </a:t>
            </a:r>
            <a:r>
              <a:rPr lang="cs-CZ" sz="3200" dirty="0" smtClean="0">
                <a:solidFill>
                  <a:schemeClr val="tx1"/>
                </a:solidFill>
              </a:rPr>
              <a:t>žáci </a:t>
            </a:r>
            <a:r>
              <a:rPr lang="cs-CZ" sz="3200" dirty="0" smtClean="0">
                <a:solidFill>
                  <a:schemeClr val="tx1"/>
                </a:solidFill>
              </a:rPr>
              <a:t>písemně či přes PC nebo interaktivní tabuli </a:t>
            </a:r>
            <a:r>
              <a:rPr lang="cs-CZ" sz="3200" dirty="0" smtClean="0">
                <a:solidFill>
                  <a:schemeClr val="tx1"/>
                </a:solidFill>
              </a:rPr>
              <a:t>odpoví na </a:t>
            </a:r>
            <a:r>
              <a:rPr lang="cs-CZ" sz="3200" dirty="0" smtClean="0">
                <a:solidFill>
                  <a:schemeClr val="tx1"/>
                </a:solidFill>
              </a:rPr>
              <a:t>postupně zobrazované otázky </a:t>
            </a:r>
            <a:r>
              <a:rPr lang="cs-CZ" sz="3200" dirty="0" smtClean="0">
                <a:solidFill>
                  <a:schemeClr val="tx1"/>
                </a:solidFill>
              </a:rPr>
              <a:t>prostřednictvím údajů v učebnici</a:t>
            </a:r>
            <a:r>
              <a:rPr lang="cs-CZ" sz="3200" dirty="0" smtClean="0">
                <a:solidFill>
                  <a:schemeClr val="tx1"/>
                </a:solidFill>
              </a:rPr>
              <a:t>. Jako kontrola pak bude nabíhat po kliknutí postupný zápis formou správných odpovědí, které si žáci současně budou opisovat do sešitu.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2852936"/>
            <a:ext cx="8496944" cy="3273227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1919 – 1933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1919: císařství → republika, název odvozen od města Výmar – parlament republiky poprvé tam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vysoké reparace, neschopnost je splácet = ↑ nespokojenost obyvatel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vysoká inflace: 1 dolar = 1 bilion marek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změna: USA: půjčka Německu, ↓reparace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177899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Německo mezi dvěma světovými válkami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1. Výmarská republika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(odpovědi v uč. s. 29 – 30)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2483768" y="2204864"/>
            <a:ext cx="3024336" cy="1188712"/>
          </a:xfrm>
          <a:prstGeom prst="wedgeRectCallout">
            <a:avLst>
              <a:gd name="adj1" fmla="val -15336"/>
              <a:gd name="adj2" fmla="val -6803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Od kdy do kdy trvala?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2339752" y="3789040"/>
            <a:ext cx="2448272" cy="1944216"/>
          </a:xfrm>
          <a:prstGeom prst="wedgeRectCallout">
            <a:avLst>
              <a:gd name="adj1" fmla="val -34980"/>
              <a:gd name="adj2" fmla="val -13987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Od čeho byl odvozen její název?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5508104" y="2996952"/>
            <a:ext cx="3096344" cy="2052808"/>
          </a:xfrm>
          <a:prstGeom prst="wedgeRectCallout">
            <a:avLst>
              <a:gd name="adj1" fmla="val -41863"/>
              <a:gd name="adj2" fmla="val -9812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Jaká v ní panovala hospodářská situace?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ový popisek 10"/>
          <p:cNvSpPr/>
          <p:nvPr/>
        </p:nvSpPr>
        <p:spPr>
          <a:xfrm>
            <a:off x="5292080" y="5301208"/>
            <a:ext cx="2808312" cy="1224136"/>
          </a:xfrm>
          <a:prstGeom prst="wedgeRectCallout">
            <a:avLst>
              <a:gd name="adj1" fmla="val -163902"/>
              <a:gd name="adj2" fmla="val -2577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se tato situace řešila?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548680"/>
            <a:ext cx="8208912" cy="5577483"/>
          </a:xfrm>
        </p:spPr>
        <p:txBody>
          <a:bodyPr/>
          <a:lstStyle/>
          <a:p>
            <a:pPr marL="0" indent="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posilování komunistů a nacistů</a:t>
            </a:r>
          </a:p>
          <a:p>
            <a:pPr marL="0" indent="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- obyvatelé proti mírovým smlouvám, strach z komunistů = obliba uspořádání státu jako armády: vůdce – elita – ostatní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1929: počátek hospodářské krize USA → Evropa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vysoká nezaměstnanost v Německu – 40 % → ↑ vliv nacistů a Hitlera: jednoduchá řešení, proti demokracii </a:t>
            </a:r>
          </a:p>
          <a:p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4572000" y="1340768"/>
            <a:ext cx="1922512" cy="1512168"/>
          </a:xfrm>
          <a:prstGeom prst="wedgeRectCallout">
            <a:avLst>
              <a:gd name="adj1" fmla="val -42452"/>
              <a:gd name="adj2" fmla="val -7034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Proč byli nacisté oblíbení?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1835696" y="4005064"/>
            <a:ext cx="2592288" cy="1944216"/>
          </a:xfrm>
          <a:prstGeom prst="wedgeRectCallout">
            <a:avLst>
              <a:gd name="adj1" fmla="val -58245"/>
              <a:gd name="adj2" fmla="val -9657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Kdy a kde vypukla Velká hospodářská krize?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4932040" y="4077072"/>
            <a:ext cx="2520280" cy="1908792"/>
          </a:xfrm>
          <a:prstGeom prst="wedgeRectCallout">
            <a:avLst>
              <a:gd name="adj1" fmla="val -58764"/>
              <a:gd name="adj2" fmla="val -9500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se projevila v Německu?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uiExpand="1" build="p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Paul </a:t>
            </a:r>
            <a:r>
              <a:rPr lang="cs-CZ" dirty="0" err="1" smtClean="0">
                <a:solidFill>
                  <a:schemeClr val="tx1"/>
                </a:solidFill>
              </a:rPr>
              <a:t>von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Hindenburg</a:t>
            </a:r>
            <a:r>
              <a:rPr lang="cs-CZ" dirty="0" smtClean="0">
                <a:solidFill>
                  <a:schemeClr val="tx1"/>
                </a:solidFill>
              </a:rPr>
              <a:t> - prezident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6" name="AutoShape 2" descr="http://www.google.cz/url?sa=i&amp;source=images&amp;cd=&amp;docid=byRErZWMFUqqTM&amp;tbnid=Z9P7ZJ0L2tHabM:&amp;ved=0CAUQjBwwAA&amp;url=http%3A%2F%2Fupload.wikimedia.org%2Fwikipedia%2Fcommons%2Fe%2Fea%2FBundesarchiv_Bild_183-S51620%2C_Generalfeldmarschall_Paul_v._Hindenburg.jpg&amp;ei=bLVmUqszh4LgBJOFgfgM&amp;psig=AFQjCNHKu_hrxR1NxrVxt0wfABooW8xk0A&amp;ust=1382549228063425"/>
          <p:cNvSpPr>
            <a:spLocks noChangeAspect="1" noChangeArrowheads="1"/>
          </p:cNvSpPr>
          <p:nvPr/>
        </p:nvSpPr>
        <p:spPr bwMode="auto">
          <a:xfrm>
            <a:off x="63500" y="-136525"/>
            <a:ext cx="4314825" cy="61055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8" name="AutoShape 4" descr="http://www.google.cz/url?sa=i&amp;source=images&amp;cd=&amp;docid=byRErZWMFUqqTM&amp;tbnid=Z9P7ZJ0L2tHabM:&amp;ved=0CAUQjBwwAA&amp;url=http%3A%2F%2Fupload.wikimedia.org%2Fwikipedia%2Fcommons%2Fe%2Fea%2FBundesarchiv_Bild_183-S51620%2C_Generalfeldmarschall_Paul_v._Hindenburg.jpg&amp;ei=bLVmUqszh4LgBJOFgfgM&amp;psig=AFQjCNHKu_hrxR1NxrVxt0wfABooW8xk0A&amp;ust=1382549228063425"/>
          <p:cNvSpPr>
            <a:spLocks noChangeAspect="1" noChangeArrowheads="1"/>
          </p:cNvSpPr>
          <p:nvPr/>
        </p:nvSpPr>
        <p:spPr bwMode="auto">
          <a:xfrm>
            <a:off x="63500" y="-136525"/>
            <a:ext cx="4314825" cy="61055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0" name="AutoShape 6" descr="http://www.google.cz/url?sa=i&amp;source=images&amp;cd=&amp;docid=byRErZWMFUqqTM&amp;tbnid=Z9P7ZJ0L2tHabM:&amp;ved=0CAUQjBwwAA&amp;url=http%3A%2F%2Fupload.wikimedia.org%2Fwikipedia%2Fcommons%2Fe%2Fea%2FBundesarchiv_Bild_183-S51620%2C_Generalfeldmarschall_Paul_v._Hindenburg.jpg&amp;ei=bLVmUqszh4LgBJOFgfgM&amp;psig=AFQjCNHKu_hrxR1NxrVxt0wfABooW8xk0A&amp;ust=1382549228063425"/>
          <p:cNvSpPr>
            <a:spLocks noChangeAspect="1" noChangeArrowheads="1"/>
          </p:cNvSpPr>
          <p:nvPr/>
        </p:nvSpPr>
        <p:spPr bwMode="auto">
          <a:xfrm>
            <a:off x="63500" y="-136525"/>
            <a:ext cx="4314825" cy="61055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2" name="AutoShape 8" descr="http://www.google.cz/url?sa=i&amp;source=images&amp;cd=&amp;docid=hqXTsTgmXkEycM&amp;tbnid=owYnTNJfXqYJsM:&amp;ved=0CAUQjBwwAA&amp;url=http%3A%2F%2Fwithfriendship.com%2Fimages%2Fg%2F30601%2FPaul-von-Hindenburg-picture.jpg&amp;ei=n7VmUrquBerw4gTB6oCgBw&amp;psig=AFQjCNFVZK7hWPHm4DcolCmvOSuRiCra4A&amp;ust=1382549279152624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4" name="AutoShape 10" descr="http://www.google.cz/url?sa=i&amp;source=images&amp;cd=&amp;docid=hqXTsTgmXkEycM&amp;tbnid=owYnTNJfXqYJsM:&amp;ved=0CAUQjBwwAA&amp;url=http%3A%2F%2Fwithfriendship.com%2Fimages%2Fg%2F30601%2FPaul-von-Hindenburg-picture.jpg&amp;ei=n7VmUrquBerw4gTB6oCgBw&amp;psig=AFQjCNFVZK7hWPHm4DcolCmvOSuRiCra4A&amp;ust=1382549279152624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6" name="AutoShape 12" descr="http://www.google.cz/url?sa=i&amp;source=images&amp;cd=&amp;docid=hqXTsTgmXkEycM&amp;tbnid=owYnTNJfXqYJsM:&amp;ved=0CAUQjBwwAA&amp;url=http%3A%2F%2Fwithfriendship.com%2Fimages%2Fg%2F30601%2FPaul-von-Hindenburg-picture.jpg&amp;ei=n7VmUrquBerw4gTB6oCgBw&amp;psig=AFQjCNFVZK7hWPHm4DcolCmvOSuRiCra4A&amp;ust=1382549279152624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8" name="Picture 14" descr="http://the100.ru/images/aristocrat/id453/4740-05-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340768"/>
            <a:ext cx="5010150" cy="4933950"/>
          </a:xfrm>
          <a:prstGeom prst="rect">
            <a:avLst/>
          </a:prstGeom>
          <a:noFill/>
        </p:spPr>
      </p:pic>
      <p:sp>
        <p:nvSpPr>
          <p:cNvPr id="1040" name="AutoShape 16" descr="http://www.google.cz/url?sa=i&amp;source=images&amp;cd=&amp;docid=WdACAJCePQv3RM&amp;tbnid=zCpg0R0vEqCidM:&amp;ved=0CAUQjBwwAA&amp;url=http%3A%2F%2Fwww.nndb.com%2Fpeople%2F752%2F000092476%2Fhindenburg-1-sized.jpg&amp;ei=F7ZmUtuFFqmR5ATAooG4Cw&amp;psig=AFQjCNH1E5zwvy34BcuZ1mHOFXqgi1bBwA&amp;ust=1382549399412879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42" name="AutoShape 18" descr="http://www.google.cz/url?sa=i&amp;source=images&amp;cd=&amp;docid=WdACAJCePQv3RM&amp;tbnid=zCpg0R0vEqCidM:&amp;ved=0CAUQjBwwAA&amp;url=http%3A%2F%2Fwww.nndb.com%2Fpeople%2F752%2F000092476%2Fhindenburg-1-sized.jpg&amp;ei=F7ZmUtuFFqmR5ATAooG4Cw&amp;psig=AFQjCNH1E5zwvy34BcuZ1mHOFXqgi1bBwA&amp;ust=1382549399412879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44" name="Picture 20" descr="http://www.kunstkopie.de/kunst/noartist/f/field_marshal_paul_von_hinden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340768"/>
            <a:ext cx="3352563" cy="489654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267744" y="6309320"/>
            <a:ext cx="11639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1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6309320"/>
            <a:ext cx="12232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2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489654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A, Použitá literatura: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1. VÁLKOVÁ, Veronika. </a:t>
            </a:r>
            <a:r>
              <a:rPr lang="cs-CZ" i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Dějepis 9 pro základní školy</a:t>
            </a:r>
            <a:r>
              <a:rPr lang="cs-CZ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. Praha: SPN - pedagogické nakladatelství, akciová společnost, 2009, ISBN 978-80-7235-428-3.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1"/>
                </a:solidFill>
              </a:rPr>
              <a:t>B, Internetové odkazy: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Obr. 1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AUTOR NEUVEDEN. </a:t>
            </a:r>
            <a:r>
              <a:rPr lang="cs-CZ" i="1" dirty="0" smtClean="0">
                <a:solidFill>
                  <a:schemeClr val="tx1"/>
                </a:solidFill>
              </a:rPr>
              <a:t>the100.ru</a:t>
            </a:r>
            <a:r>
              <a:rPr lang="cs-CZ" dirty="0" smtClean="0">
                <a:solidFill>
                  <a:schemeClr val="tx1"/>
                </a:solidFill>
              </a:rPr>
              <a:t> [online]. [cit. 26.12.2013]. Dostupný na WWW: http://</a:t>
            </a:r>
            <a:r>
              <a:rPr lang="cs-CZ" dirty="0" smtClean="0">
                <a:solidFill>
                  <a:schemeClr val="tx1"/>
                </a:solidFill>
              </a:rPr>
              <a:t>the100.ru/</a:t>
            </a:r>
            <a:r>
              <a:rPr lang="cs-CZ" dirty="0" err="1" smtClean="0">
                <a:solidFill>
                  <a:schemeClr val="tx1"/>
                </a:solidFill>
              </a:rPr>
              <a:t>images</a:t>
            </a:r>
            <a:r>
              <a:rPr lang="cs-CZ" dirty="0" smtClean="0">
                <a:solidFill>
                  <a:schemeClr val="tx1"/>
                </a:solidFill>
              </a:rPr>
              <a:t>/</a:t>
            </a:r>
            <a:r>
              <a:rPr lang="cs-CZ" dirty="0" err="1" smtClean="0">
                <a:solidFill>
                  <a:schemeClr val="tx1"/>
                </a:solidFill>
              </a:rPr>
              <a:t>aristocrat</a:t>
            </a:r>
            <a:r>
              <a:rPr lang="cs-CZ" dirty="0" smtClean="0">
                <a:solidFill>
                  <a:schemeClr val="tx1"/>
                </a:solidFill>
              </a:rPr>
              <a:t>/id453/4740-05-14.jpg.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Obr. 2: </a:t>
            </a:r>
            <a:r>
              <a:rPr lang="pt-BR" dirty="0" smtClean="0">
                <a:solidFill>
                  <a:schemeClr val="tx1"/>
                </a:solidFill>
              </a:rPr>
              <a:t>AUTOR NEUVEDEN. </a:t>
            </a:r>
            <a:r>
              <a:rPr lang="pt-BR" i="1" dirty="0" smtClean="0">
                <a:solidFill>
                  <a:schemeClr val="tx1"/>
                </a:solidFill>
              </a:rPr>
              <a:t>www.allposters.com</a:t>
            </a:r>
            <a:r>
              <a:rPr lang="pt-BR" dirty="0" smtClean="0">
                <a:solidFill>
                  <a:schemeClr val="tx1"/>
                </a:solidFill>
              </a:rPr>
              <a:t> [online]. [cit. 26.12.2013]. Dostupný na WWW: http://imgc.allpostersimages.com/images/P-473-488-90/40/4020/FLMWF00Z/posters/field-marshal-paul-von-hindenburg.jpg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000" dirty="0" smtClean="0"/>
              <a:t> </a:t>
            </a:r>
            <a:endParaRPr lang="cs-CZ" sz="2000" i="1" u="sng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120</TotalTime>
  <Words>350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Motiv1</vt:lpstr>
      <vt:lpstr>Základní škola a Mateřská škola Bílá Třemešná, okres Trutnov</vt:lpstr>
      <vt:lpstr>Anotace</vt:lpstr>
      <vt:lpstr>Anotace k jednotlivým stranám</vt:lpstr>
      <vt:lpstr>Německo mezi dvěma světovými válkami 1. Výmarská republika (odpovědi v uč. s. 29 – 30)</vt:lpstr>
      <vt:lpstr>Snímek 5</vt:lpstr>
      <vt:lpstr>Paul von Hindenburg - prezident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Výmarská republika</dc:title>
  <dc:creator>Mgr. Jiří Lux</dc:creator>
  <cp:lastModifiedBy>Jiri</cp:lastModifiedBy>
  <cp:revision>15</cp:revision>
  <dcterms:created xsi:type="dcterms:W3CDTF">2013-10-22T15:50:14Z</dcterms:created>
  <dcterms:modified xsi:type="dcterms:W3CDTF">2013-12-26T20:31:46Z</dcterms:modified>
</cp:coreProperties>
</file>