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0" r:id="rId2"/>
    <p:sldId id="259" r:id="rId3"/>
    <p:sldId id="257" r:id="rId4"/>
    <p:sldId id="256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62" autoAdjust="0"/>
    <p:restoredTop sz="94660"/>
  </p:normalViewPr>
  <p:slideViewPr>
    <p:cSldViewPr>
      <p:cViewPr>
        <p:scale>
          <a:sx n="50" d="100"/>
          <a:sy n="50" d="100"/>
        </p:scale>
        <p:origin x="-2052" y="-4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Mgr.Hana</a:t>
          </a:r>
          <a:r>
            <a:rPr lang="cs-CZ" sz="2000" dirty="0" smtClean="0"/>
            <a:t> 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TÉMA:</a:t>
          </a:r>
          <a:r>
            <a:rPr lang="cs-CZ" sz="2000" dirty="0" err="1" smtClean="0"/>
            <a:t>Wetter</a:t>
          </a:r>
          <a:r>
            <a:rPr lang="cs-CZ" sz="2000" dirty="0" smtClean="0"/>
            <a:t>- ČG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</a:t>
          </a:r>
          <a:r>
            <a:rPr lang="cs-CZ" sz="2000" b="0" dirty="0" smtClean="0"/>
            <a:t>NOVACE_10_NJ9_</a:t>
          </a:r>
          <a:r>
            <a:rPr lang="cs-CZ" sz="2000" b="0" dirty="0" err="1" smtClean="0"/>
            <a:t>Im</a:t>
          </a:r>
          <a:r>
            <a:rPr lang="cs-CZ" sz="2000" b="0" dirty="0" smtClean="0"/>
            <a:t> Sommer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ScaleY="97301" custLinFactNeighborX="343" custLinFactNeighborY="4057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EB82EF0-4FB5-4F6F-9CC8-48676F33FE16}" type="presOf" srcId="{757F3AB3-0718-4624-B441-E567A8F0AB56}" destId="{333A1088-737F-45CB-B68E-254E46348037}" srcOrd="0" destOrd="0" presId="urn:microsoft.com/office/officeart/2005/8/layout/target3"/>
    <dgm:cxn modelId="{8FBFE20E-0E40-4F38-891A-E11314F257A6}" type="presOf" srcId="{26CBEA56-8CFD-48C0-BD6E-2EB16B1FBF42}" destId="{92E1E9E3-D1F0-4866-9424-7ECC0DD990BC}" srcOrd="1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B95627C3-BB25-4ED3-AB37-35D59ABF8D07}" type="presOf" srcId="{1AE9165A-6B70-4FFD-A49C-881BF73B4F04}" destId="{BD3627E9-8FC8-4A2F-B3EA-FAE798EF81D8}" srcOrd="1" destOrd="0" presId="urn:microsoft.com/office/officeart/2005/8/layout/target3"/>
    <dgm:cxn modelId="{DDC50A03-CA5F-4A5D-8EE4-D8AD29B78EB1}" type="presOf" srcId="{D1D4F407-5343-4D3F-B5B9-D407B03CAEB4}" destId="{AED2198E-93D5-4001-81B4-73124B309672}" srcOrd="1" destOrd="0" presId="urn:microsoft.com/office/officeart/2005/8/layout/target3"/>
    <dgm:cxn modelId="{0A1882D2-1E2A-431B-B7FD-3BC1146B9E0E}" type="presOf" srcId="{D1B46980-6531-4606-95E6-44980827E919}" destId="{2BE915AB-18AA-4053-B92C-3BFC9ED204BB}" srcOrd="1" destOrd="0" presId="urn:microsoft.com/office/officeart/2005/8/layout/target3"/>
    <dgm:cxn modelId="{94D22349-CE2C-4ACA-BBCC-290633C9CF11}" type="presOf" srcId="{D1D4F407-5343-4D3F-B5B9-D407B03CAEB4}" destId="{D005CE8C-CC26-4C3E-AC11-E15060ECD759}" srcOrd="0" destOrd="0" presId="urn:microsoft.com/office/officeart/2005/8/layout/target3"/>
    <dgm:cxn modelId="{A4A919A6-3A96-4868-9D4D-9B6D1D29FD6A}" type="presOf" srcId="{1F4F8BC0-F267-4379-9FE7-6FFC8B64BAD8}" destId="{017154CD-D9A9-4968-AD11-1207A3C4C00A}" srcOrd="1" destOrd="0" presId="urn:microsoft.com/office/officeart/2005/8/layout/target3"/>
    <dgm:cxn modelId="{8C251A83-1DC9-44CB-8579-1A32A33C21B8}" type="presOf" srcId="{1AE9165A-6B70-4FFD-A49C-881BF73B4F04}" destId="{A9F01C16-B5C0-47B0-9750-F7E5E11674A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92A49D9-4FA5-4844-B6D5-B7AD1DDA2791}" type="presOf" srcId="{1F4F8BC0-F267-4379-9FE7-6FFC8B64BAD8}" destId="{C8857ABF-5052-4733-A46C-0F8B764FF76F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0B8D15B8-E1D7-42A7-BDFE-37F20B56A147}" type="presOf" srcId="{D1B46980-6531-4606-95E6-44980827E919}" destId="{6140AFEC-043D-4C43-A2F9-D0F5331DF3A3}" srcOrd="0" destOrd="0" presId="urn:microsoft.com/office/officeart/2005/8/layout/target3"/>
    <dgm:cxn modelId="{9F71F565-F7DD-4D71-B8A1-D65376F83825}" type="presOf" srcId="{26CBEA56-8CFD-48C0-BD6E-2EB16B1FBF42}" destId="{5583D5C5-FAFF-4548-819C-80E289F73770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6CF273ED-F24E-4D26-9BB5-BA208B25395D}" type="presParOf" srcId="{333A1088-737F-45CB-B68E-254E46348037}" destId="{F5ABB229-8D3B-4694-996A-96F23CF14429}" srcOrd="0" destOrd="0" presId="urn:microsoft.com/office/officeart/2005/8/layout/target3"/>
    <dgm:cxn modelId="{6DB609C4-34E7-4560-ABDE-A7BB1A9F0C7F}" type="presParOf" srcId="{333A1088-737F-45CB-B68E-254E46348037}" destId="{F41139FD-01EE-4571-8B17-4FB00FC51163}" srcOrd="1" destOrd="0" presId="urn:microsoft.com/office/officeart/2005/8/layout/target3"/>
    <dgm:cxn modelId="{3D225B8E-593E-4A55-987E-D32EAB7BC4ED}" type="presParOf" srcId="{333A1088-737F-45CB-B68E-254E46348037}" destId="{D005CE8C-CC26-4C3E-AC11-E15060ECD759}" srcOrd="2" destOrd="0" presId="urn:microsoft.com/office/officeart/2005/8/layout/target3"/>
    <dgm:cxn modelId="{05639695-DE21-4107-B9D4-F408ADCAD732}" type="presParOf" srcId="{333A1088-737F-45CB-B68E-254E46348037}" destId="{2C702D82-9B77-49B7-9568-BB8EB47C3372}" srcOrd="3" destOrd="0" presId="urn:microsoft.com/office/officeart/2005/8/layout/target3"/>
    <dgm:cxn modelId="{01BABDE0-43B8-4C8E-92C0-A69395F0941A}" type="presParOf" srcId="{333A1088-737F-45CB-B68E-254E46348037}" destId="{A52A0455-90FF-4808-ABD0-F02540D31D5A}" srcOrd="4" destOrd="0" presId="urn:microsoft.com/office/officeart/2005/8/layout/target3"/>
    <dgm:cxn modelId="{0AAC5C18-B60C-4B3D-9734-89DFBFD695B1}" type="presParOf" srcId="{333A1088-737F-45CB-B68E-254E46348037}" destId="{6140AFEC-043D-4C43-A2F9-D0F5331DF3A3}" srcOrd="5" destOrd="0" presId="urn:microsoft.com/office/officeart/2005/8/layout/target3"/>
    <dgm:cxn modelId="{D58855CA-A721-420A-9062-18FBEEF1AFCB}" type="presParOf" srcId="{333A1088-737F-45CB-B68E-254E46348037}" destId="{71A10DEB-455E-4133-A618-0A0EE82A21E3}" srcOrd="6" destOrd="0" presId="urn:microsoft.com/office/officeart/2005/8/layout/target3"/>
    <dgm:cxn modelId="{1D17810D-E2A8-43AF-9B88-A7AE7B4E20F5}" type="presParOf" srcId="{333A1088-737F-45CB-B68E-254E46348037}" destId="{DA6A876D-6D25-492F-8BDC-9AE6A6CFB1FA}" srcOrd="7" destOrd="0" presId="urn:microsoft.com/office/officeart/2005/8/layout/target3"/>
    <dgm:cxn modelId="{6E09C62B-665B-47EC-BA48-460141FACCE6}" type="presParOf" srcId="{333A1088-737F-45CB-B68E-254E46348037}" destId="{A9F01C16-B5C0-47B0-9750-F7E5E11674A0}" srcOrd="8" destOrd="0" presId="urn:microsoft.com/office/officeart/2005/8/layout/target3"/>
    <dgm:cxn modelId="{E440DBE0-F79F-4349-98F3-8C83C35C46CB}" type="presParOf" srcId="{333A1088-737F-45CB-B68E-254E46348037}" destId="{5C0CF724-3222-4429-B09A-F154A62FD507}" srcOrd="9" destOrd="0" presId="urn:microsoft.com/office/officeart/2005/8/layout/target3"/>
    <dgm:cxn modelId="{0D2A2248-9E5B-40D0-BB49-548D6E7B5ED5}" type="presParOf" srcId="{333A1088-737F-45CB-B68E-254E46348037}" destId="{71A5FEA7-FE77-4220-960F-2AB7AE466FE5}" srcOrd="10" destOrd="0" presId="urn:microsoft.com/office/officeart/2005/8/layout/target3"/>
    <dgm:cxn modelId="{31435F82-885F-4244-9BE3-148AF012BB81}" type="presParOf" srcId="{333A1088-737F-45CB-B68E-254E46348037}" destId="{C8857ABF-5052-4733-A46C-0F8B764FF76F}" srcOrd="11" destOrd="0" presId="urn:microsoft.com/office/officeart/2005/8/layout/target3"/>
    <dgm:cxn modelId="{3BF322AB-35EE-4C56-B5CB-D6C5A898A0E9}" type="presParOf" srcId="{333A1088-737F-45CB-B68E-254E46348037}" destId="{1839E65E-6E97-41D2-A171-98C033275D27}" srcOrd="12" destOrd="0" presId="urn:microsoft.com/office/officeart/2005/8/layout/target3"/>
    <dgm:cxn modelId="{F7E115BA-8601-4535-BE12-83D9F7A46F1E}" type="presParOf" srcId="{333A1088-737F-45CB-B68E-254E46348037}" destId="{914F10DC-A7FA-462B-9334-03354AC7EA9F}" srcOrd="13" destOrd="0" presId="urn:microsoft.com/office/officeart/2005/8/layout/target3"/>
    <dgm:cxn modelId="{F512F7CB-EF35-411F-BEE9-185AF5C38C7E}" type="presParOf" srcId="{333A1088-737F-45CB-B68E-254E46348037}" destId="{5583D5C5-FAFF-4548-819C-80E289F73770}" srcOrd="14" destOrd="0" presId="urn:microsoft.com/office/officeart/2005/8/layout/target3"/>
    <dgm:cxn modelId="{C4080CF5-4F35-4918-A746-40FBB485C89D}" type="presParOf" srcId="{333A1088-737F-45CB-B68E-254E46348037}" destId="{AED2198E-93D5-4001-81B4-73124B309672}" srcOrd="15" destOrd="0" presId="urn:microsoft.com/office/officeart/2005/8/layout/target3"/>
    <dgm:cxn modelId="{6AE6C2DA-8D93-47C2-AE82-19B087F1F2A4}" type="presParOf" srcId="{333A1088-737F-45CB-B68E-254E46348037}" destId="{2BE915AB-18AA-4053-B92C-3BFC9ED204BB}" srcOrd="16" destOrd="0" presId="urn:microsoft.com/office/officeart/2005/8/layout/target3"/>
    <dgm:cxn modelId="{23C730D0-FD16-4598-B732-F462D8D4741B}" type="presParOf" srcId="{333A1088-737F-45CB-B68E-254E46348037}" destId="{BD3627E9-8FC8-4A2F-B3EA-FAE798EF81D8}" srcOrd="17" destOrd="0" presId="urn:microsoft.com/office/officeart/2005/8/layout/target3"/>
    <dgm:cxn modelId="{38563BC5-94E6-4B8D-BD1F-B6B07CF92D5C}" type="presParOf" srcId="{333A1088-737F-45CB-B68E-254E46348037}" destId="{017154CD-D9A9-4968-AD11-1207A3C4C00A}" srcOrd="18" destOrd="0" presId="urn:microsoft.com/office/officeart/2005/8/layout/target3"/>
    <dgm:cxn modelId="{CC2259DC-BAC1-4D60-BAE3-E9DAAACCF84B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07753" cy="2907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37570" y="0"/>
          <a:ext cx="6683027" cy="2907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437570" y="0"/>
        <a:ext cx="6683027" cy="465240"/>
      </dsp:txXfrm>
    </dsp:sp>
    <dsp:sp modelId="{A52A0455-90FF-4808-ABD0-F02540D31D5A}">
      <dsp:nvSpPr>
        <dsp:cNvPr id="0" name=""/>
        <dsp:cNvSpPr/>
      </dsp:nvSpPr>
      <dsp:spPr>
        <a:xfrm>
          <a:off x="305314" y="465240"/>
          <a:ext cx="2297125" cy="22971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53876" y="589434"/>
          <a:ext cx="6683027" cy="22351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Mgr.Hana</a:t>
          </a:r>
          <a:r>
            <a:rPr lang="cs-CZ" sz="2000" kern="1200" dirty="0" smtClean="0"/>
            <a:t> Halamová</a:t>
          </a:r>
          <a:endParaRPr lang="cs-CZ" sz="2000" kern="1200" dirty="0"/>
        </a:p>
      </dsp:txBody>
      <dsp:txXfrm>
        <a:off x="1453876" y="589434"/>
        <a:ext cx="6683027" cy="452683"/>
      </dsp:txXfrm>
    </dsp:sp>
    <dsp:sp modelId="{DA6A876D-6D25-492F-8BDC-9AE6A6CFB1FA}">
      <dsp:nvSpPr>
        <dsp:cNvPr id="0" name=""/>
        <dsp:cNvSpPr/>
      </dsp:nvSpPr>
      <dsp:spPr>
        <a:xfrm>
          <a:off x="610628" y="930481"/>
          <a:ext cx="1686497" cy="16864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453876" y="930481"/>
          <a:ext cx="6683027" cy="16864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</a:t>
          </a:r>
          <a:r>
            <a:rPr lang="cs-CZ" sz="2000" b="0" kern="1200" dirty="0" smtClean="0"/>
            <a:t>NOVACE_10_NJ9_</a:t>
          </a:r>
          <a:r>
            <a:rPr lang="cs-CZ" sz="2000" b="0" kern="1200" dirty="0" err="1" smtClean="0"/>
            <a:t>Im</a:t>
          </a:r>
          <a:r>
            <a:rPr lang="cs-CZ" sz="2000" b="0" kern="1200" dirty="0" smtClean="0"/>
            <a:t> Sommer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453876" y="930481"/>
        <a:ext cx="6683027" cy="465240"/>
      </dsp:txXfrm>
    </dsp:sp>
    <dsp:sp modelId="{71A5FEA7-FE77-4220-960F-2AB7AE466FE5}">
      <dsp:nvSpPr>
        <dsp:cNvPr id="0" name=""/>
        <dsp:cNvSpPr/>
      </dsp:nvSpPr>
      <dsp:spPr>
        <a:xfrm>
          <a:off x="915942" y="1395721"/>
          <a:ext cx="1075868" cy="10758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453876" y="1395721"/>
          <a:ext cx="6683027" cy="10758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</a:t>
          </a:r>
          <a:r>
            <a:rPr lang="cs-CZ" sz="2000" kern="1200" dirty="0" err="1" smtClean="0"/>
            <a:t>Wetter</a:t>
          </a:r>
          <a:r>
            <a:rPr lang="cs-CZ" sz="2000" kern="1200" dirty="0" smtClean="0"/>
            <a:t>- ČG</a:t>
          </a:r>
          <a:endParaRPr lang="cs-CZ" sz="2000" kern="1200" dirty="0"/>
        </a:p>
      </dsp:txBody>
      <dsp:txXfrm>
        <a:off x="1453876" y="1395721"/>
        <a:ext cx="6683027" cy="465240"/>
      </dsp:txXfrm>
    </dsp:sp>
    <dsp:sp modelId="{914F10DC-A7FA-462B-9334-03354AC7EA9F}">
      <dsp:nvSpPr>
        <dsp:cNvPr id="0" name=""/>
        <dsp:cNvSpPr/>
      </dsp:nvSpPr>
      <dsp:spPr>
        <a:xfrm>
          <a:off x="1221256" y="1860962"/>
          <a:ext cx="465240" cy="46524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453876" y="1860962"/>
          <a:ext cx="6683027" cy="4652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453876" y="1860962"/>
        <a:ext cx="6683027" cy="465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54ECE7-C6C3-4A95-8EE3-A8C56A8D7C85}" type="datetimeFigureOut">
              <a:rPr lang="de-DE" smtClean="0"/>
              <a:pPr/>
              <a:t>26.12.2013</a:t>
            </a:fld>
            <a:endParaRPr lang="de-DE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64660B-7C0B-408C-81C4-F4B3DA618E44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7866-FAFA-47A6-831C-CA4DABADE48E}" type="datetimeFigureOut">
              <a:rPr lang="de-DE" smtClean="0"/>
              <a:pPr/>
              <a:t>26.12.2013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D96DC-943A-4854-B8E3-C069D285D240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7866-FAFA-47A6-831C-CA4DABADE48E}" type="datetimeFigureOut">
              <a:rPr lang="de-DE" smtClean="0"/>
              <a:pPr/>
              <a:t>26.12.2013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D96DC-943A-4854-B8E3-C069D285D240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7866-FAFA-47A6-831C-CA4DABADE48E}" type="datetimeFigureOut">
              <a:rPr lang="de-DE" smtClean="0"/>
              <a:pPr/>
              <a:t>26.12.2013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D96DC-943A-4854-B8E3-C069D285D240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7866-FAFA-47A6-831C-CA4DABADE48E}" type="datetimeFigureOut">
              <a:rPr lang="de-DE" smtClean="0"/>
              <a:pPr/>
              <a:t>26.12.2013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D96DC-943A-4854-B8E3-C069D285D240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7866-FAFA-47A6-831C-CA4DABADE48E}" type="datetimeFigureOut">
              <a:rPr lang="de-DE" smtClean="0"/>
              <a:pPr/>
              <a:t>26.12.2013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D96DC-943A-4854-B8E3-C069D285D240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7866-FAFA-47A6-831C-CA4DABADE48E}" type="datetimeFigureOut">
              <a:rPr lang="de-DE" smtClean="0"/>
              <a:pPr/>
              <a:t>26.12.2013</a:t>
            </a:fld>
            <a:endParaRPr lang="de-DE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D96DC-943A-4854-B8E3-C069D285D240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7866-FAFA-47A6-831C-CA4DABADE48E}" type="datetimeFigureOut">
              <a:rPr lang="de-DE" smtClean="0"/>
              <a:pPr/>
              <a:t>26.12.2013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D96DC-943A-4854-B8E3-C069D285D240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7866-FAFA-47A6-831C-CA4DABADE48E}" type="datetimeFigureOut">
              <a:rPr lang="de-DE" smtClean="0"/>
              <a:pPr/>
              <a:t>26.12.2013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D96DC-943A-4854-B8E3-C069D285D240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7866-FAFA-47A6-831C-CA4DABADE48E}" type="datetimeFigureOut">
              <a:rPr lang="de-DE" smtClean="0"/>
              <a:pPr/>
              <a:t>26.12.2013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D96DC-943A-4854-B8E3-C069D285D240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7866-FAFA-47A6-831C-CA4DABADE48E}" type="datetimeFigureOut">
              <a:rPr lang="de-DE" smtClean="0"/>
              <a:pPr/>
              <a:t>26.12.2013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D96DC-943A-4854-B8E3-C069D285D240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47866-FAFA-47A6-831C-CA4DABADE48E}" type="datetimeFigureOut">
              <a:rPr lang="de-DE" smtClean="0"/>
              <a:pPr/>
              <a:t>26.12.2013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D96DC-943A-4854-B8E3-C069D285D240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47866-FAFA-47A6-831C-CA4DABADE48E}" type="datetimeFigureOut">
              <a:rPr lang="de-DE" smtClean="0"/>
              <a:pPr/>
              <a:t>26.12.2013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3D96DC-943A-4854-B8E3-C069D285D240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548680"/>
          <a:ext cx="8136904" cy="2907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1844824"/>
            <a:ext cx="82809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Materiál je určen pro výuku německého jazyka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</a:rPr>
              <a:t>    v 9.ročníku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Žáci posuzují správnost uváděných výroků.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Materiál slouží k rozvoji receptivních dovedností.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Ilustrační obrázek může být dále využit k jednoduché konverzaci.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555776" y="764704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157193"/>
            <a:ext cx="5886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1560" y="5157192"/>
            <a:ext cx="54391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prstClr val="black"/>
                </a:solidFill>
                <a:ea typeface="+mj-ea"/>
                <a:cs typeface="+mj-cs"/>
              </a:rPr>
              <a:t>Zdroje: </a:t>
            </a:r>
            <a:r>
              <a:rPr lang="cs-CZ" sz="2800" dirty="0" smtClean="0"/>
              <a:t>http://office.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Hana\AppData\Local\Temp\MC900089616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404664"/>
            <a:ext cx="3707904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395536" y="260648"/>
            <a:ext cx="25988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noProof="1">
                <a:solidFill>
                  <a:prstClr val="black"/>
                </a:solidFill>
                <a:cs typeface="Arial" pitchFamily="34" charset="0"/>
              </a:rPr>
              <a:t>Es ist Winter.</a:t>
            </a:r>
            <a:endParaRPr lang="de-DE" sz="3600" dirty="0"/>
          </a:p>
        </p:txBody>
      </p:sp>
      <p:sp>
        <p:nvSpPr>
          <p:cNvPr id="6" name="Obdélník 5"/>
          <p:cNvSpPr/>
          <p:nvPr/>
        </p:nvSpPr>
        <p:spPr>
          <a:xfrm>
            <a:off x="1619672" y="332656"/>
            <a:ext cx="50980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noProof="1">
                <a:solidFill>
                  <a:prstClr val="black"/>
                </a:solidFill>
                <a:cs typeface="Arial" pitchFamily="34" charset="0"/>
              </a:rPr>
              <a:t>Familie Braun ist im Urlab.</a:t>
            </a:r>
            <a:endParaRPr lang="de-DE" sz="3600" dirty="0"/>
          </a:p>
        </p:txBody>
      </p:sp>
      <p:sp>
        <p:nvSpPr>
          <p:cNvPr id="7" name="Obdélník 6"/>
          <p:cNvSpPr/>
          <p:nvPr/>
        </p:nvSpPr>
        <p:spPr>
          <a:xfrm>
            <a:off x="611560" y="1196752"/>
            <a:ext cx="44464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noProof="1">
                <a:solidFill>
                  <a:prstClr val="black"/>
                </a:solidFill>
                <a:cs typeface="Arial" pitchFamily="34" charset="0"/>
              </a:rPr>
              <a:t>Sie gehen in den Wald.</a:t>
            </a:r>
            <a:endParaRPr lang="de-DE" sz="3600" dirty="0"/>
          </a:p>
        </p:txBody>
      </p:sp>
      <p:sp>
        <p:nvSpPr>
          <p:cNvPr id="8" name="Obdélník 7"/>
          <p:cNvSpPr/>
          <p:nvPr/>
        </p:nvSpPr>
        <p:spPr>
          <a:xfrm>
            <a:off x="323528" y="2204864"/>
            <a:ext cx="41464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noProof="1">
                <a:solidFill>
                  <a:prstClr val="black"/>
                </a:solidFill>
                <a:cs typeface="Arial" pitchFamily="34" charset="0"/>
              </a:rPr>
              <a:t>Das Wetter ist schön.</a:t>
            </a:r>
            <a:endParaRPr lang="de-DE" sz="3600" dirty="0"/>
          </a:p>
        </p:txBody>
      </p:sp>
      <p:sp>
        <p:nvSpPr>
          <p:cNvPr id="9" name="Obdélník 8"/>
          <p:cNvSpPr/>
          <p:nvPr/>
        </p:nvSpPr>
        <p:spPr>
          <a:xfrm>
            <a:off x="0" y="4725144"/>
            <a:ext cx="64758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noProof="1">
                <a:solidFill>
                  <a:prstClr val="black"/>
                </a:solidFill>
                <a:cs typeface="Arial" pitchFamily="34" charset="0"/>
              </a:rPr>
              <a:t> Sie brauchen einen Regenschirm</a:t>
            </a:r>
            <a:r>
              <a:rPr lang="cs-CZ" sz="3200" noProof="1">
                <a:solidFill>
                  <a:prstClr val="black"/>
                </a:solidFill>
                <a:cs typeface="Arial" pitchFamily="34" charset="0"/>
              </a:rPr>
              <a:t>.</a:t>
            </a:r>
            <a:endParaRPr lang="de-DE" dirty="0"/>
          </a:p>
        </p:txBody>
      </p:sp>
      <p:sp>
        <p:nvSpPr>
          <p:cNvPr id="10" name="Obdélník 9"/>
          <p:cNvSpPr/>
          <p:nvPr/>
        </p:nvSpPr>
        <p:spPr>
          <a:xfrm>
            <a:off x="323528" y="5877272"/>
            <a:ext cx="66586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3600" noProof="1">
                <a:solidFill>
                  <a:prstClr val="black"/>
                </a:solidFill>
                <a:cs typeface="Arial" pitchFamily="34" charset="0"/>
              </a:rPr>
              <a:t>Der Junge hat keine Sonnenbrille</a:t>
            </a:r>
            <a:r>
              <a:rPr lang="cs-CZ" sz="3200" noProof="1">
                <a:solidFill>
                  <a:prstClr val="black"/>
                </a:solidFill>
                <a:cs typeface="Arial" pitchFamily="34" charset="0"/>
              </a:rPr>
              <a:t>.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23528" y="5657671"/>
            <a:ext cx="7596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3600" noProof="1">
                <a:solidFill>
                  <a:prstClr val="black"/>
                </a:solidFill>
                <a:cs typeface="Arial" pitchFamily="34" charset="0"/>
              </a:rPr>
              <a:t>Frau Braun hat eine Kurzhose und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3600" noProof="1">
                <a:solidFill>
                  <a:prstClr val="black"/>
                </a:solidFill>
                <a:cs typeface="Arial" pitchFamily="34" charset="0"/>
              </a:rPr>
              <a:t>    ein T-shirt an.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0" y="4077072"/>
            <a:ext cx="52979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3600" noProof="1">
                <a:solidFill>
                  <a:prstClr val="black"/>
                </a:solidFill>
                <a:cs typeface="Arial" pitchFamily="34" charset="0"/>
              </a:rPr>
              <a:t>Herr Braun trägt eine </a:t>
            </a:r>
            <a:r>
              <a:rPr lang="cs-CZ" sz="3600" noProof="1" smtClean="0">
                <a:solidFill>
                  <a:prstClr val="black"/>
                </a:solidFill>
                <a:cs typeface="Arial" pitchFamily="34" charset="0"/>
              </a:rPr>
              <a:t>Dose.</a:t>
            </a:r>
            <a:endParaRPr lang="cs-CZ" sz="3600" noProof="1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0" y="2780928"/>
            <a:ext cx="615540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3600" noProof="1">
                <a:solidFill>
                  <a:prstClr val="black"/>
                </a:solidFill>
                <a:cs typeface="Arial" pitchFamily="34" charset="0"/>
              </a:rPr>
              <a:t>Seine Frau hat einen Rucksack.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51520" y="908720"/>
            <a:ext cx="50072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Ihr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Sohn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trägt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eine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Decke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.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0" y="1700808"/>
            <a:ext cx="52063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Die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Decke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ist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schwarzweiß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.</a:t>
            </a:r>
            <a:endParaRPr lang="de-DE" dirty="0"/>
          </a:p>
        </p:txBody>
      </p:sp>
      <p:sp>
        <p:nvSpPr>
          <p:cNvPr id="16" name="Obdélník 15"/>
          <p:cNvSpPr/>
          <p:nvPr/>
        </p:nvSpPr>
        <p:spPr>
          <a:xfrm>
            <a:off x="0" y="5013176"/>
            <a:ext cx="88092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Am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Wasser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möchten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sie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mit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dem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Ball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spielen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.</a:t>
            </a:r>
            <a:endParaRPr lang="de-DE" dirty="0"/>
          </a:p>
        </p:txBody>
      </p:sp>
      <p:sp>
        <p:nvSpPr>
          <p:cNvPr id="17" name="Obdélník 16"/>
          <p:cNvSpPr/>
          <p:nvPr/>
        </p:nvSpPr>
        <p:spPr>
          <a:xfrm>
            <a:off x="323528" y="3284984"/>
            <a:ext cx="456201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err="1" smtClean="0">
                <a:solidFill>
                  <a:prstClr val="black"/>
                </a:solidFill>
                <a:cs typeface="Arial" pitchFamily="34" charset="0"/>
              </a:rPr>
              <a:t>Sie</a:t>
            </a:r>
            <a:r>
              <a:rPr lang="cs-CZ" sz="3600" dirty="0" smtClean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haben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kein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Tier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cs-CZ" sz="3600" dirty="0" err="1">
                <a:solidFill>
                  <a:prstClr val="black"/>
                </a:solidFill>
                <a:cs typeface="Arial" pitchFamily="34" charset="0"/>
              </a:rPr>
              <a:t>mit</a:t>
            </a:r>
            <a:r>
              <a:rPr lang="cs-CZ" sz="3600" dirty="0">
                <a:solidFill>
                  <a:prstClr val="black"/>
                </a:solidFill>
                <a:cs typeface="Arial" pitchFamily="34" charset="0"/>
              </a:rPr>
              <a:t>.</a:t>
            </a:r>
            <a:endParaRPr lang="de-DE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9" grpId="1"/>
      <p:bldP spid="10" grpId="0"/>
      <p:bldP spid="10" grpId="1"/>
      <p:bldP spid="11" grpId="0"/>
      <p:bldP spid="12" grpId="0"/>
      <p:bldP spid="13" grpId="0"/>
      <p:bldP spid="13" grpId="1"/>
      <p:bldP spid="14" grpId="0"/>
      <p:bldP spid="15" grpId="0"/>
      <p:bldP spid="15" grpId="1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79512" y="0"/>
            <a:ext cx="5429250" cy="6858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cs-CZ" sz="2400" noProof="1">
                <a:cs typeface="Arial" pitchFamily="34" charset="0"/>
              </a:rPr>
              <a:t>1</a:t>
            </a:r>
            <a:r>
              <a:rPr kumimoji="0" lang="cs-CZ" sz="24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Es ist Winter.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Times New Roman" pitchFamily="18" charset="0"/>
              <a:buChar char="2"/>
              <a:tabLst/>
            </a:pPr>
            <a:r>
              <a:rPr kumimoji="0" lang="cs-CZ" sz="24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Familie Braun ist im Urlab.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Times New Roman" pitchFamily="18" charset="0"/>
              <a:buChar char="3"/>
              <a:tabLst/>
            </a:pPr>
            <a:r>
              <a:rPr kumimoji="0" lang="cs-CZ" sz="24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Sie gehen in den Wald.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Times New Roman" pitchFamily="18" charset="0"/>
              <a:buChar char="4"/>
              <a:tabLst/>
            </a:pPr>
            <a:r>
              <a:rPr kumimoji="0" lang="cs-CZ" sz="24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Das Wetter ist schön.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Times New Roman" pitchFamily="18" charset="0"/>
              <a:buChar char="5"/>
              <a:tabLst/>
            </a:pPr>
            <a:r>
              <a:rPr kumimoji="0" lang="cs-CZ" sz="24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Sie brauchen einen Regenschirm.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Times New Roman" pitchFamily="18" charset="0"/>
              <a:buChar char="6"/>
              <a:tabLst/>
            </a:pPr>
            <a:r>
              <a:rPr kumimoji="0" lang="cs-CZ" sz="24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Der Junge hat keine Sonnenbrille.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Times New Roman" pitchFamily="18" charset="0"/>
              <a:buChar char="7"/>
              <a:tabLst/>
            </a:pPr>
            <a:r>
              <a:rPr kumimoji="0" lang="cs-CZ" sz="24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Frau Braun hat eine Kurzhose und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cs-CZ" sz="2400" noProof="1">
                <a:cs typeface="Arial" pitchFamily="34" charset="0"/>
              </a:rPr>
              <a:t> </a:t>
            </a:r>
            <a:r>
              <a:rPr lang="cs-CZ" sz="2400" noProof="1" smtClean="0">
                <a:cs typeface="Arial" pitchFamily="34" charset="0"/>
              </a:rPr>
              <a:t>  </a:t>
            </a:r>
            <a:r>
              <a:rPr kumimoji="0" lang="cs-CZ" sz="24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ein T-shirt an.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Times New Roman" pitchFamily="18" charset="0"/>
              <a:buChar char="8"/>
              <a:tabLst/>
            </a:pPr>
            <a:r>
              <a:rPr kumimoji="0" lang="cs-CZ" sz="24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Herr Braun trägt eine Schachtel, eine Dose.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Times New Roman" pitchFamily="18" charset="0"/>
              <a:buChar char="9"/>
              <a:tabLst/>
            </a:pPr>
            <a:r>
              <a:rPr kumimoji="0" lang="cs-CZ" sz="2400" b="0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Seine Frau hat einen Rucksack.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10.  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Ihr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Sohn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trägt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eine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Decke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11.   Die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Decke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ist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schwarzweiß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12. 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Am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Wasser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möchten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sie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mit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dem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Ball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spielen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13. 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Sie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haben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kein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Tier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</a:t>
            </a:r>
            <a:r>
              <a:rPr kumimoji="0" lang="cs-CZ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mit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.</a:t>
            </a:r>
          </a:p>
        </p:txBody>
      </p:sp>
      <p:pic>
        <p:nvPicPr>
          <p:cNvPr id="4" name="Obrázek 3" descr="C:\Users\Hana\AppData\Local\Temp\MC900089616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0"/>
            <a:ext cx="3995936" cy="4077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lunce 7"/>
          <p:cNvSpPr/>
          <p:nvPr/>
        </p:nvSpPr>
        <p:spPr>
          <a:xfrm>
            <a:off x="3851920" y="5877272"/>
            <a:ext cx="648072" cy="648072"/>
          </a:xfrm>
          <a:prstGeom prst="su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Mrak 11"/>
          <p:cNvSpPr/>
          <p:nvPr/>
        </p:nvSpPr>
        <p:spPr>
          <a:xfrm>
            <a:off x="4644008" y="4509120"/>
            <a:ext cx="576064" cy="43204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Mrak 12"/>
          <p:cNvSpPr/>
          <p:nvPr/>
        </p:nvSpPr>
        <p:spPr>
          <a:xfrm>
            <a:off x="4427984" y="3645024"/>
            <a:ext cx="576064" cy="43204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Mrak 13"/>
          <p:cNvSpPr/>
          <p:nvPr/>
        </p:nvSpPr>
        <p:spPr>
          <a:xfrm>
            <a:off x="4716016" y="1916832"/>
            <a:ext cx="576064" cy="43204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Mrak 14"/>
          <p:cNvSpPr/>
          <p:nvPr/>
        </p:nvSpPr>
        <p:spPr>
          <a:xfrm>
            <a:off x="4788024" y="1484784"/>
            <a:ext cx="576064" cy="43204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Mrak 15"/>
          <p:cNvSpPr/>
          <p:nvPr/>
        </p:nvSpPr>
        <p:spPr>
          <a:xfrm>
            <a:off x="3491880" y="764704"/>
            <a:ext cx="576064" cy="43204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Mrak 16"/>
          <p:cNvSpPr/>
          <p:nvPr/>
        </p:nvSpPr>
        <p:spPr>
          <a:xfrm>
            <a:off x="3131840" y="0"/>
            <a:ext cx="504056" cy="40466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Slunce 17"/>
          <p:cNvSpPr/>
          <p:nvPr/>
        </p:nvSpPr>
        <p:spPr>
          <a:xfrm>
            <a:off x="3635896" y="5301208"/>
            <a:ext cx="648072" cy="648072"/>
          </a:xfrm>
          <a:prstGeom prst="su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9" name="Slunce 18"/>
          <p:cNvSpPr/>
          <p:nvPr/>
        </p:nvSpPr>
        <p:spPr>
          <a:xfrm>
            <a:off x="4355976" y="3861048"/>
            <a:ext cx="648072" cy="648072"/>
          </a:xfrm>
          <a:prstGeom prst="su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Slunce 19"/>
          <p:cNvSpPr/>
          <p:nvPr/>
        </p:nvSpPr>
        <p:spPr>
          <a:xfrm>
            <a:off x="3563888" y="3140968"/>
            <a:ext cx="648072" cy="648072"/>
          </a:xfrm>
          <a:prstGeom prst="su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1" name="Slunce 20"/>
          <p:cNvSpPr/>
          <p:nvPr/>
        </p:nvSpPr>
        <p:spPr>
          <a:xfrm>
            <a:off x="3635896" y="2420888"/>
            <a:ext cx="648072" cy="648072"/>
          </a:xfrm>
          <a:prstGeom prst="su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2" name="Slunce 21"/>
          <p:cNvSpPr/>
          <p:nvPr/>
        </p:nvSpPr>
        <p:spPr>
          <a:xfrm>
            <a:off x="4139952" y="1052736"/>
            <a:ext cx="648072" cy="648072"/>
          </a:xfrm>
          <a:prstGeom prst="su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3" name="Slunce 22"/>
          <p:cNvSpPr/>
          <p:nvPr/>
        </p:nvSpPr>
        <p:spPr>
          <a:xfrm>
            <a:off x="4211960" y="332656"/>
            <a:ext cx="648072" cy="648072"/>
          </a:xfrm>
          <a:prstGeom prst="su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4" name="Slunce 23"/>
          <p:cNvSpPr/>
          <p:nvPr/>
        </p:nvSpPr>
        <p:spPr>
          <a:xfrm>
            <a:off x="6012160" y="4653136"/>
            <a:ext cx="1152128" cy="1080120"/>
          </a:xfrm>
          <a:prstGeom prst="su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5" name="Mrak 24"/>
          <p:cNvSpPr/>
          <p:nvPr/>
        </p:nvSpPr>
        <p:spPr>
          <a:xfrm>
            <a:off x="7740352" y="4797152"/>
            <a:ext cx="1008112" cy="72008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6" name="TextovéPole 25"/>
          <p:cNvSpPr txBox="1"/>
          <p:nvPr/>
        </p:nvSpPr>
        <p:spPr>
          <a:xfrm>
            <a:off x="5508104" y="5733256"/>
            <a:ext cx="3888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 </a:t>
            </a:r>
            <a:r>
              <a:rPr lang="cs-CZ" sz="3600" dirty="0" err="1" smtClean="0"/>
              <a:t>Richtig</a:t>
            </a:r>
            <a:r>
              <a:rPr lang="cs-CZ" sz="3600" dirty="0" smtClean="0"/>
              <a:t>  -  </a:t>
            </a:r>
            <a:r>
              <a:rPr lang="cs-CZ" sz="3600" dirty="0" err="1" smtClean="0"/>
              <a:t>falsch</a:t>
            </a:r>
            <a:r>
              <a:rPr lang="cs-CZ" sz="3600" dirty="0" smtClean="0"/>
              <a:t> </a:t>
            </a:r>
            <a:r>
              <a:rPr lang="cs-CZ" sz="4400" dirty="0" smtClean="0"/>
              <a:t>?</a:t>
            </a:r>
            <a:endParaRPr lang="de-DE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C:\Users\Hana\AppData\Local\Temp\MC900089616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3356992"/>
            <a:ext cx="2664296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válný popisek 2"/>
          <p:cNvSpPr/>
          <p:nvPr/>
        </p:nvSpPr>
        <p:spPr>
          <a:xfrm>
            <a:off x="5724128" y="2564904"/>
            <a:ext cx="2808312" cy="1440160"/>
          </a:xfrm>
          <a:prstGeom prst="wedgeEllipseCallout">
            <a:avLst>
              <a:gd name="adj1" fmla="val -60496"/>
              <a:gd name="adj2" fmla="val 100095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Oválný popisek 3"/>
          <p:cNvSpPr/>
          <p:nvPr/>
        </p:nvSpPr>
        <p:spPr>
          <a:xfrm>
            <a:off x="4355976" y="764704"/>
            <a:ext cx="2808312" cy="1368152"/>
          </a:xfrm>
          <a:prstGeom prst="wedgeEllipseCallout">
            <a:avLst>
              <a:gd name="adj1" fmla="val -33362"/>
              <a:gd name="adj2" fmla="val 149893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Oválný popisek 4"/>
          <p:cNvSpPr/>
          <p:nvPr/>
        </p:nvSpPr>
        <p:spPr>
          <a:xfrm flipH="1">
            <a:off x="251520" y="2204864"/>
            <a:ext cx="2736304" cy="1152128"/>
          </a:xfrm>
          <a:prstGeom prst="wedgeEllipseCallout">
            <a:avLst>
              <a:gd name="adj1" fmla="val -75728"/>
              <a:gd name="adj2" fmla="val 100095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TextovéPole 5"/>
          <p:cNvSpPr txBox="1"/>
          <p:nvPr/>
        </p:nvSpPr>
        <p:spPr>
          <a:xfrm>
            <a:off x="6012160" y="2780928"/>
            <a:ext cx="23762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</a:t>
            </a:r>
            <a:r>
              <a:rPr lang="cs-CZ" sz="2800" b="1" dirty="0" err="1" smtClean="0"/>
              <a:t>Vati</a:t>
            </a:r>
            <a:r>
              <a:rPr lang="cs-CZ" sz="2800" b="1" dirty="0" smtClean="0"/>
              <a:t>,  </a:t>
            </a:r>
            <a:r>
              <a:rPr lang="cs-CZ" sz="2800" b="1" dirty="0" err="1" smtClean="0"/>
              <a:t>darf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ich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heute</a:t>
            </a:r>
            <a:r>
              <a:rPr lang="cs-CZ" sz="2800" b="1" dirty="0" smtClean="0"/>
              <a:t>  </a:t>
            </a:r>
            <a:r>
              <a:rPr lang="cs-CZ" sz="2800" b="1" smtClean="0"/>
              <a:t>……   ?</a:t>
            </a:r>
            <a:endParaRPr lang="de-DE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265</Words>
  <Application>Microsoft Office PowerPoint</Application>
  <PresentationFormat>Předvádění na obrazovce (4:3)</PresentationFormat>
  <Paragraphs>52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Snímek 2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Hana</dc:creator>
  <cp:lastModifiedBy>Hana</cp:lastModifiedBy>
  <cp:revision>10</cp:revision>
  <dcterms:created xsi:type="dcterms:W3CDTF">2013-03-31T17:30:15Z</dcterms:created>
  <dcterms:modified xsi:type="dcterms:W3CDTF">2013-12-26T21:15:07Z</dcterms:modified>
</cp:coreProperties>
</file>