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64" r:id="rId3"/>
    <p:sldId id="265" r:id="rId4"/>
    <p:sldId id="257" r:id="rId5"/>
    <p:sldId id="261" r:id="rId6"/>
    <p:sldId id="262" r:id="rId7"/>
    <p:sldId id="263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Mezi válkami 1918 - 1939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VY_32_INOVACE_10_MEZIVÁLEČNÁ ITÁLIE - OPAKOVÁNÍ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Jiří Lux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</a:t>
          </a:r>
          <a:r>
            <a:rPr lang="cs-CZ" b="1" smtClean="0"/>
            <a:t>: 24</a:t>
          </a:r>
          <a:r>
            <a:rPr lang="cs-CZ" b="1" dirty="0" smtClean="0"/>
            <a:t>. října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9993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6372E590-6088-4037-83EB-9DE5970248D9}" type="presOf" srcId="{F3C4A836-23AC-4E41-B6D6-51221E7E6743}" destId="{EF104B90-7E69-4918-A202-E6F91FC6E413}" srcOrd="0" destOrd="0" presId="urn:microsoft.com/office/officeart/2008/layout/VerticalCurvedList"/>
    <dgm:cxn modelId="{2B1E4A02-4885-4AF2-B1C4-4BE77FA91DF9}" type="presOf" srcId="{3061F91D-8548-4FCB-A021-DD835A272F0F}" destId="{88F378EC-C3F8-47CD-AEFF-49BA634320FB}" srcOrd="0" destOrd="0" presId="urn:microsoft.com/office/officeart/2008/layout/VerticalCurvedList"/>
    <dgm:cxn modelId="{A5A62C0B-17E4-415F-B3CB-A5118C3AAD43}" type="presOf" srcId="{A6F0E638-0CDE-4E1F-BB57-10C18463C623}" destId="{7DCEBD2C-792F-484E-9C96-926E03F540ED}" srcOrd="0" destOrd="1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5AC5ED33-986D-45D9-B8C1-50A8CCF9E795}" type="presOf" srcId="{BA9EE107-A5FB-41C4-9EF1-1CC153B68B3F}" destId="{9C0CD981-713F-47B3-AE2F-2963F2684A6F}" srcOrd="0" destOrd="0" presId="urn:microsoft.com/office/officeart/2008/layout/VerticalCurvedList"/>
    <dgm:cxn modelId="{94C84ACF-0639-4B01-AADE-FB1885C341EA}" type="presOf" srcId="{E392F34A-E55D-43D5-AEDD-49027298B816}" destId="{7DCEBD2C-792F-484E-9C96-926E03F540ED}" srcOrd="0" destOrd="0" presId="urn:microsoft.com/office/officeart/2008/layout/VerticalCurvedList"/>
    <dgm:cxn modelId="{0E683DF0-9980-4E27-9378-7EC9C6095E40}" type="presOf" srcId="{60B5D622-D348-4384-9EFA-863CA4F7B7A3}" destId="{CAE44C5F-81A1-4D30-8D3F-2E663ECAC700}" srcOrd="0" destOrd="0" presId="urn:microsoft.com/office/officeart/2008/layout/VerticalCurvedList"/>
    <dgm:cxn modelId="{EFBF731D-D7C1-4C20-88DF-CE346D41CB1D}" type="presOf" srcId="{A83A7CFB-B411-4357-9641-4A8443F73655}" destId="{F036299F-AF4D-4DAF-ABF5-87E8CC3FEF1B}" srcOrd="0" destOrd="0" presId="urn:microsoft.com/office/officeart/2008/layout/VerticalCurvedList"/>
    <dgm:cxn modelId="{5F4E289D-AA70-4BF8-8E42-59D9DEE67CA4}" type="presOf" srcId="{8D78E2D7-18A7-41DD-9962-57B3FE2BEBDD}" destId="{A1781B13-DE10-4169-ABDE-0384026A6B34}" srcOrd="0" destOrd="0" presId="urn:microsoft.com/office/officeart/2008/layout/VerticalCurvedList"/>
    <dgm:cxn modelId="{EF2551E1-EEC5-40C9-94CD-520C18F105E0}" type="presParOf" srcId="{9C0CD981-713F-47B3-AE2F-2963F2684A6F}" destId="{96773A7D-3367-4F53-A2D2-EA5770AFFDB3}" srcOrd="0" destOrd="0" presId="urn:microsoft.com/office/officeart/2008/layout/VerticalCurvedList"/>
    <dgm:cxn modelId="{3894A8C7-1AD0-46CE-8C18-4A2E9398E923}" type="presParOf" srcId="{96773A7D-3367-4F53-A2D2-EA5770AFFDB3}" destId="{F31B7103-6E88-4DB9-9888-CB9E0B3FEEF8}" srcOrd="0" destOrd="0" presId="urn:microsoft.com/office/officeart/2008/layout/VerticalCurvedList"/>
    <dgm:cxn modelId="{0FACB99F-9D6A-4349-A38D-E0BD52B6C576}" type="presParOf" srcId="{F31B7103-6E88-4DB9-9888-CB9E0B3FEEF8}" destId="{F7A92DE4-3445-4B9B-AF3D-F2DA6F69C25D}" srcOrd="0" destOrd="0" presId="urn:microsoft.com/office/officeart/2008/layout/VerticalCurvedList"/>
    <dgm:cxn modelId="{AD5D1641-D7B7-464A-82C7-C2E565E6148A}" type="presParOf" srcId="{F31B7103-6E88-4DB9-9888-CB9E0B3FEEF8}" destId="{EF104B90-7E69-4918-A202-E6F91FC6E413}" srcOrd="1" destOrd="0" presId="urn:microsoft.com/office/officeart/2008/layout/VerticalCurvedList"/>
    <dgm:cxn modelId="{B6CC9BD9-8885-4ACF-B4EC-B997B5B29E9E}" type="presParOf" srcId="{F31B7103-6E88-4DB9-9888-CB9E0B3FEEF8}" destId="{F5A5022A-2B1C-4F3B-B289-BC099E9CE92F}" srcOrd="2" destOrd="0" presId="urn:microsoft.com/office/officeart/2008/layout/VerticalCurvedList"/>
    <dgm:cxn modelId="{CCF2F1D7-E48A-470B-A1F1-40B069DFD5D6}" type="presParOf" srcId="{F31B7103-6E88-4DB9-9888-CB9E0B3FEEF8}" destId="{F16BA6F4-95DE-4E28-BF94-6459A70C4A6D}" srcOrd="3" destOrd="0" presId="urn:microsoft.com/office/officeart/2008/layout/VerticalCurvedList"/>
    <dgm:cxn modelId="{713083C4-9AB3-42DC-B0F8-CF0DB55BA45B}" type="presParOf" srcId="{96773A7D-3367-4F53-A2D2-EA5770AFFDB3}" destId="{F036299F-AF4D-4DAF-ABF5-87E8CC3FEF1B}" srcOrd="1" destOrd="0" presId="urn:microsoft.com/office/officeart/2008/layout/VerticalCurvedList"/>
    <dgm:cxn modelId="{BD6A6D8E-8131-4EFE-BC12-9FF44B1F72A8}" type="presParOf" srcId="{96773A7D-3367-4F53-A2D2-EA5770AFFDB3}" destId="{40B95986-31F6-48A6-A8D8-D04AC3BEDA92}" srcOrd="2" destOrd="0" presId="urn:microsoft.com/office/officeart/2008/layout/VerticalCurvedList"/>
    <dgm:cxn modelId="{9E0F4B42-9DF7-479A-9A1B-E23BE0F844E5}" type="presParOf" srcId="{40B95986-31F6-48A6-A8D8-D04AC3BEDA92}" destId="{112F553D-60C2-4CC4-948D-0369F51C4DB0}" srcOrd="0" destOrd="0" presId="urn:microsoft.com/office/officeart/2008/layout/VerticalCurvedList"/>
    <dgm:cxn modelId="{B5958155-89B1-403B-BA86-B4B240B114F9}" type="presParOf" srcId="{96773A7D-3367-4F53-A2D2-EA5770AFFDB3}" destId="{A1781B13-DE10-4169-ABDE-0384026A6B34}" srcOrd="3" destOrd="0" presId="urn:microsoft.com/office/officeart/2008/layout/VerticalCurvedList"/>
    <dgm:cxn modelId="{D07C863B-818F-460B-9439-239E80EBAC2F}" type="presParOf" srcId="{96773A7D-3367-4F53-A2D2-EA5770AFFDB3}" destId="{65CD74A9-3E7B-49D7-95DD-EB8B72D6CA84}" srcOrd="4" destOrd="0" presId="urn:microsoft.com/office/officeart/2008/layout/VerticalCurvedList"/>
    <dgm:cxn modelId="{9DF00511-F382-4B53-9438-E906B5A2DC64}" type="presParOf" srcId="{65CD74A9-3E7B-49D7-95DD-EB8B72D6CA84}" destId="{2741B69B-255D-4143-BECE-5BD9035A4FC6}" srcOrd="0" destOrd="0" presId="urn:microsoft.com/office/officeart/2008/layout/VerticalCurvedList"/>
    <dgm:cxn modelId="{8CF3B47E-0368-4CE1-8D30-AB32E0CE52BE}" type="presParOf" srcId="{96773A7D-3367-4F53-A2D2-EA5770AFFDB3}" destId="{7DCEBD2C-792F-484E-9C96-926E03F540ED}" srcOrd="5" destOrd="0" presId="urn:microsoft.com/office/officeart/2008/layout/VerticalCurvedList"/>
    <dgm:cxn modelId="{87CBBE32-DF95-4DD5-B0BE-F05FCE24A746}" type="presParOf" srcId="{96773A7D-3367-4F53-A2D2-EA5770AFFDB3}" destId="{8E391AE5-35EA-4A7F-ACFF-6E662A0BD046}" srcOrd="6" destOrd="0" presId="urn:microsoft.com/office/officeart/2008/layout/VerticalCurvedList"/>
    <dgm:cxn modelId="{3250336F-3AF2-4677-9E06-FE20A933E3A1}" type="presParOf" srcId="{8E391AE5-35EA-4A7F-ACFF-6E662A0BD046}" destId="{EB133F34-59A3-4639-B813-3EF5396EC28B}" srcOrd="0" destOrd="0" presId="urn:microsoft.com/office/officeart/2008/layout/VerticalCurvedList"/>
    <dgm:cxn modelId="{D7834965-9FAA-4DC8-8699-3F27F43076F9}" type="presParOf" srcId="{96773A7D-3367-4F53-A2D2-EA5770AFFDB3}" destId="{88F378EC-C3F8-47CD-AEFF-49BA634320FB}" srcOrd="7" destOrd="0" presId="urn:microsoft.com/office/officeart/2008/layout/VerticalCurvedList"/>
    <dgm:cxn modelId="{869E0051-25E6-4A10-93EB-4A6D134F4DB1}" type="presParOf" srcId="{96773A7D-3367-4F53-A2D2-EA5770AFFDB3}" destId="{0C1D6B2A-9239-4220-B9D4-EF24FF044C0E}" srcOrd="8" destOrd="0" presId="urn:microsoft.com/office/officeart/2008/layout/VerticalCurvedList"/>
    <dgm:cxn modelId="{AF32C577-4AE4-487D-B8FF-92018378286F}" type="presParOf" srcId="{0C1D6B2A-9239-4220-B9D4-EF24FF044C0E}" destId="{A6FEC19F-0F90-4EC7-BB21-E0ADFEFFA617}" srcOrd="0" destOrd="0" presId="urn:microsoft.com/office/officeart/2008/layout/VerticalCurvedList"/>
    <dgm:cxn modelId="{D28CF64C-2271-4281-9C71-D60EDBC20B3A}" type="presParOf" srcId="{96773A7D-3367-4F53-A2D2-EA5770AFFDB3}" destId="{CAE44C5F-81A1-4D30-8D3F-2E663ECAC700}" srcOrd="9" destOrd="0" presId="urn:microsoft.com/office/officeart/2008/layout/VerticalCurvedList"/>
    <dgm:cxn modelId="{8181C3DF-D6AD-4F4A-A489-F77F59240ECA}" type="presParOf" srcId="{96773A7D-3367-4F53-A2D2-EA5770AFFDB3}" destId="{053E2699-E7D5-4B6C-A824-2ED732C32228}" srcOrd="10" destOrd="0" presId="urn:microsoft.com/office/officeart/2008/layout/VerticalCurvedList"/>
    <dgm:cxn modelId="{DCAAEF4E-75C1-428F-BF67-087B071A402B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46359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6763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Jiří Lux</a:t>
          </a:r>
        </a:p>
      </dsp:txBody>
      <dsp:txXfrm>
        <a:off x="301774" y="167632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1811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61698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</a:t>
          </a:r>
          <a:r>
            <a:rPr lang="cs-CZ" sz="2000" b="1" kern="1200" smtClean="0"/>
            <a:t>: 24</a:t>
          </a:r>
          <a:r>
            <a:rPr lang="cs-CZ" sz="2000" b="1" kern="1200" dirty="0" smtClean="0"/>
            <a:t>. října 2013</a:t>
          </a:r>
          <a:endParaRPr lang="cs-CZ" sz="2000" b="1" kern="1200" dirty="0"/>
        </a:p>
      </dsp:txBody>
      <dsp:txXfrm>
        <a:off x="585659" y="761698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1217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55764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55764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0624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49830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Mezi válkami 1918 - 1939</a:t>
          </a:r>
          <a:endParaRPr lang="cs-CZ" sz="2000" b="1" kern="1200" dirty="0"/>
        </a:p>
      </dsp:txBody>
      <dsp:txXfrm>
        <a:off x="585659" y="1949830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0030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345938"/>
          <a:ext cx="5849872" cy="79208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VY_32_INOVACE_10_MEZIVÁLEČNÁ ITÁLIE - OPAKOVÁNÍ</a:t>
          </a:r>
          <a:endParaRPr lang="cs-CZ" sz="2000" kern="1200" dirty="0" smtClean="0"/>
        </a:p>
      </dsp:txBody>
      <dsp:txXfrm>
        <a:off x="301774" y="2345938"/>
        <a:ext cx="5849872" cy="792087"/>
      </dsp:txXfrm>
    </dsp:sp>
    <dsp:sp modelId="{D00E28E9-7A94-4DBE-BF47-6DC8F169B300}">
      <dsp:nvSpPr>
        <dsp:cNvPr id="0" name=""/>
        <dsp:cNvSpPr/>
      </dsp:nvSpPr>
      <dsp:spPr>
        <a:xfrm>
          <a:off x="54168" y="249437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1DEE0F7-F870-4E00-BD08-DED2B281B51F}" type="datetimeFigureOut">
              <a:rPr lang="cs-CZ" smtClean="0"/>
              <a:pPr/>
              <a:t>26.12.2013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830AB1C-A639-4EB6-8BD0-1C738AE74B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1DEE0F7-F870-4E00-BD08-DED2B281B51F}" type="datetimeFigureOut">
              <a:rPr lang="cs-CZ" smtClean="0"/>
              <a:pPr/>
              <a:t>26.12.2013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830AB1C-A639-4EB6-8BD0-1C738AE74B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1DEE0F7-F870-4E00-BD08-DED2B281B51F}" type="datetimeFigureOut">
              <a:rPr lang="cs-CZ" smtClean="0"/>
              <a:pPr/>
              <a:t>26.12.2013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830AB1C-A639-4EB6-8BD0-1C738AE74B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fld id="{B1DEE0F7-F870-4E00-BD08-DED2B281B51F}" type="datetimeFigureOut">
              <a:rPr lang="cs-CZ" smtClean="0"/>
              <a:pPr/>
              <a:t>26.12.2013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B830AB1C-A639-4EB6-8BD0-1C738AE74B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1DEE0F7-F870-4E00-BD08-DED2B281B51F}" type="datetimeFigureOut">
              <a:rPr lang="cs-CZ" smtClean="0"/>
              <a:pPr/>
              <a:t>26.12.2013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830AB1C-A639-4EB6-8BD0-1C738AE74B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1DEE0F7-F870-4E00-BD08-DED2B281B51F}" type="datetimeFigureOut">
              <a:rPr lang="cs-CZ" smtClean="0"/>
              <a:pPr/>
              <a:t>26.12.2013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830AB1C-A639-4EB6-8BD0-1C738AE74B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1DEE0F7-F870-4E00-BD08-DED2B281B51F}" type="datetimeFigureOut">
              <a:rPr lang="cs-CZ" smtClean="0"/>
              <a:pPr/>
              <a:t>26.12.2013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830AB1C-A639-4EB6-8BD0-1C738AE74B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1DEE0F7-F870-4E00-BD08-DED2B281B51F}" type="datetimeFigureOut">
              <a:rPr lang="cs-CZ" smtClean="0"/>
              <a:pPr/>
              <a:t>26.12.2013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830AB1C-A639-4EB6-8BD0-1C738AE74B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1DEE0F7-F870-4E00-BD08-DED2B281B51F}" type="datetimeFigureOut">
              <a:rPr lang="cs-CZ" smtClean="0"/>
              <a:pPr/>
              <a:t>26.12.2013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830AB1C-A639-4EB6-8BD0-1C738AE74B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1DEE0F7-F870-4E00-BD08-DED2B281B51F}" type="datetimeFigureOut">
              <a:rPr lang="cs-CZ" smtClean="0"/>
              <a:pPr/>
              <a:t>26.12.2013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830AB1C-A639-4EB6-8BD0-1C738AE74B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1DEE0F7-F870-4E00-BD08-DED2B281B51F}" type="datetimeFigureOut">
              <a:rPr lang="cs-CZ" smtClean="0"/>
              <a:pPr/>
              <a:t>26.12.2013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830AB1C-A639-4EB6-8BD0-1C738AE74B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fld id="{B1DEE0F7-F870-4E00-BD08-DED2B281B51F}" type="datetimeFigureOut">
              <a:rPr lang="cs-CZ" smtClean="0"/>
              <a:pPr/>
              <a:t>26.12.2013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fld id="{B830AB1C-A639-4EB6-8BD0-1C738AE74B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="" xmlns:p14="http://schemas.microsoft.com/office/powerpoint/2010/main" val="297392002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=""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1556792"/>
            <a:ext cx="8352928" cy="4569371"/>
          </a:xfrm>
        </p:spPr>
        <p:txBody>
          <a:bodyPr/>
          <a:lstStyle/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předmět: dějepis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věková skupina: devátý ročník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časový fond: 15 min </a:t>
            </a:r>
          </a:p>
          <a:p>
            <a:pPr marL="0" indent="0"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fáze hodiny: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opakování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látky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počet pracovních stran: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Materiál je určen k interaktivní výuce. Žáci inovativním způsobem vyhledávají a zpracovávají informace pomocí internetu, interaktivní tabule a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powerpointové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prezentace.  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412776"/>
            <a:ext cx="7884864" cy="4713387"/>
          </a:xfrm>
        </p:spPr>
        <p:txBody>
          <a:bodyPr/>
          <a:lstStyle/>
          <a:p>
            <a:pPr marL="0" indent="0" algn="just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Na první </a:t>
            </a:r>
            <a:r>
              <a:rPr lang="cs-CZ" sz="3200" dirty="0" smtClean="0">
                <a:solidFill>
                  <a:schemeClr val="tx1"/>
                </a:solidFill>
              </a:rPr>
              <a:t>až čtvrté </a:t>
            </a:r>
            <a:r>
              <a:rPr lang="cs-CZ" sz="3200" dirty="0" smtClean="0">
                <a:solidFill>
                  <a:schemeClr val="tx1"/>
                </a:solidFill>
              </a:rPr>
              <a:t>straně žáci písemně či přes PC nebo interaktivní tabuli odpoví na postupně zobrazované </a:t>
            </a:r>
            <a:r>
              <a:rPr lang="cs-CZ" sz="3200" dirty="0" smtClean="0">
                <a:solidFill>
                  <a:schemeClr val="tx1"/>
                </a:solidFill>
              </a:rPr>
              <a:t>otázky, a to tak, že si vždy vyberou vhodnou možnost. Správnost se ověří kliknutím na PC či interaktivní tabuli. Správná možnost se zvětší a zůstane, špatná zmizí. Výběr možností je občas opatřen doplňujícími informacemi či otázkami, kde se odpověď vyžaduje ústní a písemně se kliknutím ověří.   </a:t>
            </a:r>
            <a:endParaRPr lang="cs-CZ" sz="3200" dirty="0" smtClean="0">
              <a:solidFill>
                <a:schemeClr val="tx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 k jednotlivým stranám</a:t>
            </a: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Vyber možnosti: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1412776"/>
            <a:ext cx="45624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1. Slovo fašismus vzniklo: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1988840"/>
            <a:ext cx="63818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označením staroindické svastiky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2564904"/>
            <a:ext cx="80041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B, označením svazků starořeckých bojovníků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3212976"/>
            <a:ext cx="819326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C, označením svazku prutů římských úředníků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71600" y="3933056"/>
            <a:ext cx="70535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2. Fašistický vůdce v Itálii měl označení: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1560" y="4725144"/>
            <a:ext cx="15151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Duce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 flipH="1">
            <a:off x="2699792" y="4725144"/>
            <a:ext cx="240255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B, </a:t>
            </a:r>
            <a:r>
              <a:rPr lang="cs-CZ" sz="3200" b="1" dirty="0" err="1" smtClean="0">
                <a:solidFill>
                  <a:srgbClr val="00B050"/>
                </a:solidFill>
              </a:rPr>
              <a:t>Führer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04048" y="4725144"/>
            <a:ext cx="20265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c, </a:t>
            </a:r>
            <a:r>
              <a:rPr lang="cs-CZ" sz="3200" b="1" dirty="0" err="1" smtClean="0">
                <a:solidFill>
                  <a:srgbClr val="7030A0"/>
                </a:solidFill>
              </a:rPr>
              <a:t>caudillo</a:t>
            </a:r>
            <a:r>
              <a:rPr lang="cs-CZ" sz="3200" b="1" dirty="0" smtClean="0">
                <a:solidFill>
                  <a:srgbClr val="7030A0"/>
                </a:solidFill>
              </a:rPr>
              <a:t> 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2" name="Obdélníkový popisek 11"/>
          <p:cNvSpPr/>
          <p:nvPr/>
        </p:nvSpPr>
        <p:spPr>
          <a:xfrm>
            <a:off x="5220072" y="5229200"/>
            <a:ext cx="3312368" cy="1440160"/>
          </a:xfrm>
          <a:prstGeom prst="wedgeRectCallout">
            <a:avLst>
              <a:gd name="adj1" fmla="val -63337"/>
              <a:gd name="adj2" fmla="val -50328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Kdo a v jakých zemích používal ostatní označení? 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3" name="Obdélníkový popisek 12"/>
          <p:cNvSpPr/>
          <p:nvPr/>
        </p:nvSpPr>
        <p:spPr>
          <a:xfrm>
            <a:off x="251520" y="3573016"/>
            <a:ext cx="2448272" cy="3068960"/>
          </a:xfrm>
          <a:prstGeom prst="wedgeRectCallout">
            <a:avLst>
              <a:gd name="adj1" fmla="val 131103"/>
              <a:gd name="adj2" fmla="val -3217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Führer</a:t>
            </a:r>
            <a:r>
              <a:rPr lang="cs-CZ" sz="3200" b="1" dirty="0" smtClean="0">
                <a:solidFill>
                  <a:schemeClr val="tx1"/>
                </a:solidFill>
              </a:rPr>
              <a:t> = Hitler v Německu</a:t>
            </a:r>
          </a:p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Caudilo</a:t>
            </a:r>
            <a:r>
              <a:rPr lang="cs-CZ" sz="3200" b="1" dirty="0" smtClean="0">
                <a:solidFill>
                  <a:schemeClr val="tx1"/>
                </a:solidFill>
              </a:rPr>
              <a:t> = Franko ve Španělsku 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 </a:t>
            </a: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000"/>
                            </p:stCondLst>
                            <p:childTnLst>
                              <p:par>
                                <p:cTn id="3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6" presetClass="emph" presetSubtype="0" autoRev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8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6" presetClass="emph" presetSubtype="0" autoRev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3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55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1" presetID="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3" grpId="0"/>
      <p:bldP spid="5" grpId="0" build="allAtOnce"/>
      <p:bldP spid="6" grpId="0"/>
      <p:bldP spid="6" grpId="1"/>
      <p:bldP spid="7" grpId="0" build="allAtOnce"/>
      <p:bldP spid="9" grpId="0" build="allAtOnce"/>
      <p:bldP spid="10" grpId="0"/>
      <p:bldP spid="10" grpId="1"/>
      <p:bldP spid="10" grpId="2"/>
      <p:bldP spid="11" grpId="0"/>
      <p:bldP spid="11" grpId="1"/>
      <p:bldP spid="11" grpId="2"/>
      <p:bldP spid="12" grpId="0" animBg="1"/>
      <p:bldP spid="12" grpId="1" animBg="1"/>
      <p:bldP spid="12" grpId="2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Vyber možnosti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1412776"/>
            <a:ext cx="56078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3. Vůdcem italských fašistů byl: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1916832"/>
            <a:ext cx="26885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Adolf Hitler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27784" y="1916832"/>
            <a:ext cx="35605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B, </a:t>
            </a:r>
            <a:r>
              <a:rPr lang="cs-CZ" sz="3200" b="1" dirty="0" err="1" smtClean="0">
                <a:solidFill>
                  <a:srgbClr val="00B050"/>
                </a:solidFill>
              </a:rPr>
              <a:t>Benito</a:t>
            </a:r>
            <a:r>
              <a:rPr lang="cs-CZ" sz="3200" b="1" dirty="0" smtClean="0">
                <a:solidFill>
                  <a:srgbClr val="00B050"/>
                </a:solidFill>
              </a:rPr>
              <a:t> </a:t>
            </a:r>
            <a:r>
              <a:rPr lang="cs-CZ" sz="3200" b="1" dirty="0" err="1" smtClean="0">
                <a:solidFill>
                  <a:srgbClr val="00B050"/>
                </a:solidFill>
              </a:rPr>
              <a:t>Mussolini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012160" y="1844824"/>
            <a:ext cx="33843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C, generál Franko 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7544" y="2564904"/>
            <a:ext cx="74879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4. Označ obrázek vůdce italských fašistů:  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 flipH="1">
            <a:off x="323528" y="3140968"/>
            <a:ext cx="67436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75856" y="3140968"/>
            <a:ext cx="6238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B, 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372200" y="3140968"/>
            <a:ext cx="6046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C, </a:t>
            </a:r>
            <a:endParaRPr lang="cs-CZ" sz="3200" b="1" dirty="0">
              <a:solidFill>
                <a:srgbClr val="7030A0"/>
              </a:solidFill>
            </a:endParaRPr>
          </a:p>
        </p:txBody>
      </p:sp>
      <p:pic>
        <p:nvPicPr>
          <p:cNvPr id="1026" name="Picture 2" descr="http://forum.valka.cz/attachments/osobnosti/Adolf_Hitler_retouche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3068960"/>
            <a:ext cx="1008112" cy="1595447"/>
          </a:xfrm>
          <a:prstGeom prst="rect">
            <a:avLst/>
          </a:prstGeom>
          <a:noFill/>
        </p:spPr>
      </p:pic>
      <p:pic>
        <p:nvPicPr>
          <p:cNvPr id="1028" name="Picture 4" descr="http://1.bp.blogspot.com/-G5sHw5dBA6o/ULkrmxoGUdI/AAAAAAAAACQ/LrKXzE7Diig/s1600/Francisco-Franco-Bahamonde.jpe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3068960"/>
            <a:ext cx="1265499" cy="1584176"/>
          </a:xfrm>
          <a:prstGeom prst="rect">
            <a:avLst/>
          </a:prstGeom>
          <a:noFill/>
        </p:spPr>
      </p:pic>
      <p:pic>
        <p:nvPicPr>
          <p:cNvPr id="1030" name="Picture 6" descr="http://upload.wikimedia.org/wikipedia/commons/8/8a/Mussolini_mezzobusto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76256" y="3068960"/>
            <a:ext cx="1256813" cy="1656184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467544" y="5013176"/>
            <a:ext cx="52229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5. Jak se fašisté chopili moci?</a:t>
            </a:r>
            <a:endParaRPr lang="cs-CZ" sz="32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79512" y="5589240"/>
            <a:ext cx="37994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pochodem na Řím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067944" y="5589240"/>
            <a:ext cx="2016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B, revolucí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228184" y="5589240"/>
            <a:ext cx="24785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C, ve volbách</a:t>
            </a:r>
            <a:endParaRPr lang="cs-CZ" sz="32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000"/>
                            </p:stCondLst>
                            <p:childTnLst>
                              <p:par>
                                <p:cTn id="3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5000"/>
                            </p:stCondLst>
                            <p:childTnLst>
                              <p:par>
                                <p:cTn id="70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6000"/>
                            </p:stCondLst>
                            <p:childTnLst>
                              <p:par>
                                <p:cTn id="76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0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8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6" presetClass="emph" presetSubtype="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4" dur="2000" fill="hold"/>
                                        <p:tgtEl>
                                          <p:spTgt spid="103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25" presetID="6" presetClass="emph" presetSubtype="0" autoRev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6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1" dur="2000" fill="hold"/>
                                        <p:tgtEl>
                                          <p:spTgt spid="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3" grpId="0"/>
      <p:bldP spid="5" grpId="0" build="allAtOnce"/>
      <p:bldP spid="6" grpId="0"/>
      <p:bldP spid="6" grpId="1"/>
      <p:bldP spid="7" grpId="0"/>
      <p:bldP spid="7" grpId="1"/>
      <p:bldP spid="9" grpId="0"/>
      <p:bldP spid="9" grpId="1"/>
      <p:bldP spid="10" grpId="0"/>
      <p:bldP spid="10" grpId="1"/>
      <p:bldP spid="11" grpId="0"/>
      <p:bldP spid="11" grpId="1"/>
      <p:bldP spid="16" grpId="0"/>
      <p:bldP spid="16" grpId="1"/>
      <p:bldP spid="17" grpId="0"/>
      <p:bldP spid="17" grpId="1"/>
      <p:bldP spid="18" grpId="0"/>
      <p:bldP spid="18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252537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Vyber možnosti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1412776"/>
            <a:ext cx="76145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6. Který důvod nestál za podporou fašistů?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1916832"/>
            <a:ext cx="35365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odpor proti králi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flipH="1">
            <a:off x="3851920" y="1916832"/>
            <a:ext cx="244827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B, strach z komunismu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12160" y="1988840"/>
            <a:ext cx="28083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C, hospodářská krize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2" y="3573016"/>
            <a:ext cx="82589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7. Se kterým státem podepsala Itálie smlouvu?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3528" y="4149080"/>
            <a:ext cx="15263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SSSR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123728" y="4077072"/>
            <a:ext cx="22797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B, Německo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860032" y="4077072"/>
            <a:ext cx="19784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C, Francie 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67544" y="5013176"/>
            <a:ext cx="63722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8. Jak se toto spojenectví nazývalo?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3528" y="5661248"/>
            <a:ext cx="29290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Malá dohoda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203848" y="5661248"/>
            <a:ext cx="25763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B, Dvojspolek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876759" y="5589240"/>
            <a:ext cx="33666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C, Osa Berlín - Řím</a:t>
            </a:r>
            <a:endParaRPr lang="cs-CZ" sz="32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000"/>
                            </p:stCondLst>
                            <p:childTnLst>
                              <p:par>
                                <p:cTn id="3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0"/>
                            </p:stCondLst>
                            <p:childTnLst>
                              <p:par>
                                <p:cTn id="5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6000"/>
                            </p:stCondLst>
                            <p:childTnLst>
                              <p:par>
                                <p:cTn id="6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6" presetClass="emph" presetSubtype="0" autoRev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0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0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6" presetClass="emph" presetSubtype="0" autoRev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0" dur="2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3" grpId="0"/>
      <p:bldP spid="6" grpId="0" build="allAtOnce"/>
      <p:bldP spid="7" grpId="0"/>
      <p:bldP spid="7" grpId="1"/>
      <p:bldP spid="8" grpId="0"/>
      <p:bldP spid="8" grpId="1"/>
      <p:bldP spid="9" grpId="0"/>
      <p:bldP spid="10" grpId="0"/>
      <p:bldP spid="10" grpId="1"/>
      <p:bldP spid="11" grpId="0"/>
      <p:bldP spid="11" grpId="1"/>
      <p:bldP spid="12" grpId="0"/>
      <p:bldP spid="12" grpId="1"/>
      <p:bldP spid="14" grpId="0" build="allAtOnce"/>
      <p:bldP spid="15" grpId="0"/>
      <p:bldP spid="15" grpId="1"/>
      <p:bldP spid="16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Vyber možnosti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1412776"/>
            <a:ext cx="60388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9. Co nepatří mezi znaky fašismu?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2060848"/>
            <a:ext cx="21771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rasismus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55776" y="2060848"/>
            <a:ext cx="30011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B, válka = dobro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08104" y="2060848"/>
            <a:ext cx="30893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C, nacionalismus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5536" y="2708920"/>
            <a:ext cx="73997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10. Které území v Africe Itálie neobsadila?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7544" y="3356992"/>
            <a:ext cx="17684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Etiopii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411760" y="3356992"/>
            <a:ext cx="17027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B, Habeš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427984" y="3356992"/>
            <a:ext cx="16450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B, Egypt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5536" y="4221088"/>
            <a:ext cx="56076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11. Kdy území v Africe obsadila?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39552" y="5085184"/>
            <a:ext cx="13789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1933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267744" y="5085184"/>
            <a:ext cx="13660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B, 1935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283968" y="5157192"/>
            <a:ext cx="13436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C, 1937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8" name="Obdélníkový popisek 17"/>
          <p:cNvSpPr/>
          <p:nvPr/>
        </p:nvSpPr>
        <p:spPr>
          <a:xfrm>
            <a:off x="6156176" y="3356992"/>
            <a:ext cx="2016224" cy="1872208"/>
          </a:xfrm>
          <a:prstGeom prst="wedgeRectCallout">
            <a:avLst>
              <a:gd name="adj1" fmla="val -187328"/>
              <a:gd name="adj2" fmla="val -24993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Habeš = staré označení Etiopie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000"/>
                            </p:stCondLst>
                            <p:childTnLst>
                              <p:par>
                                <p:cTn id="3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0"/>
                            </p:stCondLst>
                            <p:childTnLst>
                              <p:par>
                                <p:cTn id="5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6000"/>
                            </p:stCondLst>
                            <p:childTnLst>
                              <p:par>
                                <p:cTn id="6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1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4000"/>
                            </p:stCondLst>
                            <p:childTnLst>
                              <p:par>
                                <p:cTn id="103" presetID="55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0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9" fill="hold">
                      <p:stCondLst>
                        <p:cond delay="0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7" dur="500" fill="hold"/>
                                        <p:tgtEl>
                                          <p:spTgt spid="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4" fill="hold">
                      <p:stCondLst>
                        <p:cond delay="0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7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1"/>
      <p:bldP spid="5" grpId="2"/>
      <p:bldP spid="7" grpId="0"/>
      <p:bldP spid="7" grpId="1"/>
      <p:bldP spid="8" grpId="0"/>
      <p:bldP spid="8" grpId="1"/>
      <p:bldP spid="9" grpId="0"/>
      <p:bldP spid="10" grpId="0"/>
      <p:bldP spid="10" grpId="1"/>
      <p:bldP spid="11" grpId="0"/>
      <p:bldP spid="11" grpId="1"/>
      <p:bldP spid="12" grpId="0"/>
      <p:bldP spid="12" grpId="1"/>
      <p:bldP spid="14" grpId="0" build="allAtOnce"/>
      <p:bldP spid="16" grpId="0"/>
      <p:bldP spid="16" grpId="1"/>
      <p:bldP spid="17" grpId="0" build="allAtOnce"/>
      <p:bldP spid="18" grpId="0" animBg="1"/>
      <p:bldP spid="18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340768"/>
            <a:ext cx="8424936" cy="4896544"/>
          </a:xfrm>
        </p:spPr>
        <p:txBody>
          <a:bodyPr/>
          <a:lstStyle/>
          <a:p>
            <a:pPr marL="0" indent="0" algn="ctr">
              <a:buNone/>
            </a:pPr>
            <a:r>
              <a:rPr lang="cs-CZ" sz="2200" b="1" dirty="0" smtClean="0">
                <a:solidFill>
                  <a:schemeClr val="tx1"/>
                </a:solidFill>
                <a:latin typeface="+mj-lt"/>
              </a:rPr>
              <a:t>A, Použitá literatura:</a:t>
            </a:r>
          </a:p>
          <a:p>
            <a:pPr marL="0" indent="0" algn="just">
              <a:buNone/>
            </a:pPr>
            <a:r>
              <a:rPr lang="cs-CZ" sz="2200" dirty="0" smtClean="0">
                <a:solidFill>
                  <a:schemeClr val="tx1"/>
                </a:solidFill>
                <a:latin typeface="+mj-lt"/>
                <a:cs typeface="Times New Roman" pitchFamily="18" charset="0"/>
              </a:rPr>
              <a:t>1. VÁLKOVÁ, Veronika. </a:t>
            </a:r>
            <a:r>
              <a:rPr lang="cs-CZ" sz="2200" i="1" dirty="0" smtClean="0">
                <a:solidFill>
                  <a:schemeClr val="tx1"/>
                </a:solidFill>
                <a:latin typeface="+mj-lt"/>
                <a:cs typeface="Times New Roman" pitchFamily="18" charset="0"/>
              </a:rPr>
              <a:t>Dějepis 9 pro základní školy</a:t>
            </a:r>
            <a:r>
              <a:rPr lang="cs-CZ" sz="2200" dirty="0" smtClean="0">
                <a:solidFill>
                  <a:schemeClr val="tx1"/>
                </a:solidFill>
                <a:latin typeface="+mj-lt"/>
                <a:cs typeface="Times New Roman" pitchFamily="18" charset="0"/>
              </a:rPr>
              <a:t>. Praha: SPN - pedagogické nakladatelství, akciová společnost, 2009, ISBN 978-80-7235-428-3. </a:t>
            </a:r>
          </a:p>
          <a:p>
            <a:pPr marL="0" indent="0" algn="ctr">
              <a:buNone/>
            </a:pPr>
            <a:r>
              <a:rPr lang="cs-CZ" sz="2200" b="1" dirty="0" smtClean="0">
                <a:solidFill>
                  <a:schemeClr val="tx1"/>
                </a:solidFill>
              </a:rPr>
              <a:t>B, Internetové odkazy:</a:t>
            </a:r>
          </a:p>
          <a:p>
            <a:pPr marL="0" indent="0" algn="just">
              <a:buNone/>
            </a:pPr>
            <a:r>
              <a:rPr lang="cs-CZ" sz="2200" dirty="0" smtClean="0">
                <a:solidFill>
                  <a:schemeClr val="tx1"/>
                </a:solidFill>
              </a:rPr>
              <a:t>Obr. </a:t>
            </a:r>
            <a:r>
              <a:rPr lang="cs-CZ" sz="2200" dirty="0" smtClean="0">
                <a:solidFill>
                  <a:schemeClr val="tx1"/>
                </a:solidFill>
              </a:rPr>
              <a:t>4 A: </a:t>
            </a:r>
            <a:r>
              <a:rPr lang="pt-BR" sz="2200" dirty="0" smtClean="0">
                <a:solidFill>
                  <a:schemeClr val="tx1"/>
                </a:solidFill>
              </a:rPr>
              <a:t>AUTOR NEUVEDEN. </a:t>
            </a:r>
            <a:r>
              <a:rPr lang="pt-BR" sz="2200" i="1" dirty="0" smtClean="0">
                <a:solidFill>
                  <a:schemeClr val="tx1"/>
                </a:solidFill>
              </a:rPr>
              <a:t>www.hngn.com</a:t>
            </a:r>
            <a:r>
              <a:rPr lang="pt-BR" sz="2200" dirty="0" smtClean="0">
                <a:solidFill>
                  <a:schemeClr val="tx1"/>
                </a:solidFill>
              </a:rPr>
              <a:t> [online]. [cit. 26.12.2013]. Dostupný na WWW: http://</a:t>
            </a:r>
            <a:r>
              <a:rPr lang="pt-BR" sz="2200" dirty="0" smtClean="0">
                <a:solidFill>
                  <a:schemeClr val="tx1"/>
                </a:solidFill>
              </a:rPr>
              <a:t>images.hngn.com/data/images/full/8527/adolf-hitler.jpg?w=600</a:t>
            </a:r>
            <a:r>
              <a:rPr lang="cs-CZ" sz="2200" dirty="0" smtClean="0">
                <a:solidFill>
                  <a:schemeClr val="tx1"/>
                </a:solidFill>
              </a:rPr>
              <a:t>.</a:t>
            </a:r>
          </a:p>
          <a:p>
            <a:pPr marL="0" indent="0" algn="just">
              <a:buNone/>
            </a:pPr>
            <a:r>
              <a:rPr lang="cs-CZ" sz="2200" dirty="0" smtClean="0">
                <a:solidFill>
                  <a:schemeClr val="tx1"/>
                </a:solidFill>
              </a:rPr>
              <a:t>Obr. 4 B: </a:t>
            </a:r>
            <a:r>
              <a:rPr lang="pt-BR" sz="2200" dirty="0" smtClean="0">
                <a:solidFill>
                  <a:schemeClr val="tx1"/>
                </a:solidFill>
              </a:rPr>
              <a:t>AUTOR NEUVEDEN. </a:t>
            </a:r>
            <a:r>
              <a:rPr lang="pt-BR" sz="2200" i="1" dirty="0" smtClean="0">
                <a:solidFill>
                  <a:schemeClr val="tx1"/>
                </a:solidFill>
              </a:rPr>
              <a:t>www.diasdehistoria.com.ar</a:t>
            </a:r>
            <a:r>
              <a:rPr lang="pt-BR" sz="2200" dirty="0" smtClean="0">
                <a:solidFill>
                  <a:schemeClr val="tx1"/>
                </a:solidFill>
              </a:rPr>
              <a:t> [online]. [cit. 26.12.2013]. Dostupný na WWW: http://www.diasdehistoria.com.ar/userfiles/image/franco-1.jpg </a:t>
            </a:r>
            <a:r>
              <a:rPr lang="cs-CZ" sz="2200" dirty="0" smtClean="0">
                <a:solidFill>
                  <a:schemeClr val="tx1"/>
                </a:solidFill>
              </a:rPr>
              <a:t>.</a:t>
            </a:r>
          </a:p>
          <a:p>
            <a:pPr marL="0" indent="0" algn="just">
              <a:buNone/>
            </a:pPr>
            <a:r>
              <a:rPr lang="cs-CZ" sz="2200" dirty="0" smtClean="0">
                <a:solidFill>
                  <a:schemeClr val="tx1"/>
                </a:solidFill>
              </a:rPr>
              <a:t>Obr. 4 C: </a:t>
            </a:r>
            <a:r>
              <a:rPr lang="cs-CZ" sz="2200" dirty="0" smtClean="0">
                <a:solidFill>
                  <a:schemeClr val="tx1"/>
                </a:solidFill>
              </a:rPr>
              <a:t>AUTOR NEUVEDEN. </a:t>
            </a:r>
            <a:r>
              <a:rPr lang="cs-CZ" sz="2200" i="1" dirty="0" err="1" smtClean="0">
                <a:solidFill>
                  <a:schemeClr val="tx1"/>
                </a:solidFill>
              </a:rPr>
              <a:t>en.wikipedia.org</a:t>
            </a:r>
            <a:r>
              <a:rPr lang="cs-CZ" sz="2200" dirty="0" smtClean="0">
                <a:solidFill>
                  <a:schemeClr val="tx1"/>
                </a:solidFill>
              </a:rPr>
              <a:t> [online]. [cit. 26.12.2013]. Dostupný na WWW: http://</a:t>
            </a:r>
            <a:r>
              <a:rPr lang="cs-CZ" sz="2200" dirty="0" smtClean="0">
                <a:solidFill>
                  <a:schemeClr val="tx1"/>
                </a:solidFill>
              </a:rPr>
              <a:t>upload.wikimedia.org/wikipedia/commons/8/8a/Mussolini_mezzobusto.jpg.</a:t>
            </a:r>
            <a:endParaRPr lang="cs-CZ" sz="22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842871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1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</Template>
  <TotalTime>164</TotalTime>
  <Words>527</Words>
  <Application>Microsoft Office PowerPoint</Application>
  <PresentationFormat>Předvádění na obrazovce (4:3)</PresentationFormat>
  <Paragraphs>77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Motiv1</vt:lpstr>
      <vt:lpstr>Základní škola a Mateřská škola Bílá Třemešná, okres Trutnov</vt:lpstr>
      <vt:lpstr>Anotace</vt:lpstr>
      <vt:lpstr>Anotace k jednotlivým stranám</vt:lpstr>
      <vt:lpstr>Vyber možnosti:</vt:lpstr>
      <vt:lpstr>Vyber možnosti</vt:lpstr>
      <vt:lpstr>Vyber možnosti</vt:lpstr>
      <vt:lpstr>Vyber možnosti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Meziválečná Itálie - opakování</dc:title>
  <dc:creator>Mgr. Jiří Lux</dc:creator>
  <cp:lastModifiedBy>Jiri</cp:lastModifiedBy>
  <cp:revision>38</cp:revision>
  <dcterms:created xsi:type="dcterms:W3CDTF">2013-10-23T17:49:56Z</dcterms:created>
  <dcterms:modified xsi:type="dcterms:W3CDTF">2013-12-26T21:18:14Z</dcterms:modified>
</cp:coreProperties>
</file>