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sldIdLst>
    <p:sldId id="270" r:id="rId2"/>
    <p:sldId id="271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8" r:id="rId11"/>
    <p:sldId id="269" r:id="rId12"/>
    <p:sldId id="273" r:id="rId13"/>
    <p:sldId id="272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61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NETVOŘICE, OKRES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Hana Halamová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1F4F8BC0-F267-4379-9FE7-6FFC8B64BAD8}">
      <dgm:prSet custT="1"/>
      <dgm:spPr/>
      <dgm:t>
        <a:bodyPr/>
        <a:lstStyle/>
        <a:p>
          <a:pPr algn="l" rtl="0"/>
          <a:r>
            <a:rPr lang="cs-CZ" sz="2000" dirty="0" smtClean="0"/>
            <a:t>TÉMA:  Sloveso </a:t>
          </a:r>
          <a:r>
            <a:rPr lang="cs-CZ" sz="2000" dirty="0" err="1" smtClean="0"/>
            <a:t>haben</a:t>
          </a:r>
          <a:endParaRPr lang="cs-CZ" sz="2000" b="1" dirty="0"/>
        </a:p>
      </dgm:t>
    </dgm:pt>
    <dgm:pt modelId="{CB4349C9-2857-43D8-BECE-A7FF7EDF9F3E}" type="parTrans" cxnId="{D456404D-DD79-4BF5-8214-F6F5ABDDCEE7}">
      <dgm:prSet/>
      <dgm:spPr/>
      <dgm:t>
        <a:bodyPr/>
        <a:lstStyle/>
        <a:p>
          <a:endParaRPr lang="cs-CZ"/>
        </a:p>
      </dgm:t>
    </dgm:pt>
    <dgm:pt modelId="{25908343-600B-4CFF-BE0F-46682F86F066}" type="sibTrans" cxnId="{D456404D-DD79-4BF5-8214-F6F5ABDDCEE7}">
      <dgm:prSet/>
      <dgm:spPr/>
      <dgm:t>
        <a:bodyPr/>
        <a:lstStyle/>
        <a:p>
          <a:endParaRPr lang="cs-CZ"/>
        </a:p>
      </dgm:t>
    </dgm:pt>
    <dgm:pt modelId="{1AE9165A-6B70-4FFD-A49C-881BF73B4F04}">
      <dgm:prSet custT="1"/>
      <dgm:spPr/>
      <dgm:t>
        <a:bodyPr/>
        <a:lstStyle/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r>
            <a:rPr lang="cs-CZ" sz="2000" b="0" dirty="0" smtClean="0"/>
            <a:t>NÁZEV: VY_22_INOVACE_20_NJ8_Sloveso </a:t>
          </a:r>
          <a:r>
            <a:rPr lang="cs-CZ" sz="2000" b="0" dirty="0" err="1" smtClean="0"/>
            <a:t>haben</a:t>
          </a:r>
          <a:endParaRPr lang="cs-CZ" sz="2000" b="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/>
        </a:p>
      </dgm:t>
    </dgm:pt>
    <dgm:pt modelId="{8F0B57C3-B09F-4B25-851F-DEBA3916737F}" type="sibTrans" cxnId="{50DF55ED-24F0-44E3-BFC8-D522DAA35070}">
      <dgm:prSet/>
      <dgm:spPr/>
      <dgm:t>
        <a:bodyPr/>
        <a:lstStyle/>
        <a:p>
          <a:endParaRPr lang="cs-CZ"/>
        </a:p>
      </dgm:t>
    </dgm:pt>
    <dgm:pt modelId="{1C4D8070-D097-47CB-B3BF-5E973F4CB0A3}" type="parTrans" cxnId="{50DF55ED-24F0-44E3-BFC8-D522DAA35070}">
      <dgm:prSet/>
      <dgm:spPr/>
      <dgm:t>
        <a:bodyPr/>
        <a:lstStyle/>
        <a:p>
          <a:endParaRPr lang="cs-CZ"/>
        </a:p>
      </dgm:t>
    </dgm:pt>
    <dgm:pt modelId="{26CBEA56-8CFD-48C0-BD6E-2EB16B1FBF42}">
      <dgm:prSet custT="1"/>
      <dgm:spPr/>
      <dgm:t>
        <a:bodyPr/>
        <a:lstStyle/>
        <a:p>
          <a:pPr algn="l" rtl="0"/>
          <a:r>
            <a:rPr lang="cs-CZ" sz="2000" dirty="0" smtClean="0"/>
            <a:t>ČÍSLO PROJEKTU: OPVK 1.4</a:t>
          </a:r>
          <a:endParaRPr lang="cs-CZ" sz="2000" dirty="0"/>
        </a:p>
      </dgm:t>
    </dgm:pt>
    <dgm:pt modelId="{3D39C259-0E3C-4B23-BB35-4844AECFFF4A}" type="parTrans" cxnId="{BC9677F5-E413-439B-BB47-42AA4BD3B1D3}">
      <dgm:prSet/>
      <dgm:spPr/>
      <dgm:t>
        <a:bodyPr/>
        <a:lstStyle/>
        <a:p>
          <a:endParaRPr lang="cs-CZ"/>
        </a:p>
      </dgm:t>
    </dgm:pt>
    <dgm:pt modelId="{A258AB0E-CCAC-4606-ADD8-E16B638C211B}" type="sibTrans" cxnId="{BC9677F5-E413-439B-BB47-42AA4BD3B1D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71A10DEB-455E-4133-A618-0A0EE82A21E3}" type="pres">
      <dgm:prSet presAssocID="{1AE9165A-6B70-4FFD-A49C-881BF73B4F04}" presName="vertSpace3" presStyleLbl="node1" presStyleIdx="1" presStyleCnt="5"/>
      <dgm:spPr/>
    </dgm:pt>
    <dgm:pt modelId="{DA6A876D-6D25-492F-8BDC-9AE6A6CFB1FA}" type="pres">
      <dgm:prSet presAssocID="{1AE9165A-6B70-4FFD-A49C-881BF73B4F04}" presName="circle3" presStyleLbl="node1" presStyleIdx="2" presStyleCnt="5"/>
      <dgm:spPr/>
    </dgm:pt>
    <dgm:pt modelId="{A9F01C16-B5C0-47B0-9750-F7E5E11674A0}" type="pres">
      <dgm:prSet presAssocID="{1AE9165A-6B70-4FFD-A49C-881BF73B4F04}" presName="rect3" presStyleLbl="alignAcc1" presStyleIdx="2" presStyleCnt="5"/>
      <dgm:spPr/>
      <dgm:t>
        <a:bodyPr/>
        <a:lstStyle/>
        <a:p>
          <a:endParaRPr lang="cs-CZ"/>
        </a:p>
      </dgm:t>
    </dgm:pt>
    <dgm:pt modelId="{5C0CF724-3222-4429-B09A-F154A62FD507}" type="pres">
      <dgm:prSet presAssocID="{1F4F8BC0-F267-4379-9FE7-6FFC8B64BAD8}" presName="vertSpace4" presStyleLbl="node1" presStyleIdx="2" presStyleCnt="5"/>
      <dgm:spPr/>
    </dgm:pt>
    <dgm:pt modelId="{71A5FEA7-FE77-4220-960F-2AB7AE466FE5}" type="pres">
      <dgm:prSet presAssocID="{1F4F8BC0-F267-4379-9FE7-6FFC8B64BAD8}" presName="circle4" presStyleLbl="node1" presStyleIdx="3" presStyleCnt="5"/>
      <dgm:spPr/>
    </dgm:pt>
    <dgm:pt modelId="{C8857ABF-5052-4733-A46C-0F8B764FF76F}" type="pres">
      <dgm:prSet presAssocID="{1F4F8BC0-F267-4379-9FE7-6FFC8B64BAD8}" presName="rect4" presStyleLbl="alignAcc1" presStyleIdx="3" presStyleCnt="5"/>
      <dgm:spPr/>
      <dgm:t>
        <a:bodyPr/>
        <a:lstStyle/>
        <a:p>
          <a:endParaRPr lang="cs-CZ"/>
        </a:p>
      </dgm:t>
    </dgm:pt>
    <dgm:pt modelId="{1839E65E-6E97-41D2-A171-98C033275D27}" type="pres">
      <dgm:prSet presAssocID="{26CBEA56-8CFD-48C0-BD6E-2EB16B1FBF42}" presName="vertSpace5" presStyleLbl="node1" presStyleIdx="3" presStyleCnt="5"/>
      <dgm:spPr/>
    </dgm:pt>
    <dgm:pt modelId="{914F10DC-A7FA-462B-9334-03354AC7EA9F}" type="pres">
      <dgm:prSet presAssocID="{26CBEA56-8CFD-48C0-BD6E-2EB16B1FBF42}" presName="circle5" presStyleLbl="node1" presStyleIdx="4" presStyleCnt="5"/>
      <dgm:spPr/>
    </dgm:pt>
    <dgm:pt modelId="{5583D5C5-FAFF-4548-819C-80E289F73770}" type="pres">
      <dgm:prSet presAssocID="{26CBEA56-8CFD-48C0-BD6E-2EB16B1FBF42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3627E9-8FC8-4A2F-B3EA-FAE798EF81D8}" type="pres">
      <dgm:prSet presAssocID="{1AE9165A-6B70-4FFD-A49C-881BF73B4F0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7154CD-D9A9-4968-AD11-1207A3C4C00A}" type="pres">
      <dgm:prSet presAssocID="{1F4F8BC0-F267-4379-9FE7-6FFC8B64BAD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E1E9E3-D1F0-4866-9424-7ECC0DD990BC}" type="pres">
      <dgm:prSet presAssocID="{26CBEA56-8CFD-48C0-BD6E-2EB16B1FBF42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D0CD1A2-9428-493C-B6A8-51FF6C217ADB}" type="presOf" srcId="{1F4F8BC0-F267-4379-9FE7-6FFC8B64BAD8}" destId="{017154CD-D9A9-4968-AD11-1207A3C4C00A}" srcOrd="1" destOrd="0" presId="urn:microsoft.com/office/officeart/2005/8/layout/target3"/>
    <dgm:cxn modelId="{5BD268A5-E4EF-4D9D-94C7-2FE74A49FEF8}" type="presOf" srcId="{26CBEA56-8CFD-48C0-BD6E-2EB16B1FBF42}" destId="{92E1E9E3-D1F0-4866-9424-7ECC0DD990BC}" srcOrd="1" destOrd="0" presId="urn:microsoft.com/office/officeart/2005/8/layout/target3"/>
    <dgm:cxn modelId="{7EDA5FFD-221E-4D83-B216-133719FF9C1C}" type="presOf" srcId="{D1D4F407-5343-4D3F-B5B9-D407B03CAEB4}" destId="{D005CE8C-CC26-4C3E-AC11-E15060ECD759}" srcOrd="0" destOrd="0" presId="urn:microsoft.com/office/officeart/2005/8/layout/target3"/>
    <dgm:cxn modelId="{BC9677F5-E413-439B-BB47-42AA4BD3B1D3}" srcId="{757F3AB3-0718-4624-B441-E567A8F0AB56}" destId="{26CBEA56-8CFD-48C0-BD6E-2EB16B1FBF42}" srcOrd="4" destOrd="0" parTransId="{3D39C259-0E3C-4B23-BB35-4844AECFFF4A}" sibTransId="{A258AB0E-CCAC-4606-ADD8-E16B638C211B}"/>
    <dgm:cxn modelId="{7EC4329D-2C4D-4929-A7AD-68CB421728E0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35F9E44-3896-4614-B058-E912A29DACC4}" type="presOf" srcId="{26CBEA56-8CFD-48C0-BD6E-2EB16B1FBF42}" destId="{5583D5C5-FAFF-4548-819C-80E289F73770}" srcOrd="0" destOrd="0" presId="urn:microsoft.com/office/officeart/2005/8/layout/target3"/>
    <dgm:cxn modelId="{EC99E9E1-34D3-4A48-A8D7-113991D06FA5}" type="presOf" srcId="{1AE9165A-6B70-4FFD-A49C-881BF73B4F04}" destId="{BD3627E9-8FC8-4A2F-B3EA-FAE798EF81D8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0DF55ED-24F0-44E3-BFC8-D522DAA35070}" srcId="{757F3AB3-0718-4624-B441-E567A8F0AB56}" destId="{1AE9165A-6B70-4FFD-A49C-881BF73B4F04}" srcOrd="2" destOrd="0" parTransId="{1C4D8070-D097-47CB-B3BF-5E973F4CB0A3}" sibTransId="{8F0B57C3-B09F-4B25-851F-DEBA3916737F}"/>
    <dgm:cxn modelId="{35FE7DA3-DB0D-4238-820E-264615F7F1F3}" type="presOf" srcId="{1F4F8BC0-F267-4379-9FE7-6FFC8B64BAD8}" destId="{C8857ABF-5052-4733-A46C-0F8B764FF76F}" srcOrd="0" destOrd="0" presId="urn:microsoft.com/office/officeart/2005/8/layout/target3"/>
    <dgm:cxn modelId="{63FD3A7A-6F8B-4C43-80AE-53C605FE2515}" type="presOf" srcId="{1AE9165A-6B70-4FFD-A49C-881BF73B4F04}" destId="{A9F01C16-B5C0-47B0-9750-F7E5E11674A0}" srcOrd="0" destOrd="0" presId="urn:microsoft.com/office/officeart/2005/8/layout/target3"/>
    <dgm:cxn modelId="{99E6574F-3CA8-47FD-BBB1-72AFF7F61227}" type="presOf" srcId="{D1B46980-6531-4606-95E6-44980827E919}" destId="{6140AFEC-043D-4C43-A2F9-D0F5331DF3A3}" srcOrd="0" destOrd="0" presId="urn:microsoft.com/office/officeart/2005/8/layout/target3"/>
    <dgm:cxn modelId="{C79A0282-D023-4CED-978D-4ED45CF209CC}" type="presOf" srcId="{D1D4F407-5343-4D3F-B5B9-D407B03CAEB4}" destId="{AED2198E-93D5-4001-81B4-73124B309672}" srcOrd="1" destOrd="0" presId="urn:microsoft.com/office/officeart/2005/8/layout/target3"/>
    <dgm:cxn modelId="{33AF16C6-6A33-4732-8653-CB19FAFFF8F4}" type="presOf" srcId="{757F3AB3-0718-4624-B441-E567A8F0AB56}" destId="{333A1088-737F-45CB-B68E-254E46348037}" srcOrd="0" destOrd="0" presId="urn:microsoft.com/office/officeart/2005/8/layout/target3"/>
    <dgm:cxn modelId="{D456404D-DD79-4BF5-8214-F6F5ABDDCEE7}" srcId="{757F3AB3-0718-4624-B441-E567A8F0AB56}" destId="{1F4F8BC0-F267-4379-9FE7-6FFC8B64BAD8}" srcOrd="3" destOrd="0" parTransId="{CB4349C9-2857-43D8-BECE-A7FF7EDF9F3E}" sibTransId="{25908343-600B-4CFF-BE0F-46682F86F066}"/>
    <dgm:cxn modelId="{659A3514-A24F-4CBD-92D7-32C24278B3C9}" type="presParOf" srcId="{333A1088-737F-45CB-B68E-254E46348037}" destId="{F5ABB229-8D3B-4694-996A-96F23CF14429}" srcOrd="0" destOrd="0" presId="urn:microsoft.com/office/officeart/2005/8/layout/target3"/>
    <dgm:cxn modelId="{142A3360-7D81-489F-93B8-84A8D6123431}" type="presParOf" srcId="{333A1088-737F-45CB-B68E-254E46348037}" destId="{F41139FD-01EE-4571-8B17-4FB00FC51163}" srcOrd="1" destOrd="0" presId="urn:microsoft.com/office/officeart/2005/8/layout/target3"/>
    <dgm:cxn modelId="{7CA74AA6-867B-4AB6-909C-89D9046507A3}" type="presParOf" srcId="{333A1088-737F-45CB-B68E-254E46348037}" destId="{D005CE8C-CC26-4C3E-AC11-E15060ECD759}" srcOrd="2" destOrd="0" presId="urn:microsoft.com/office/officeart/2005/8/layout/target3"/>
    <dgm:cxn modelId="{D29C39C4-8082-4972-9418-7E4AAAD3E7C7}" type="presParOf" srcId="{333A1088-737F-45CB-B68E-254E46348037}" destId="{2C702D82-9B77-49B7-9568-BB8EB47C3372}" srcOrd="3" destOrd="0" presId="urn:microsoft.com/office/officeart/2005/8/layout/target3"/>
    <dgm:cxn modelId="{B3F992DF-18D8-4D34-BD28-1262926D9DD7}" type="presParOf" srcId="{333A1088-737F-45CB-B68E-254E46348037}" destId="{A52A0455-90FF-4808-ABD0-F02540D31D5A}" srcOrd="4" destOrd="0" presId="urn:microsoft.com/office/officeart/2005/8/layout/target3"/>
    <dgm:cxn modelId="{C49BC70A-64B8-4FF7-8F6C-B0B74CC83E83}" type="presParOf" srcId="{333A1088-737F-45CB-B68E-254E46348037}" destId="{6140AFEC-043D-4C43-A2F9-D0F5331DF3A3}" srcOrd="5" destOrd="0" presId="urn:microsoft.com/office/officeart/2005/8/layout/target3"/>
    <dgm:cxn modelId="{ED47F79B-7FD2-4135-9484-AF815DA54F00}" type="presParOf" srcId="{333A1088-737F-45CB-B68E-254E46348037}" destId="{71A10DEB-455E-4133-A618-0A0EE82A21E3}" srcOrd="6" destOrd="0" presId="urn:microsoft.com/office/officeart/2005/8/layout/target3"/>
    <dgm:cxn modelId="{05FBCF56-255A-4E55-BABF-0416ECB76AE1}" type="presParOf" srcId="{333A1088-737F-45CB-B68E-254E46348037}" destId="{DA6A876D-6D25-492F-8BDC-9AE6A6CFB1FA}" srcOrd="7" destOrd="0" presId="urn:microsoft.com/office/officeart/2005/8/layout/target3"/>
    <dgm:cxn modelId="{8754C24F-D563-4972-AF22-C3B5F1EAF022}" type="presParOf" srcId="{333A1088-737F-45CB-B68E-254E46348037}" destId="{A9F01C16-B5C0-47B0-9750-F7E5E11674A0}" srcOrd="8" destOrd="0" presId="urn:microsoft.com/office/officeart/2005/8/layout/target3"/>
    <dgm:cxn modelId="{BA0A52CD-0031-417F-9C7D-4B30621FE396}" type="presParOf" srcId="{333A1088-737F-45CB-B68E-254E46348037}" destId="{5C0CF724-3222-4429-B09A-F154A62FD507}" srcOrd="9" destOrd="0" presId="urn:microsoft.com/office/officeart/2005/8/layout/target3"/>
    <dgm:cxn modelId="{363B762E-3017-4BAD-90A7-EC3D0F5AFD05}" type="presParOf" srcId="{333A1088-737F-45CB-B68E-254E46348037}" destId="{71A5FEA7-FE77-4220-960F-2AB7AE466FE5}" srcOrd="10" destOrd="0" presId="urn:microsoft.com/office/officeart/2005/8/layout/target3"/>
    <dgm:cxn modelId="{A4821473-760B-4107-92EA-D698BD5227D2}" type="presParOf" srcId="{333A1088-737F-45CB-B68E-254E46348037}" destId="{C8857ABF-5052-4733-A46C-0F8B764FF76F}" srcOrd="11" destOrd="0" presId="urn:microsoft.com/office/officeart/2005/8/layout/target3"/>
    <dgm:cxn modelId="{126A51DD-6730-4263-A7D1-E4F1B76550B8}" type="presParOf" srcId="{333A1088-737F-45CB-B68E-254E46348037}" destId="{1839E65E-6E97-41D2-A171-98C033275D27}" srcOrd="12" destOrd="0" presId="urn:microsoft.com/office/officeart/2005/8/layout/target3"/>
    <dgm:cxn modelId="{C5BF8580-33AA-439B-BAFF-8C6DF249C220}" type="presParOf" srcId="{333A1088-737F-45CB-B68E-254E46348037}" destId="{914F10DC-A7FA-462B-9334-03354AC7EA9F}" srcOrd="13" destOrd="0" presId="urn:microsoft.com/office/officeart/2005/8/layout/target3"/>
    <dgm:cxn modelId="{08953078-8365-4D26-8ABE-D1789FC3017A}" type="presParOf" srcId="{333A1088-737F-45CB-B68E-254E46348037}" destId="{5583D5C5-FAFF-4548-819C-80E289F73770}" srcOrd="14" destOrd="0" presId="urn:microsoft.com/office/officeart/2005/8/layout/target3"/>
    <dgm:cxn modelId="{44B42783-C540-4948-B3BB-CB5E638CEDD6}" type="presParOf" srcId="{333A1088-737F-45CB-B68E-254E46348037}" destId="{AED2198E-93D5-4001-81B4-73124B309672}" srcOrd="15" destOrd="0" presId="urn:microsoft.com/office/officeart/2005/8/layout/target3"/>
    <dgm:cxn modelId="{F95E5E09-EA08-4F2B-89B2-444F4CFDDDA2}" type="presParOf" srcId="{333A1088-737F-45CB-B68E-254E46348037}" destId="{2BE915AB-18AA-4053-B92C-3BFC9ED204BB}" srcOrd="16" destOrd="0" presId="urn:microsoft.com/office/officeart/2005/8/layout/target3"/>
    <dgm:cxn modelId="{42559B3B-9973-4739-B877-7980D96333D3}" type="presParOf" srcId="{333A1088-737F-45CB-B68E-254E46348037}" destId="{BD3627E9-8FC8-4A2F-B3EA-FAE798EF81D8}" srcOrd="17" destOrd="0" presId="urn:microsoft.com/office/officeart/2005/8/layout/target3"/>
    <dgm:cxn modelId="{2FCDD59E-A3A9-4D0C-B083-5C8D94A54D6B}" type="presParOf" srcId="{333A1088-737F-45CB-B68E-254E46348037}" destId="{017154CD-D9A9-4968-AD11-1207A3C4C00A}" srcOrd="18" destOrd="0" presId="urn:microsoft.com/office/officeart/2005/8/layout/target3"/>
    <dgm:cxn modelId="{4742E65B-6824-4809-A391-1854108DF51E}" type="presParOf" srcId="{333A1088-737F-45CB-B68E-254E46348037}" destId="{92E1E9E3-D1F0-4866-9424-7ECC0DD990BC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NETVOŘICE, OKRES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Hana Halamová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DA6A876D-6D25-492F-8BDC-9AE6A6CFB1FA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01C16-B5C0-47B0-9750-F7E5E11674A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NÁZEV: VY_22_INOVACE_20_NJ8_Sloveso </a:t>
          </a:r>
          <a:r>
            <a:rPr lang="cs-CZ" sz="2000" b="0" kern="1200" dirty="0" err="1" smtClean="0"/>
            <a:t>haben</a:t>
          </a:r>
          <a:endParaRPr lang="cs-CZ" sz="2000" b="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273857" y="815268"/>
        <a:ext cx="6498543" cy="407634"/>
      </dsp:txXfrm>
    </dsp:sp>
    <dsp:sp modelId="{71A5FEA7-FE77-4220-960F-2AB7AE466FE5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57ABF-5052-4733-A46C-0F8B764FF76F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 Sloveso </a:t>
          </a:r>
          <a:r>
            <a:rPr lang="cs-CZ" sz="2000" kern="1200" dirty="0" err="1" smtClean="0"/>
            <a:t>haben</a:t>
          </a:r>
          <a:endParaRPr lang="cs-CZ" sz="2000" b="1" kern="1200" dirty="0"/>
        </a:p>
      </dsp:txBody>
      <dsp:txXfrm>
        <a:off x="1273857" y="1222902"/>
        <a:ext cx="6498543" cy="407634"/>
      </dsp:txXfrm>
    </dsp:sp>
    <dsp:sp modelId="{914F10DC-A7FA-462B-9334-03354AC7EA9F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3D5C5-FAFF-4548-819C-80E289F73770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OPVK 1.4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de-DE">
              <a:solidFill>
                <a:srgbClr val="000000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de-DE">
              <a:solidFill>
                <a:srgbClr val="000000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FBA678D7-6E17-43BF-9ECA-709CBABA49C7}" type="slidenum">
              <a:rPr lang="de-DE" smtClean="0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de-DE">
              <a:solidFill>
                <a:srgbClr val="00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de-DE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de-DE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BB83C16-CE65-4442-BE55-BAB630A8EC99}" type="slidenum">
              <a:rPr lang="de-DE" smtClean="0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de-DE">
              <a:solidFill>
                <a:srgbClr val="000000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de-DE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pPr>
              <a:defRPr/>
            </a:pPr>
            <a:endParaRPr lang="de-DE">
              <a:solidFill>
                <a:srgbClr val="00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pPr>
              <a:defRPr/>
            </a:pPr>
            <a:fld id="{3EC25AD9-C3CD-4CCF-A31E-0E65D3C8D70A}" type="slidenum">
              <a:rPr lang="de-DE" smtClean="0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de-DE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de-DE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de-DE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132D473-68A9-43E4-90F5-7CC79384DB64}" type="slidenum">
              <a:rPr lang="de-DE" smtClean="0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de-DE">
              <a:solidFill>
                <a:srgbClr val="000000"/>
              </a:solidFill>
            </a:endParaRP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de-DE">
              <a:solidFill>
                <a:srgbClr val="000000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de-DE">
              <a:solidFill>
                <a:srgbClr val="0000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E4756BA-58AA-4ED1-888C-779515B75DDC}" type="slidenum">
              <a:rPr lang="de-DE" smtClean="0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de-DE">
              <a:solidFill>
                <a:srgbClr val="000000"/>
              </a:solidFill>
            </a:endParaRPr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de-DE">
              <a:solidFill>
                <a:srgbClr val="00000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de-DE">
              <a:solidFill>
                <a:srgbClr val="0000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ED6E8C1-88BF-40E1-8CFA-67137DCDAEED}" type="slidenum">
              <a:rPr lang="de-DE" smtClean="0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de-DE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de-DE">
              <a:solidFill>
                <a:srgbClr val="00000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de-DE">
              <a:solidFill>
                <a:srgbClr val="0000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C881C2B-B6AC-417B-9386-D52CDBFADEEB}" type="slidenum">
              <a:rPr lang="de-DE" smtClean="0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de-DE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de-DE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de-DE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D8B592A-B626-48AE-9E25-78FC02851871}" type="slidenum">
              <a:rPr lang="de-DE" smtClean="0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de-DE">
              <a:solidFill>
                <a:srgbClr val="000000"/>
              </a:solidFill>
            </a:endParaRPr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de-DE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pPr>
              <a:defRPr/>
            </a:pPr>
            <a:endParaRPr lang="de-DE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pPr>
              <a:defRPr/>
            </a:pPr>
            <a:fld id="{8333E29D-06FB-4BF4-B1C6-71B438F26FBE}" type="slidenum">
              <a:rPr lang="de-DE" smtClean="0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de-DE">
              <a:solidFill>
                <a:srgbClr val="00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de-DE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de-DE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14C254F-E18C-4885-994C-B1F10DE9F560}" type="slidenum">
              <a:rPr lang="de-DE" smtClean="0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de-DE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de-DE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de-DE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3C97F34-8DE5-4FC5-BF47-77A4B7AF86A4}" type="slidenum">
              <a:rPr lang="de-DE" smtClean="0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de-DE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685800" y="1981200"/>
            <a:ext cx="7772400" cy="4114800"/>
          </a:xfrm>
        </p:spPr>
        <p:txBody>
          <a:bodyPr/>
          <a:lstStyle/>
          <a:p>
            <a:pPr lvl="0"/>
            <a:endParaRPr lang="de-DE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519805E-E6D8-4928-BD2B-574B4E365F16}" type="slidenum">
              <a:rPr lang="de-DE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de-DE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C000"/>
            </a:gs>
            <a:gs pos="50000">
              <a:schemeClr val="bg2">
                <a:shade val="80000"/>
                <a:satMod val="155000"/>
              </a:schemeClr>
            </a:gs>
            <a:gs pos="100000">
              <a:schemeClr val="bg2">
                <a:tint val="95000"/>
                <a:satMod val="200000"/>
              </a:scheme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de-DE">
              <a:solidFill>
                <a:srgbClr val="00000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de-DE">
              <a:solidFill>
                <a:srgbClr val="000000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E59AFD8-266B-4C02-AC21-31DD8579857E}" type="slidenum">
              <a:rPr lang="de-DE" smtClean="0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de-DE">
              <a:solidFill>
                <a:srgbClr val="000000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  <p:sldLayoutId id="2147483685" r:id="rId12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76426121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2060848"/>
            <a:ext cx="7884368" cy="36748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Calibri" pitchFamily="34" charset="0"/>
              </a:rPr>
              <a:t>Materiál je určen pro výuku německého jazyka 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r>
              <a:rPr lang="cs-CZ" sz="2800" dirty="0" smtClean="0">
                <a:solidFill>
                  <a:prstClr val="black"/>
                </a:solidFill>
                <a:latin typeface="Calibri" pitchFamily="34" charset="0"/>
              </a:rPr>
              <a:t>     v 7. a 8. ročníku ZŠ.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Calibri" pitchFamily="34" charset="0"/>
              </a:rPr>
              <a:t>Hodí se k procvičování slovesa </a:t>
            </a:r>
            <a:r>
              <a:rPr lang="cs-CZ" sz="2800" dirty="0" err="1" smtClean="0">
                <a:solidFill>
                  <a:prstClr val="black"/>
                </a:solidFill>
                <a:latin typeface="Calibri" pitchFamily="34" charset="0"/>
              </a:rPr>
              <a:t>haben</a:t>
            </a:r>
            <a:r>
              <a:rPr lang="cs-CZ" sz="2800" dirty="0" smtClean="0">
                <a:solidFill>
                  <a:prstClr val="black"/>
                </a:solidFill>
                <a:latin typeface="Calibri" pitchFamily="34" charset="0"/>
              </a:rPr>
              <a:t> na PC.</a:t>
            </a:r>
          </a:p>
          <a:p>
            <a:pPr marL="34290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srgbClr val="000000"/>
                </a:solidFill>
                <a:latin typeface="Calibri" pitchFamily="34" charset="0"/>
              </a:rPr>
              <a:t>Pro správné fungování je nutné klikat vždy přímo na vybranou šipku.</a:t>
            </a:r>
            <a:endParaRPr lang="de-DE" sz="2800" dirty="0" smtClean="0">
              <a:solidFill>
                <a:srgbClr val="000000"/>
              </a:solidFill>
              <a:latin typeface="Calibri" pitchFamily="34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39752" y="908720"/>
            <a:ext cx="324036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dirty="0" smtClean="0">
                <a:solidFill>
                  <a:prstClr val="black"/>
                </a:solidFill>
                <a:latin typeface="Calibri"/>
              </a:rPr>
              <a:t>Anotace</a:t>
            </a:r>
            <a:r>
              <a:rPr lang="cs-CZ" sz="4400" dirty="0" smtClean="0">
                <a:solidFill>
                  <a:prstClr val="black"/>
                </a:solidFill>
                <a:latin typeface="Calibri"/>
              </a:rPr>
              <a:t/>
            </a:r>
            <a:br>
              <a:rPr lang="cs-CZ" sz="4400" dirty="0" smtClean="0">
                <a:solidFill>
                  <a:prstClr val="black"/>
                </a:solidFill>
                <a:latin typeface="Calibri"/>
              </a:rPr>
            </a:br>
            <a:endParaRPr lang="de-DE" dirty="0">
              <a:solidFill>
                <a:prstClr val="black"/>
              </a:solidFill>
              <a:latin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2483768" y="332656"/>
            <a:ext cx="3528392" cy="886544"/>
          </a:xfrm>
        </p:spPr>
        <p:txBody>
          <a:bodyPr>
            <a:normAutofit/>
          </a:bodyPr>
          <a:lstStyle/>
          <a:p>
            <a:pPr eaLnBrk="1" hangingPunct="1"/>
            <a:r>
              <a:rPr lang="cs-CZ" sz="3200" b="1" dirty="0" err="1" smtClean="0">
                <a:latin typeface="Calibri" pitchFamily="34" charset="0"/>
              </a:rPr>
              <a:t>Ergänze</a:t>
            </a:r>
            <a:r>
              <a:rPr lang="cs-CZ" sz="3200" b="1" dirty="0" smtClean="0">
                <a:latin typeface="Calibri" pitchFamily="34" charset="0"/>
              </a:rPr>
              <a:t>. Doplňuj.</a:t>
            </a:r>
            <a:endParaRPr lang="de-DE" sz="3200" b="1" dirty="0" smtClean="0">
              <a:latin typeface="Calibri" pitchFamily="34" charset="0"/>
            </a:endParaRPr>
          </a:p>
        </p:txBody>
      </p:sp>
      <p:graphicFrame>
        <p:nvGraphicFramePr>
          <p:cNvPr id="2069" name="Group 21"/>
          <p:cNvGraphicFramePr>
            <a:graphicFrameLocks noGrp="1"/>
          </p:cNvGraphicFramePr>
          <p:nvPr>
            <p:ph type="tbl" idx="1"/>
          </p:nvPr>
        </p:nvGraphicFramePr>
        <p:xfrm>
          <a:off x="684213" y="2781300"/>
          <a:ext cx="7772400" cy="864096"/>
        </p:xfrm>
        <a:graphic>
          <a:graphicData uri="http://schemas.openxmlformats.org/drawingml/2006/table">
            <a:tbl>
              <a:tblPr/>
              <a:tblGrid>
                <a:gridCol w="2590800"/>
                <a:gridCol w="2590800"/>
                <a:gridCol w="2590800"/>
              </a:tblGrid>
              <a:tr h="864096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pitchFamily="18" charset="0"/>
                        </a:rPr>
                        <a:t>habe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Times New Roman" pitchFamily="18" charset="0"/>
                        </a:rPr>
                        <a:t>haben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8000"/>
                          </a:solidFill>
                          <a:effectLst/>
                          <a:latin typeface="Times New Roman" pitchFamily="18" charset="0"/>
                        </a:rPr>
                        <a:t>hat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8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085" name="Rectangle 22"/>
          <p:cNvSpPr>
            <a:spLocks noChangeArrowheads="1"/>
          </p:cNvSpPr>
          <p:nvPr/>
        </p:nvSpPr>
        <p:spPr bwMode="auto">
          <a:xfrm>
            <a:off x="755650" y="1341438"/>
            <a:ext cx="7772400" cy="1219200"/>
          </a:xfrm>
          <a:prstGeom prst="rect">
            <a:avLst/>
          </a:prstGeom>
          <a:solidFill>
            <a:srgbClr val="FFCC99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 sz="4800" dirty="0" err="1">
                <a:solidFill>
                  <a:srgbClr val="000000"/>
                </a:solidFill>
              </a:rPr>
              <a:t>Ich</a:t>
            </a:r>
            <a:r>
              <a:rPr lang="cs-CZ" sz="4800" dirty="0">
                <a:solidFill>
                  <a:srgbClr val="000000"/>
                </a:solidFill>
              </a:rPr>
              <a:t> ………..  </a:t>
            </a:r>
            <a:r>
              <a:rPr lang="cs-CZ" sz="4800" dirty="0" err="1" smtClean="0">
                <a:solidFill>
                  <a:srgbClr val="000000"/>
                </a:solidFill>
              </a:rPr>
              <a:t>einen</a:t>
            </a:r>
            <a:r>
              <a:rPr lang="cs-CZ" sz="4800" dirty="0" smtClean="0">
                <a:solidFill>
                  <a:srgbClr val="000000"/>
                </a:solidFill>
              </a:rPr>
              <a:t> </a:t>
            </a:r>
            <a:r>
              <a:rPr lang="cs-CZ" sz="4800" dirty="0" err="1" smtClean="0">
                <a:solidFill>
                  <a:srgbClr val="000000"/>
                </a:solidFill>
              </a:rPr>
              <a:t>Papagei</a:t>
            </a:r>
            <a:r>
              <a:rPr lang="cs-CZ" sz="4800" dirty="0" smtClean="0">
                <a:solidFill>
                  <a:srgbClr val="000000"/>
                </a:solidFill>
              </a:rPr>
              <a:t>.</a:t>
            </a:r>
            <a:endParaRPr lang="de-DE" sz="4800" dirty="0">
              <a:solidFill>
                <a:srgbClr val="000000"/>
              </a:solidFill>
            </a:endParaRPr>
          </a:p>
        </p:txBody>
      </p:sp>
      <p:sp>
        <p:nvSpPr>
          <p:cNvPr id="3086" name="AutoShape 23">
            <a:hlinkClick r:id="" action="ppaction://hlinkshowjump?jump=nextslide" highlightClick="1">
              <a:snd r:embed="rId2" name="camera.wav"/>
            </a:hlinkClick>
          </p:cNvPr>
          <p:cNvSpPr>
            <a:spLocks noChangeArrowheads="1"/>
          </p:cNvSpPr>
          <p:nvPr/>
        </p:nvSpPr>
        <p:spPr bwMode="auto">
          <a:xfrm>
            <a:off x="1547664" y="4293096"/>
            <a:ext cx="762000" cy="685800"/>
          </a:xfrm>
          <a:prstGeom prst="actionButtonForwardNex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z="2400">
              <a:solidFill>
                <a:srgbClr val="000000"/>
              </a:solidFill>
            </a:endParaRPr>
          </a:p>
        </p:txBody>
      </p:sp>
      <p:sp>
        <p:nvSpPr>
          <p:cNvPr id="3087" name="AutoShape 24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4283968" y="4365104"/>
            <a:ext cx="762000" cy="685800"/>
          </a:xfrm>
          <a:prstGeom prst="actionButtonForwardNext">
            <a:avLst/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z="2400">
              <a:solidFill>
                <a:srgbClr val="000000"/>
              </a:solidFill>
            </a:endParaRPr>
          </a:p>
        </p:txBody>
      </p:sp>
      <p:sp>
        <p:nvSpPr>
          <p:cNvPr id="3088" name="AutoShape 25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7020272" y="4365104"/>
            <a:ext cx="762000" cy="685800"/>
          </a:xfrm>
          <a:prstGeom prst="actionButtonForwardNext">
            <a:avLst/>
          </a:prstGeom>
          <a:solidFill>
            <a:srgbClr val="008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z="2400">
              <a:solidFill>
                <a:srgbClr val="0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099" name="Group 3"/>
          <p:cNvGraphicFramePr>
            <a:graphicFrameLocks noGrp="1"/>
          </p:cNvGraphicFramePr>
          <p:nvPr>
            <p:ph type="tbl" idx="4294967295"/>
          </p:nvPr>
        </p:nvGraphicFramePr>
        <p:xfrm>
          <a:off x="827584" y="3068960"/>
          <a:ext cx="7380312" cy="1008112"/>
        </p:xfrm>
        <a:graphic>
          <a:graphicData uri="http://schemas.openxmlformats.org/drawingml/2006/table">
            <a:tbl>
              <a:tblPr/>
              <a:tblGrid>
                <a:gridCol w="2198712"/>
                <a:gridCol w="2590800"/>
                <a:gridCol w="2590800"/>
              </a:tblGrid>
              <a:tr h="1008112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pitchFamily="18" charset="0"/>
                        </a:rPr>
                        <a:t>habt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Times New Roman" pitchFamily="18" charset="0"/>
                        </a:rPr>
                        <a:t>haben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8000"/>
                          </a:solidFill>
                          <a:effectLst/>
                          <a:latin typeface="Times New Roman" pitchFamily="18" charset="0"/>
                        </a:rPr>
                        <a:t>hast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8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4109" name="Rectangle 13"/>
          <p:cNvSpPr>
            <a:spLocks noChangeArrowheads="1"/>
          </p:cNvSpPr>
          <p:nvPr/>
        </p:nvSpPr>
        <p:spPr bwMode="auto">
          <a:xfrm>
            <a:off x="683568" y="1124744"/>
            <a:ext cx="7772400" cy="1219200"/>
          </a:xfrm>
          <a:prstGeom prst="rect">
            <a:avLst/>
          </a:prstGeom>
          <a:solidFill>
            <a:srgbClr val="FFCC99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 sz="4800" dirty="0" err="1" smtClean="0">
                <a:solidFill>
                  <a:srgbClr val="000000"/>
                </a:solidFill>
              </a:rPr>
              <a:t>Wir</a:t>
            </a:r>
            <a:r>
              <a:rPr lang="cs-CZ" sz="4800" dirty="0" smtClean="0">
                <a:solidFill>
                  <a:srgbClr val="000000"/>
                </a:solidFill>
              </a:rPr>
              <a:t> </a:t>
            </a:r>
            <a:r>
              <a:rPr lang="cs-CZ" sz="4800" dirty="0">
                <a:solidFill>
                  <a:srgbClr val="000000"/>
                </a:solidFill>
              </a:rPr>
              <a:t>……… </a:t>
            </a:r>
            <a:r>
              <a:rPr lang="cs-CZ" sz="4800" dirty="0" err="1" smtClean="0">
                <a:solidFill>
                  <a:srgbClr val="000000"/>
                </a:solidFill>
              </a:rPr>
              <a:t>kein</a:t>
            </a:r>
            <a:r>
              <a:rPr lang="cs-CZ" sz="4800" dirty="0" smtClean="0">
                <a:solidFill>
                  <a:srgbClr val="000000"/>
                </a:solidFill>
              </a:rPr>
              <a:t> </a:t>
            </a:r>
            <a:r>
              <a:rPr lang="cs-CZ" sz="4800" dirty="0" err="1" smtClean="0">
                <a:solidFill>
                  <a:srgbClr val="000000"/>
                </a:solidFill>
              </a:rPr>
              <a:t>Kaninchen</a:t>
            </a:r>
            <a:r>
              <a:rPr lang="de-DE" sz="4800" dirty="0" smtClean="0">
                <a:solidFill>
                  <a:srgbClr val="000000"/>
                </a:solidFill>
              </a:rPr>
              <a:t>.</a:t>
            </a:r>
            <a:endParaRPr lang="de-DE" sz="4800" dirty="0">
              <a:solidFill>
                <a:srgbClr val="000000"/>
              </a:solidFill>
            </a:endParaRPr>
          </a:p>
        </p:txBody>
      </p:sp>
      <p:sp>
        <p:nvSpPr>
          <p:cNvPr id="4110" name="AutoShape 14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1600200" y="4953000"/>
            <a:ext cx="762000" cy="685800"/>
          </a:xfrm>
          <a:prstGeom prst="actionButtonForwardNex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z="2400">
              <a:solidFill>
                <a:srgbClr val="000000"/>
              </a:solidFill>
            </a:endParaRPr>
          </a:p>
        </p:txBody>
      </p:sp>
      <p:sp>
        <p:nvSpPr>
          <p:cNvPr id="4111" name="AutoShape 15">
            <a:hlinkClick r:id="" action="ppaction://hlinkshowjump?jump=nextslide" highlightClick="1">
              <a:snd r:embed="rId2" name="camera.wav"/>
            </a:hlinkClick>
          </p:cNvPr>
          <p:cNvSpPr>
            <a:spLocks noChangeArrowheads="1"/>
          </p:cNvSpPr>
          <p:nvPr/>
        </p:nvSpPr>
        <p:spPr bwMode="auto">
          <a:xfrm>
            <a:off x="4267200" y="4953000"/>
            <a:ext cx="762000" cy="685800"/>
          </a:xfrm>
          <a:prstGeom prst="actionButtonForwardNext">
            <a:avLst/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z="2400">
              <a:solidFill>
                <a:srgbClr val="000000"/>
              </a:solidFill>
            </a:endParaRPr>
          </a:p>
        </p:txBody>
      </p:sp>
      <p:sp>
        <p:nvSpPr>
          <p:cNvPr id="4112" name="AutoShape 16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7010400" y="4953000"/>
            <a:ext cx="762000" cy="685800"/>
          </a:xfrm>
          <a:prstGeom prst="actionButtonForwardNext">
            <a:avLst/>
          </a:prstGeom>
          <a:solidFill>
            <a:srgbClr val="008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z="2400">
              <a:solidFill>
                <a:srgbClr val="0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147" name="Group 3"/>
          <p:cNvGraphicFramePr>
            <a:graphicFrameLocks noGrp="1"/>
          </p:cNvGraphicFramePr>
          <p:nvPr>
            <p:ph type="tbl" idx="4294967295"/>
          </p:nvPr>
        </p:nvGraphicFramePr>
        <p:xfrm>
          <a:off x="899592" y="2996952"/>
          <a:ext cx="7772400" cy="762000"/>
        </p:xfrm>
        <a:graphic>
          <a:graphicData uri="http://schemas.openxmlformats.org/drawingml/2006/table">
            <a:tbl>
              <a:tblPr/>
              <a:tblGrid>
                <a:gridCol w="2590800"/>
                <a:gridCol w="2590800"/>
                <a:gridCol w="2590800"/>
              </a:tblGrid>
              <a:tr h="7620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pitchFamily="18" charset="0"/>
                        </a:rPr>
                        <a:t>Habt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Times New Roman" pitchFamily="18" charset="0"/>
                        </a:rPr>
                        <a:t>Hast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8000"/>
                          </a:solidFill>
                          <a:effectLst/>
                          <a:latin typeface="Times New Roman" pitchFamily="18" charset="0"/>
                        </a:rPr>
                        <a:t>Haben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8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5133" name="Rectangle 13"/>
          <p:cNvSpPr>
            <a:spLocks noChangeArrowheads="1"/>
          </p:cNvSpPr>
          <p:nvPr/>
        </p:nvSpPr>
        <p:spPr bwMode="auto">
          <a:xfrm>
            <a:off x="755576" y="1052736"/>
            <a:ext cx="7772400" cy="1219200"/>
          </a:xfrm>
          <a:prstGeom prst="rect">
            <a:avLst/>
          </a:prstGeom>
          <a:solidFill>
            <a:srgbClr val="FFCC99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 sz="4800" dirty="0" smtClean="0">
                <a:solidFill>
                  <a:srgbClr val="000000"/>
                </a:solidFill>
              </a:rPr>
              <a:t>……….  </a:t>
            </a:r>
            <a:r>
              <a:rPr lang="cs-CZ" sz="4800" dirty="0" err="1" smtClean="0">
                <a:solidFill>
                  <a:srgbClr val="000000"/>
                </a:solidFill>
              </a:rPr>
              <a:t>du</a:t>
            </a:r>
            <a:r>
              <a:rPr lang="cs-CZ" sz="4800" dirty="0" smtClean="0">
                <a:solidFill>
                  <a:srgbClr val="000000"/>
                </a:solidFill>
              </a:rPr>
              <a:t>  </a:t>
            </a:r>
            <a:r>
              <a:rPr lang="cs-CZ" sz="4800" dirty="0" err="1" smtClean="0">
                <a:solidFill>
                  <a:srgbClr val="000000"/>
                </a:solidFill>
              </a:rPr>
              <a:t>einen</a:t>
            </a:r>
            <a:r>
              <a:rPr lang="cs-CZ" sz="4800" dirty="0" smtClean="0">
                <a:solidFill>
                  <a:srgbClr val="000000"/>
                </a:solidFill>
              </a:rPr>
              <a:t> </a:t>
            </a:r>
            <a:r>
              <a:rPr lang="cs-CZ" sz="4800" dirty="0" err="1" smtClean="0">
                <a:solidFill>
                  <a:srgbClr val="000000"/>
                </a:solidFill>
              </a:rPr>
              <a:t>Bruder</a:t>
            </a:r>
            <a:r>
              <a:rPr lang="cs-CZ" sz="4800" dirty="0" smtClean="0">
                <a:solidFill>
                  <a:srgbClr val="000000"/>
                </a:solidFill>
              </a:rPr>
              <a:t>?</a:t>
            </a:r>
            <a:endParaRPr lang="de-DE" sz="4800" dirty="0">
              <a:solidFill>
                <a:srgbClr val="000000"/>
              </a:solidFill>
            </a:endParaRPr>
          </a:p>
        </p:txBody>
      </p:sp>
      <p:sp>
        <p:nvSpPr>
          <p:cNvPr id="5134" name="AutoShape 14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1619672" y="4365104"/>
            <a:ext cx="762000" cy="685800"/>
          </a:xfrm>
          <a:prstGeom prst="actionButtonForwardNex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z="2400">
              <a:solidFill>
                <a:srgbClr val="000000"/>
              </a:solidFill>
            </a:endParaRPr>
          </a:p>
        </p:txBody>
      </p:sp>
      <p:sp>
        <p:nvSpPr>
          <p:cNvPr id="5135" name="AutoShape 15">
            <a:hlinkClick r:id="" action="ppaction://hlinkshowjump?jump=nextslide" highlightClick="1">
              <a:snd r:embed="rId2" name="camera.wav"/>
            </a:hlinkClick>
          </p:cNvPr>
          <p:cNvSpPr>
            <a:spLocks noChangeArrowheads="1"/>
          </p:cNvSpPr>
          <p:nvPr/>
        </p:nvSpPr>
        <p:spPr bwMode="auto">
          <a:xfrm>
            <a:off x="4283968" y="4365104"/>
            <a:ext cx="762000" cy="685800"/>
          </a:xfrm>
          <a:prstGeom prst="actionButtonForwardNext">
            <a:avLst/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z="2400">
              <a:solidFill>
                <a:srgbClr val="000000"/>
              </a:solidFill>
            </a:endParaRPr>
          </a:p>
        </p:txBody>
      </p:sp>
      <p:sp>
        <p:nvSpPr>
          <p:cNvPr id="5136" name="AutoShape 16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6948264" y="4437112"/>
            <a:ext cx="762000" cy="685800"/>
          </a:xfrm>
          <a:prstGeom prst="actionButtonForwardNext">
            <a:avLst/>
          </a:prstGeom>
          <a:solidFill>
            <a:srgbClr val="008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z="2400">
              <a:solidFill>
                <a:srgbClr val="0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5779" name="Group 3"/>
          <p:cNvGraphicFramePr>
            <a:graphicFrameLocks noGrp="1"/>
          </p:cNvGraphicFramePr>
          <p:nvPr>
            <p:ph type="tbl" idx="4294967295"/>
          </p:nvPr>
        </p:nvGraphicFramePr>
        <p:xfrm>
          <a:off x="1043607" y="3068960"/>
          <a:ext cx="7560840" cy="936104"/>
        </p:xfrm>
        <a:graphic>
          <a:graphicData uri="http://schemas.openxmlformats.org/drawingml/2006/table">
            <a:tbl>
              <a:tblPr/>
              <a:tblGrid>
                <a:gridCol w="2520280"/>
                <a:gridCol w="2520280"/>
                <a:gridCol w="2520280"/>
              </a:tblGrid>
              <a:tr h="936104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pitchFamily="18" charset="0"/>
                        </a:rPr>
                        <a:t>haben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Times New Roman" pitchFamily="18" charset="0"/>
                        </a:rPr>
                        <a:t>hat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8000"/>
                          </a:solidFill>
                          <a:effectLst/>
                          <a:latin typeface="Times New Roman" pitchFamily="18" charset="0"/>
                        </a:rPr>
                        <a:t>habe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8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6157" name="Rectangle 13"/>
          <p:cNvSpPr>
            <a:spLocks noChangeArrowheads="1"/>
          </p:cNvSpPr>
          <p:nvPr/>
        </p:nvSpPr>
        <p:spPr bwMode="auto">
          <a:xfrm>
            <a:off x="1043608" y="1340768"/>
            <a:ext cx="7772400" cy="1219200"/>
          </a:xfrm>
          <a:prstGeom prst="rect">
            <a:avLst/>
          </a:prstGeom>
          <a:solidFill>
            <a:srgbClr val="FFCC99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cs-CZ" sz="5400" dirty="0" smtClean="0">
              <a:solidFill>
                <a:srgbClr val="000000"/>
              </a:solidFill>
            </a:endParaRP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 sz="5400" dirty="0" smtClean="0">
                <a:solidFill>
                  <a:srgbClr val="000000"/>
                </a:solidFill>
              </a:rPr>
              <a:t>Max   ……   </a:t>
            </a:r>
            <a:r>
              <a:rPr lang="cs-CZ" sz="5400" dirty="0" err="1" smtClean="0">
                <a:solidFill>
                  <a:srgbClr val="000000"/>
                </a:solidFill>
              </a:rPr>
              <a:t>kein</a:t>
            </a:r>
            <a:r>
              <a:rPr lang="cs-CZ" sz="5400" dirty="0" smtClean="0">
                <a:solidFill>
                  <a:srgbClr val="000000"/>
                </a:solidFill>
              </a:rPr>
              <a:t> </a:t>
            </a:r>
            <a:r>
              <a:rPr lang="cs-CZ" sz="5400" dirty="0" err="1" smtClean="0">
                <a:solidFill>
                  <a:srgbClr val="000000"/>
                </a:solidFill>
              </a:rPr>
              <a:t>Pferd</a:t>
            </a:r>
            <a:r>
              <a:rPr lang="cs-CZ" sz="5400" dirty="0" smtClean="0">
                <a:solidFill>
                  <a:srgbClr val="000000"/>
                </a:solidFill>
              </a:rPr>
              <a:t>. 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de-DE" sz="4000" dirty="0">
              <a:solidFill>
                <a:srgbClr val="000000"/>
              </a:solidFill>
            </a:endParaRPr>
          </a:p>
        </p:txBody>
      </p:sp>
      <p:sp>
        <p:nvSpPr>
          <p:cNvPr id="6158" name="AutoShape 14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1619672" y="4509120"/>
            <a:ext cx="762000" cy="685800"/>
          </a:xfrm>
          <a:prstGeom prst="actionButtonForwardNex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z="2400">
              <a:solidFill>
                <a:srgbClr val="000000"/>
              </a:solidFill>
            </a:endParaRPr>
          </a:p>
        </p:txBody>
      </p:sp>
      <p:sp>
        <p:nvSpPr>
          <p:cNvPr id="6159" name="AutoShape 15">
            <a:hlinkClick r:id="" action="ppaction://hlinkshowjump?jump=nextslide" highlightClick="1">
              <a:snd r:embed="rId2" name="camera.wav"/>
            </a:hlinkClick>
          </p:cNvPr>
          <p:cNvSpPr>
            <a:spLocks noChangeArrowheads="1"/>
          </p:cNvSpPr>
          <p:nvPr/>
        </p:nvSpPr>
        <p:spPr bwMode="auto">
          <a:xfrm>
            <a:off x="4355976" y="4509120"/>
            <a:ext cx="762000" cy="685800"/>
          </a:xfrm>
          <a:prstGeom prst="actionButtonForwardNext">
            <a:avLst/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z="2400">
              <a:solidFill>
                <a:srgbClr val="000000"/>
              </a:solidFill>
            </a:endParaRPr>
          </a:p>
        </p:txBody>
      </p:sp>
      <p:sp>
        <p:nvSpPr>
          <p:cNvPr id="6160" name="AutoShape 16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6948264" y="4509120"/>
            <a:ext cx="762000" cy="685800"/>
          </a:xfrm>
          <a:prstGeom prst="actionButtonForwardNext">
            <a:avLst/>
          </a:prstGeom>
          <a:solidFill>
            <a:srgbClr val="008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z="2400">
              <a:solidFill>
                <a:srgbClr val="0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171" name="Group 3"/>
          <p:cNvGraphicFramePr>
            <a:graphicFrameLocks noGrp="1"/>
          </p:cNvGraphicFramePr>
          <p:nvPr>
            <p:ph type="tbl" idx="4294967295"/>
          </p:nvPr>
        </p:nvGraphicFramePr>
        <p:xfrm>
          <a:off x="899592" y="3140968"/>
          <a:ext cx="7560840" cy="762000"/>
        </p:xfrm>
        <a:graphic>
          <a:graphicData uri="http://schemas.openxmlformats.org/drawingml/2006/table">
            <a:tbl>
              <a:tblPr/>
              <a:tblGrid>
                <a:gridCol w="2520280"/>
                <a:gridCol w="2520280"/>
                <a:gridCol w="2520280"/>
              </a:tblGrid>
              <a:tr h="7620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pitchFamily="18" charset="0"/>
                        </a:rPr>
                        <a:t>habt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Times New Roman" pitchFamily="18" charset="0"/>
                        </a:rPr>
                        <a:t>haben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8000"/>
                          </a:solidFill>
                          <a:effectLst/>
                          <a:latin typeface="Times New Roman" pitchFamily="18" charset="0"/>
                        </a:rPr>
                        <a:t>hast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8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7181" name="Rectangle 13"/>
          <p:cNvSpPr>
            <a:spLocks noChangeArrowheads="1"/>
          </p:cNvSpPr>
          <p:nvPr/>
        </p:nvSpPr>
        <p:spPr bwMode="auto">
          <a:xfrm>
            <a:off x="755576" y="1196752"/>
            <a:ext cx="7772400" cy="1219200"/>
          </a:xfrm>
          <a:prstGeom prst="rect">
            <a:avLst/>
          </a:prstGeom>
          <a:solidFill>
            <a:srgbClr val="FFCC99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 sz="4000" dirty="0" smtClean="0">
                <a:solidFill>
                  <a:srgbClr val="000000"/>
                </a:solidFill>
              </a:rPr>
              <a:t>…………   </a:t>
            </a:r>
            <a:r>
              <a:rPr lang="cs-CZ" sz="4000" dirty="0" err="1" smtClean="0">
                <a:solidFill>
                  <a:srgbClr val="000000"/>
                </a:solidFill>
              </a:rPr>
              <a:t>ihr</a:t>
            </a:r>
            <a:r>
              <a:rPr lang="cs-CZ" sz="4000" dirty="0" smtClean="0">
                <a:solidFill>
                  <a:srgbClr val="000000"/>
                </a:solidFill>
              </a:rPr>
              <a:t> </a:t>
            </a:r>
            <a:r>
              <a:rPr lang="cs-CZ" sz="4000" dirty="0" err="1" smtClean="0">
                <a:solidFill>
                  <a:srgbClr val="000000"/>
                </a:solidFill>
              </a:rPr>
              <a:t>einen</a:t>
            </a:r>
            <a:r>
              <a:rPr lang="cs-CZ" sz="4000" dirty="0" smtClean="0">
                <a:solidFill>
                  <a:srgbClr val="000000"/>
                </a:solidFill>
              </a:rPr>
              <a:t> </a:t>
            </a:r>
            <a:r>
              <a:rPr lang="cs-CZ" sz="4000" dirty="0" err="1" smtClean="0">
                <a:solidFill>
                  <a:srgbClr val="000000"/>
                </a:solidFill>
              </a:rPr>
              <a:t>Kater</a:t>
            </a:r>
            <a:r>
              <a:rPr lang="cs-CZ" sz="4000" dirty="0" smtClean="0">
                <a:solidFill>
                  <a:srgbClr val="000000"/>
                </a:solidFill>
              </a:rPr>
              <a:t> ? </a:t>
            </a:r>
            <a:endParaRPr lang="de-DE" sz="4000" dirty="0">
              <a:solidFill>
                <a:srgbClr val="000000"/>
              </a:solidFill>
            </a:endParaRPr>
          </a:p>
        </p:txBody>
      </p:sp>
      <p:sp>
        <p:nvSpPr>
          <p:cNvPr id="7182" name="AutoShape 14">
            <a:hlinkClick r:id="" action="ppaction://hlinkshowjump?jump=nextslide" highlightClick="1">
              <a:snd r:embed="rId2" name="camera.wav"/>
            </a:hlinkClick>
          </p:cNvPr>
          <p:cNvSpPr>
            <a:spLocks noChangeArrowheads="1"/>
          </p:cNvSpPr>
          <p:nvPr/>
        </p:nvSpPr>
        <p:spPr bwMode="auto">
          <a:xfrm>
            <a:off x="1619672" y="4437112"/>
            <a:ext cx="762000" cy="685800"/>
          </a:xfrm>
          <a:prstGeom prst="actionButtonForwardNex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z="2400">
              <a:solidFill>
                <a:srgbClr val="000000"/>
              </a:solidFill>
            </a:endParaRPr>
          </a:p>
        </p:txBody>
      </p:sp>
      <p:sp>
        <p:nvSpPr>
          <p:cNvPr id="7183" name="AutoShape 15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4283968" y="4437112"/>
            <a:ext cx="762000" cy="685800"/>
          </a:xfrm>
          <a:prstGeom prst="actionButtonForwardNext">
            <a:avLst/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z="2400">
              <a:solidFill>
                <a:srgbClr val="000000"/>
              </a:solidFill>
            </a:endParaRPr>
          </a:p>
        </p:txBody>
      </p:sp>
      <p:sp>
        <p:nvSpPr>
          <p:cNvPr id="7184" name="AutoShape 16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6876256" y="4437112"/>
            <a:ext cx="762000" cy="685800"/>
          </a:xfrm>
          <a:prstGeom prst="actionButtonForwardNext">
            <a:avLst/>
          </a:prstGeom>
          <a:solidFill>
            <a:srgbClr val="008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z="2400">
              <a:solidFill>
                <a:srgbClr val="0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195" name="Group 3"/>
          <p:cNvGraphicFramePr>
            <a:graphicFrameLocks noGrp="1"/>
          </p:cNvGraphicFramePr>
          <p:nvPr>
            <p:ph type="tbl" idx="4294967295"/>
          </p:nvPr>
        </p:nvGraphicFramePr>
        <p:xfrm>
          <a:off x="899592" y="3140968"/>
          <a:ext cx="7772400" cy="838200"/>
        </p:xfrm>
        <a:graphic>
          <a:graphicData uri="http://schemas.openxmlformats.org/drawingml/2006/table">
            <a:tbl>
              <a:tblPr/>
              <a:tblGrid>
                <a:gridCol w="2590800"/>
                <a:gridCol w="2590800"/>
                <a:gridCol w="2590800"/>
              </a:tblGrid>
              <a:tr h="8382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pitchFamily="18" charset="0"/>
                        </a:rPr>
                        <a:t>habt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Times New Roman" pitchFamily="18" charset="0"/>
                        </a:rPr>
                        <a:t>hat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8000"/>
                          </a:solidFill>
                          <a:effectLst/>
                          <a:latin typeface="Times New Roman" pitchFamily="18" charset="0"/>
                        </a:rPr>
                        <a:t>haben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8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8205" name="Rectangle 13"/>
          <p:cNvSpPr>
            <a:spLocks noChangeArrowheads="1"/>
          </p:cNvSpPr>
          <p:nvPr/>
        </p:nvSpPr>
        <p:spPr bwMode="auto">
          <a:xfrm>
            <a:off x="827584" y="1340768"/>
            <a:ext cx="7772400" cy="1219200"/>
          </a:xfrm>
          <a:prstGeom prst="rect">
            <a:avLst/>
          </a:prstGeom>
          <a:solidFill>
            <a:srgbClr val="FFCC99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 sz="4800" dirty="0" err="1" smtClean="0">
                <a:solidFill>
                  <a:srgbClr val="000000"/>
                </a:solidFill>
              </a:rPr>
              <a:t>Oma</a:t>
            </a:r>
            <a:r>
              <a:rPr lang="cs-CZ" sz="4800" dirty="0" smtClean="0">
                <a:solidFill>
                  <a:srgbClr val="000000"/>
                </a:solidFill>
              </a:rPr>
              <a:t> </a:t>
            </a:r>
            <a:r>
              <a:rPr lang="cs-CZ" sz="4800" dirty="0" err="1" smtClean="0">
                <a:solidFill>
                  <a:srgbClr val="000000"/>
                </a:solidFill>
              </a:rPr>
              <a:t>und</a:t>
            </a:r>
            <a:r>
              <a:rPr lang="cs-CZ" sz="4800" dirty="0" smtClean="0">
                <a:solidFill>
                  <a:srgbClr val="000000"/>
                </a:solidFill>
              </a:rPr>
              <a:t> </a:t>
            </a:r>
            <a:r>
              <a:rPr lang="cs-CZ" sz="4800" dirty="0" err="1" smtClean="0">
                <a:solidFill>
                  <a:srgbClr val="000000"/>
                </a:solidFill>
              </a:rPr>
              <a:t>Opa</a:t>
            </a:r>
            <a:r>
              <a:rPr lang="cs-CZ" sz="4800" dirty="0" smtClean="0">
                <a:solidFill>
                  <a:srgbClr val="000000"/>
                </a:solidFill>
              </a:rPr>
              <a:t>  ……   </a:t>
            </a:r>
            <a:r>
              <a:rPr lang="cs-CZ" sz="4800" dirty="0" err="1" smtClean="0">
                <a:solidFill>
                  <a:srgbClr val="000000"/>
                </a:solidFill>
              </a:rPr>
              <a:t>eine</a:t>
            </a:r>
            <a:r>
              <a:rPr lang="cs-CZ" sz="4800" dirty="0" smtClean="0">
                <a:solidFill>
                  <a:srgbClr val="000000"/>
                </a:solidFill>
              </a:rPr>
              <a:t> </a:t>
            </a:r>
            <a:r>
              <a:rPr lang="cs-CZ" sz="4800" dirty="0" err="1" smtClean="0">
                <a:solidFill>
                  <a:srgbClr val="000000"/>
                </a:solidFill>
              </a:rPr>
              <a:t>Ziege</a:t>
            </a:r>
            <a:r>
              <a:rPr lang="cs-CZ" sz="4800" dirty="0" smtClean="0">
                <a:solidFill>
                  <a:srgbClr val="000000"/>
                </a:solidFill>
              </a:rPr>
              <a:t>.</a:t>
            </a:r>
            <a:endParaRPr lang="de-DE" sz="4800" dirty="0">
              <a:solidFill>
                <a:srgbClr val="000000"/>
              </a:solidFill>
            </a:endParaRPr>
          </a:p>
        </p:txBody>
      </p:sp>
      <p:sp>
        <p:nvSpPr>
          <p:cNvPr id="8206" name="AutoShape 14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1619672" y="4653136"/>
            <a:ext cx="762000" cy="685800"/>
          </a:xfrm>
          <a:prstGeom prst="actionButtonForwardNex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z="2400">
              <a:solidFill>
                <a:srgbClr val="000000"/>
              </a:solidFill>
            </a:endParaRPr>
          </a:p>
        </p:txBody>
      </p:sp>
      <p:sp>
        <p:nvSpPr>
          <p:cNvPr id="8207" name="AutoShape 15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4211960" y="4653136"/>
            <a:ext cx="762000" cy="685800"/>
          </a:xfrm>
          <a:prstGeom prst="actionButtonForwardNext">
            <a:avLst/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z="2400">
              <a:solidFill>
                <a:srgbClr val="000000"/>
              </a:solidFill>
            </a:endParaRPr>
          </a:p>
        </p:txBody>
      </p:sp>
      <p:sp>
        <p:nvSpPr>
          <p:cNvPr id="8208" name="AutoShape 16">
            <a:hlinkClick r:id="" action="ppaction://hlinkshowjump?jump=nextslide" highlightClick="1">
              <a:snd r:embed="rId2" name="camera.wav"/>
            </a:hlinkClick>
          </p:cNvPr>
          <p:cNvSpPr>
            <a:spLocks noChangeArrowheads="1"/>
          </p:cNvSpPr>
          <p:nvPr/>
        </p:nvSpPr>
        <p:spPr bwMode="auto">
          <a:xfrm>
            <a:off x="7020272" y="4653136"/>
            <a:ext cx="762000" cy="685800"/>
          </a:xfrm>
          <a:prstGeom prst="actionButtonForwardNext">
            <a:avLst/>
          </a:prstGeom>
          <a:solidFill>
            <a:srgbClr val="008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z="2400">
              <a:solidFill>
                <a:srgbClr val="0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219" name="Group 3"/>
          <p:cNvGraphicFramePr>
            <a:graphicFrameLocks noGrp="1"/>
          </p:cNvGraphicFramePr>
          <p:nvPr>
            <p:ph type="tbl" idx="4294967295"/>
          </p:nvPr>
        </p:nvGraphicFramePr>
        <p:xfrm>
          <a:off x="899592" y="2924944"/>
          <a:ext cx="7560841" cy="766192"/>
        </p:xfrm>
        <a:graphic>
          <a:graphicData uri="http://schemas.openxmlformats.org/drawingml/2006/table">
            <a:tbl>
              <a:tblPr/>
              <a:tblGrid>
                <a:gridCol w="2867233"/>
                <a:gridCol w="1824602"/>
                <a:gridCol w="2869006"/>
              </a:tblGrid>
              <a:tr h="766192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pitchFamily="18" charset="0"/>
                        </a:rPr>
                        <a:t>haben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Times New Roman" pitchFamily="18" charset="0"/>
                        </a:rPr>
                        <a:t>hat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8000"/>
                          </a:solidFill>
                          <a:effectLst/>
                          <a:latin typeface="Times New Roman" pitchFamily="18" charset="0"/>
                        </a:rPr>
                        <a:t>habe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8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9229" name="Rectangle 13"/>
          <p:cNvSpPr>
            <a:spLocks noChangeArrowheads="1"/>
          </p:cNvSpPr>
          <p:nvPr/>
        </p:nvSpPr>
        <p:spPr bwMode="auto">
          <a:xfrm>
            <a:off x="755576" y="980728"/>
            <a:ext cx="7772400" cy="1219200"/>
          </a:xfrm>
          <a:prstGeom prst="rect">
            <a:avLst/>
          </a:prstGeom>
          <a:solidFill>
            <a:srgbClr val="FFCC99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 sz="4800" dirty="0" smtClean="0">
                <a:solidFill>
                  <a:srgbClr val="000000"/>
                </a:solidFill>
              </a:rPr>
              <a:t>Monika </a:t>
            </a:r>
            <a:r>
              <a:rPr lang="cs-CZ" sz="4800" dirty="0" err="1" smtClean="0">
                <a:solidFill>
                  <a:srgbClr val="000000"/>
                </a:solidFill>
              </a:rPr>
              <a:t>und</a:t>
            </a:r>
            <a:r>
              <a:rPr lang="cs-CZ" sz="4800" dirty="0" smtClean="0">
                <a:solidFill>
                  <a:srgbClr val="000000"/>
                </a:solidFill>
              </a:rPr>
              <a:t> Alex ………  </a:t>
            </a:r>
            <a:r>
              <a:rPr lang="cs-CZ" sz="4800" dirty="0" err="1" smtClean="0">
                <a:solidFill>
                  <a:srgbClr val="000000"/>
                </a:solidFill>
              </a:rPr>
              <a:t>keine</a:t>
            </a:r>
            <a:r>
              <a:rPr lang="cs-CZ" sz="4800" dirty="0" smtClean="0">
                <a:solidFill>
                  <a:srgbClr val="000000"/>
                </a:solidFill>
              </a:rPr>
              <a:t> </a:t>
            </a:r>
            <a:r>
              <a:rPr lang="cs-CZ" sz="4800" dirty="0" err="1" smtClean="0">
                <a:solidFill>
                  <a:srgbClr val="000000"/>
                </a:solidFill>
              </a:rPr>
              <a:t>Schlange</a:t>
            </a:r>
            <a:r>
              <a:rPr lang="de-DE" sz="4800" dirty="0" smtClean="0">
                <a:solidFill>
                  <a:srgbClr val="000000"/>
                </a:solidFill>
              </a:rPr>
              <a:t>.</a:t>
            </a:r>
            <a:endParaRPr lang="de-DE" sz="4800" dirty="0">
              <a:solidFill>
                <a:srgbClr val="000000"/>
              </a:solidFill>
            </a:endParaRPr>
          </a:p>
        </p:txBody>
      </p:sp>
      <p:sp>
        <p:nvSpPr>
          <p:cNvPr id="9230" name="AutoShape 14">
            <a:hlinkClick r:id="" action="ppaction://hlinkshowjump?jump=nextslide" highlightClick="1">
              <a:snd r:embed="rId2" name="camera.wav"/>
            </a:hlinkClick>
          </p:cNvPr>
          <p:cNvSpPr>
            <a:spLocks noChangeArrowheads="1"/>
          </p:cNvSpPr>
          <p:nvPr/>
        </p:nvSpPr>
        <p:spPr bwMode="auto">
          <a:xfrm>
            <a:off x="1619672" y="4365104"/>
            <a:ext cx="762000" cy="685800"/>
          </a:xfrm>
          <a:prstGeom prst="actionButtonForwardNex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z="2400">
              <a:solidFill>
                <a:srgbClr val="000000"/>
              </a:solidFill>
            </a:endParaRPr>
          </a:p>
        </p:txBody>
      </p:sp>
      <p:sp>
        <p:nvSpPr>
          <p:cNvPr id="9231" name="AutoShape 15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4283968" y="4365104"/>
            <a:ext cx="762000" cy="685800"/>
          </a:xfrm>
          <a:prstGeom prst="actionButtonForwardNext">
            <a:avLst/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z="2400">
              <a:solidFill>
                <a:srgbClr val="000000"/>
              </a:solidFill>
            </a:endParaRPr>
          </a:p>
        </p:txBody>
      </p:sp>
      <p:sp>
        <p:nvSpPr>
          <p:cNvPr id="9232" name="AutoShape 16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6948264" y="4365104"/>
            <a:ext cx="762000" cy="685800"/>
          </a:xfrm>
          <a:prstGeom prst="actionButtonForwardNext">
            <a:avLst/>
          </a:prstGeom>
          <a:solidFill>
            <a:srgbClr val="008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z="2400">
              <a:solidFill>
                <a:srgbClr val="0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2291" name="Group 3"/>
          <p:cNvGraphicFramePr>
            <a:graphicFrameLocks noGrp="1"/>
          </p:cNvGraphicFramePr>
          <p:nvPr>
            <p:ph type="tbl" idx="4294967295"/>
          </p:nvPr>
        </p:nvGraphicFramePr>
        <p:xfrm>
          <a:off x="1259632" y="2996952"/>
          <a:ext cx="6872808" cy="762000"/>
        </p:xfrm>
        <a:graphic>
          <a:graphicData uri="http://schemas.openxmlformats.org/drawingml/2006/table">
            <a:tbl>
              <a:tblPr/>
              <a:tblGrid>
                <a:gridCol w="2264296"/>
                <a:gridCol w="2917304"/>
                <a:gridCol w="1691208"/>
              </a:tblGrid>
              <a:tr h="7620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pitchFamily="18" charset="0"/>
                        </a:rPr>
                        <a:t>Habt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Times New Roman" pitchFamily="18" charset="0"/>
                        </a:rPr>
                        <a:t>Haben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8000"/>
                          </a:solidFill>
                          <a:effectLst/>
                          <a:latin typeface="Times New Roman" pitchFamily="18" charset="0"/>
                        </a:rPr>
                        <a:t>Hast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8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3325" name="Rectangle 13"/>
          <p:cNvSpPr>
            <a:spLocks noChangeArrowheads="1"/>
          </p:cNvSpPr>
          <p:nvPr/>
        </p:nvSpPr>
        <p:spPr bwMode="auto">
          <a:xfrm>
            <a:off x="755576" y="1268760"/>
            <a:ext cx="7772400" cy="1219200"/>
          </a:xfrm>
          <a:prstGeom prst="rect">
            <a:avLst/>
          </a:prstGeom>
          <a:solidFill>
            <a:srgbClr val="FFCC99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 sz="4800" dirty="0" smtClean="0">
                <a:solidFill>
                  <a:srgbClr val="000000"/>
                </a:solidFill>
              </a:rPr>
              <a:t>…….     </a:t>
            </a:r>
            <a:r>
              <a:rPr lang="cs-CZ" sz="4800" dirty="0" err="1" smtClean="0">
                <a:solidFill>
                  <a:srgbClr val="000000"/>
                </a:solidFill>
              </a:rPr>
              <a:t>du</a:t>
            </a:r>
            <a:r>
              <a:rPr lang="cs-CZ" sz="4800" dirty="0" smtClean="0">
                <a:solidFill>
                  <a:srgbClr val="000000"/>
                </a:solidFill>
              </a:rPr>
              <a:t>  </a:t>
            </a:r>
            <a:r>
              <a:rPr lang="cs-CZ" sz="4800" dirty="0" err="1" smtClean="0">
                <a:solidFill>
                  <a:srgbClr val="000000"/>
                </a:solidFill>
              </a:rPr>
              <a:t>eine</a:t>
            </a:r>
            <a:r>
              <a:rPr lang="cs-CZ" sz="4800" dirty="0" smtClean="0">
                <a:solidFill>
                  <a:srgbClr val="000000"/>
                </a:solidFill>
              </a:rPr>
              <a:t> </a:t>
            </a:r>
            <a:r>
              <a:rPr lang="cs-CZ" sz="4800" dirty="0" err="1" smtClean="0">
                <a:solidFill>
                  <a:srgbClr val="000000"/>
                </a:solidFill>
              </a:rPr>
              <a:t>Schwester</a:t>
            </a:r>
            <a:r>
              <a:rPr lang="cs-CZ" sz="4800" dirty="0" smtClean="0">
                <a:solidFill>
                  <a:srgbClr val="000000"/>
                </a:solidFill>
              </a:rPr>
              <a:t>? </a:t>
            </a:r>
            <a:endParaRPr lang="de-DE" sz="4800" dirty="0">
              <a:solidFill>
                <a:srgbClr val="000000"/>
              </a:solidFill>
            </a:endParaRPr>
          </a:p>
        </p:txBody>
      </p:sp>
      <p:sp>
        <p:nvSpPr>
          <p:cNvPr id="13326" name="AutoShape 14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1619672" y="4437112"/>
            <a:ext cx="762000" cy="685800"/>
          </a:xfrm>
          <a:prstGeom prst="actionButtonForwardNex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z="2400">
              <a:solidFill>
                <a:srgbClr val="000000"/>
              </a:solidFill>
            </a:endParaRPr>
          </a:p>
        </p:txBody>
      </p:sp>
      <p:sp>
        <p:nvSpPr>
          <p:cNvPr id="13327" name="AutoShape 15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4283968" y="4437112"/>
            <a:ext cx="762000" cy="685800"/>
          </a:xfrm>
          <a:prstGeom prst="actionButtonForwardNext">
            <a:avLst/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z="2400">
              <a:solidFill>
                <a:srgbClr val="000000"/>
              </a:solidFill>
            </a:endParaRPr>
          </a:p>
        </p:txBody>
      </p:sp>
      <p:sp>
        <p:nvSpPr>
          <p:cNvPr id="13328" name="AutoShape 16">
            <a:hlinkClick r:id="" action="ppaction://hlinkshowjump?jump=nextslide" highlightClick="1">
              <a:snd r:embed="rId2" name="camera.wav"/>
            </a:hlinkClick>
          </p:cNvPr>
          <p:cNvSpPr>
            <a:spLocks noChangeArrowheads="1"/>
          </p:cNvSpPr>
          <p:nvPr/>
        </p:nvSpPr>
        <p:spPr bwMode="auto">
          <a:xfrm>
            <a:off x="6948264" y="4437112"/>
            <a:ext cx="762000" cy="685800"/>
          </a:xfrm>
          <a:prstGeom prst="actionButtonForwardNext">
            <a:avLst/>
          </a:prstGeom>
          <a:solidFill>
            <a:srgbClr val="008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z="2400">
              <a:solidFill>
                <a:srgbClr val="0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315" name="Group 3"/>
          <p:cNvGraphicFramePr>
            <a:graphicFrameLocks noGrp="1"/>
          </p:cNvGraphicFramePr>
          <p:nvPr>
            <p:ph type="tbl" idx="4294967295"/>
          </p:nvPr>
        </p:nvGraphicFramePr>
        <p:xfrm>
          <a:off x="899592" y="3068960"/>
          <a:ext cx="7632849" cy="838200"/>
        </p:xfrm>
        <a:graphic>
          <a:graphicData uri="http://schemas.openxmlformats.org/drawingml/2006/table">
            <a:tbl>
              <a:tblPr/>
              <a:tblGrid>
                <a:gridCol w="2544283"/>
                <a:gridCol w="2544283"/>
                <a:gridCol w="2544283"/>
              </a:tblGrid>
              <a:tr h="8382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pitchFamily="18" charset="0"/>
                        </a:rPr>
                        <a:t>Habe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Times New Roman" pitchFamily="18" charset="0"/>
                        </a:rPr>
                        <a:t>Hat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8000"/>
                          </a:solidFill>
                          <a:effectLst/>
                          <a:latin typeface="Times New Roman" pitchFamily="18" charset="0"/>
                        </a:rPr>
                        <a:t>Habt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8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4349" name="Rectangle 13"/>
          <p:cNvSpPr>
            <a:spLocks noChangeArrowheads="1"/>
          </p:cNvSpPr>
          <p:nvPr/>
        </p:nvSpPr>
        <p:spPr bwMode="auto">
          <a:xfrm>
            <a:off x="755576" y="1340768"/>
            <a:ext cx="7772400" cy="1219200"/>
          </a:xfrm>
          <a:prstGeom prst="rect">
            <a:avLst/>
          </a:prstGeom>
          <a:solidFill>
            <a:srgbClr val="FFCC99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 sz="4800" dirty="0">
                <a:solidFill>
                  <a:srgbClr val="000000"/>
                </a:solidFill>
              </a:rPr>
              <a:t>……..</a:t>
            </a:r>
            <a:r>
              <a:rPr lang="de-DE" sz="4800" dirty="0">
                <a:solidFill>
                  <a:srgbClr val="000000"/>
                </a:solidFill>
              </a:rPr>
              <a:t>.</a:t>
            </a:r>
            <a:r>
              <a:rPr lang="cs-CZ" sz="4800" dirty="0">
                <a:solidFill>
                  <a:srgbClr val="000000"/>
                </a:solidFill>
              </a:rPr>
              <a:t> </a:t>
            </a:r>
            <a:r>
              <a:rPr lang="cs-CZ" sz="4800" dirty="0" smtClean="0">
                <a:solidFill>
                  <a:srgbClr val="000000"/>
                </a:solidFill>
              </a:rPr>
              <a:t>   </a:t>
            </a:r>
            <a:r>
              <a:rPr lang="cs-CZ" sz="4800" dirty="0" err="1" smtClean="0">
                <a:solidFill>
                  <a:srgbClr val="000000"/>
                </a:solidFill>
              </a:rPr>
              <a:t>ihr</a:t>
            </a:r>
            <a:r>
              <a:rPr lang="cs-CZ" sz="4800" dirty="0" smtClean="0">
                <a:solidFill>
                  <a:srgbClr val="000000"/>
                </a:solidFill>
              </a:rPr>
              <a:t> </a:t>
            </a:r>
            <a:r>
              <a:rPr lang="cs-CZ" sz="4800" dirty="0" err="1" smtClean="0">
                <a:solidFill>
                  <a:srgbClr val="000000"/>
                </a:solidFill>
              </a:rPr>
              <a:t>eine</a:t>
            </a:r>
            <a:r>
              <a:rPr lang="cs-CZ" sz="4800" dirty="0" smtClean="0">
                <a:solidFill>
                  <a:srgbClr val="000000"/>
                </a:solidFill>
              </a:rPr>
              <a:t> </a:t>
            </a:r>
            <a:r>
              <a:rPr lang="cs-CZ" sz="4800" dirty="0" err="1" smtClean="0">
                <a:solidFill>
                  <a:srgbClr val="000000"/>
                </a:solidFill>
              </a:rPr>
              <a:t>Hausaufgabe</a:t>
            </a:r>
            <a:r>
              <a:rPr lang="cs-CZ" sz="4800" dirty="0" smtClean="0">
                <a:solidFill>
                  <a:srgbClr val="000000"/>
                </a:solidFill>
              </a:rPr>
              <a:t> ?</a:t>
            </a:r>
            <a:endParaRPr lang="de-DE" sz="4800" dirty="0">
              <a:solidFill>
                <a:srgbClr val="000000"/>
              </a:solidFill>
            </a:endParaRPr>
          </a:p>
        </p:txBody>
      </p:sp>
      <p:sp>
        <p:nvSpPr>
          <p:cNvPr id="14350" name="AutoShape 14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1619672" y="4653136"/>
            <a:ext cx="762000" cy="685800"/>
          </a:xfrm>
          <a:prstGeom prst="actionButtonForwardNex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z="2400">
              <a:solidFill>
                <a:srgbClr val="000000"/>
              </a:solidFill>
            </a:endParaRPr>
          </a:p>
        </p:txBody>
      </p:sp>
      <p:sp>
        <p:nvSpPr>
          <p:cNvPr id="14351" name="AutoShape 15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4283968" y="4653136"/>
            <a:ext cx="762000" cy="685800"/>
          </a:xfrm>
          <a:prstGeom prst="actionButtonForwardNext">
            <a:avLst/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z="2400">
              <a:solidFill>
                <a:srgbClr val="000000"/>
              </a:solidFill>
            </a:endParaRPr>
          </a:p>
        </p:txBody>
      </p:sp>
      <p:sp>
        <p:nvSpPr>
          <p:cNvPr id="14352" name="AutoShape 16">
            <a:hlinkClick r:id="" action="ppaction://hlinkshowjump?jump=nextslide" highlightClick="1">
              <a:snd r:embed="rId2" name="applause.wav"/>
            </a:hlinkClick>
          </p:cNvPr>
          <p:cNvSpPr>
            <a:spLocks noChangeArrowheads="1"/>
          </p:cNvSpPr>
          <p:nvPr/>
        </p:nvSpPr>
        <p:spPr bwMode="auto">
          <a:xfrm>
            <a:off x="7020272" y="4653136"/>
            <a:ext cx="762000" cy="685800"/>
          </a:xfrm>
          <a:prstGeom prst="actionButtonForwardNext">
            <a:avLst/>
          </a:prstGeom>
          <a:solidFill>
            <a:srgbClr val="008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z="2400">
              <a:solidFill>
                <a:srgbClr val="0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1124744"/>
            <a:ext cx="70567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Calibri" pitchFamily="34" charset="0"/>
              </a:rPr>
              <a:t>Dokážeš </a:t>
            </a:r>
            <a:r>
              <a:rPr lang="cs-CZ" sz="4000" dirty="0" smtClean="0">
                <a:latin typeface="Calibri" pitchFamily="34" charset="0"/>
              </a:rPr>
              <a:t>celé </a:t>
            </a:r>
            <a:r>
              <a:rPr lang="cs-CZ" sz="4000" dirty="0" smtClean="0">
                <a:latin typeface="Calibri" pitchFamily="34" charset="0"/>
              </a:rPr>
              <a:t>cvičení bez opravy? </a:t>
            </a:r>
          </a:p>
        </p:txBody>
      </p:sp>
      <p:sp>
        <p:nvSpPr>
          <p:cNvPr id="3" name="Obdélník 2"/>
          <p:cNvSpPr/>
          <p:nvPr/>
        </p:nvSpPr>
        <p:spPr>
          <a:xfrm>
            <a:off x="1187624" y="3068961"/>
            <a:ext cx="6480720" cy="2554545"/>
          </a:xfrm>
          <a:prstGeom prst="rec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txBody>
          <a:bodyPr wrap="square">
            <a:spAutoFit/>
          </a:bodyPr>
          <a:lstStyle/>
          <a:p>
            <a:pPr lvl="0"/>
            <a:r>
              <a:rPr lang="cs-CZ" sz="4000" dirty="0" smtClean="0">
                <a:solidFill>
                  <a:prstClr val="black"/>
                </a:solidFill>
                <a:latin typeface="Calibri" pitchFamily="34" charset="0"/>
              </a:rPr>
              <a:t> Trénuj,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  <a:latin typeface="Calibri" pitchFamily="34" charset="0"/>
              </a:rPr>
              <a:t>    sloveso </a:t>
            </a:r>
            <a:r>
              <a:rPr lang="cs-CZ" sz="4000" b="1" dirty="0" err="1" smtClean="0">
                <a:solidFill>
                  <a:prstClr val="black"/>
                </a:solidFill>
                <a:latin typeface="Calibri" pitchFamily="34" charset="0"/>
              </a:rPr>
              <a:t>haben</a:t>
            </a:r>
            <a:r>
              <a:rPr lang="cs-CZ" sz="4000" b="1" dirty="0" smtClean="0">
                <a:solidFill>
                  <a:prstClr val="black"/>
                </a:solidFill>
                <a:latin typeface="Calibri" pitchFamily="34" charset="0"/>
              </a:rPr>
              <a:t> </a:t>
            </a:r>
            <a:r>
              <a:rPr lang="cs-CZ" sz="4000" dirty="0" smtClean="0">
                <a:solidFill>
                  <a:prstClr val="black"/>
                </a:solidFill>
                <a:latin typeface="Calibri" pitchFamily="34" charset="0"/>
              </a:rPr>
              <a:t>budeš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  <a:latin typeface="Calibri" pitchFamily="34" charset="0"/>
              </a:rPr>
              <a:t> </a:t>
            </a:r>
            <a:r>
              <a:rPr lang="cs-CZ" sz="4000" dirty="0" smtClean="0">
                <a:solidFill>
                  <a:prstClr val="black"/>
                </a:solidFill>
                <a:latin typeface="Calibri" pitchFamily="34" charset="0"/>
              </a:rPr>
              <a:t>        potřebovat  velmi často.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  <a:latin typeface="Calibri" pitchFamily="34" charset="0"/>
              </a:rPr>
              <a:t> </a:t>
            </a:r>
            <a:r>
              <a:rPr lang="cs-CZ" sz="4000" dirty="0" smtClean="0">
                <a:solidFill>
                  <a:prstClr val="black"/>
                </a:solidFill>
                <a:latin typeface="Calibri" pitchFamily="34" charset="0"/>
              </a:rPr>
              <a:t>                 </a:t>
            </a:r>
          </a:p>
        </p:txBody>
      </p:sp>
      <p:sp>
        <p:nvSpPr>
          <p:cNvPr id="4" name="Tlačítko akce: Konec 3">
            <a:hlinkClick r:id="" action="ppaction://hlinkshowjump?jump=endshow" highlightClick="1"/>
          </p:cNvPr>
          <p:cNvSpPr/>
          <p:nvPr/>
        </p:nvSpPr>
        <p:spPr>
          <a:xfrm>
            <a:off x="3779912" y="5805264"/>
            <a:ext cx="936104" cy="720080"/>
          </a:xfrm>
          <a:prstGeom prst="actionButtonEn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Návrat 1">
            <a:hlinkClick r:id="" action="ppaction://hlinkshowjump?jump=lastslideviewed" highlightClick="1"/>
          </p:cNvPr>
          <p:cNvSpPr/>
          <p:nvPr/>
        </p:nvSpPr>
        <p:spPr>
          <a:xfrm>
            <a:off x="4211960" y="5661248"/>
            <a:ext cx="864096" cy="864096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3" name="TextovéPole 2"/>
          <p:cNvSpPr txBox="1"/>
          <p:nvPr/>
        </p:nvSpPr>
        <p:spPr>
          <a:xfrm>
            <a:off x="611560" y="548680"/>
            <a:ext cx="7848872" cy="1107996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cs-CZ" sz="6600" dirty="0" smtClean="0"/>
              <a:t> </a:t>
            </a:r>
            <a:r>
              <a:rPr lang="cs-CZ" sz="6600" dirty="0" smtClean="0">
                <a:latin typeface="Calibri" pitchFamily="34" charset="0"/>
              </a:rPr>
              <a:t>Chyba, </a:t>
            </a:r>
            <a:r>
              <a:rPr lang="cs-CZ" sz="6600" dirty="0" smtClean="0">
                <a:latin typeface="Calibri" pitchFamily="34" charset="0"/>
              </a:rPr>
              <a:t>oprav se.</a:t>
            </a:r>
            <a:endParaRPr lang="de-DE" sz="6600" dirty="0">
              <a:latin typeface="Calibri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79512" y="1844824"/>
            <a:ext cx="8964488" cy="34317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74320" lvl="0" indent="-274320">
              <a:spcBef>
                <a:spcPts val="580"/>
              </a:spcBef>
              <a:buClr>
                <a:srgbClr val="D34817"/>
              </a:buClr>
              <a:buSzPct val="85000"/>
              <a:buFont typeface="Wingdings 2"/>
              <a:buChar char=""/>
            </a:pPr>
            <a:r>
              <a:rPr lang="cs-CZ" sz="4000" b="1" u="sng" dirty="0" err="1" smtClean="0">
                <a:solidFill>
                  <a:prstClr val="black"/>
                </a:solidFill>
                <a:latin typeface="Calibri" pitchFamily="34" charset="0"/>
              </a:rPr>
              <a:t>haben</a:t>
            </a:r>
            <a:r>
              <a:rPr lang="cs-CZ" sz="4000" b="1" dirty="0" smtClean="0">
                <a:solidFill>
                  <a:prstClr val="black"/>
                </a:solidFill>
                <a:latin typeface="Calibri" pitchFamily="34" charset="0"/>
              </a:rPr>
              <a:t> = mít </a:t>
            </a:r>
          </a:p>
          <a:p>
            <a:pPr marL="274320" lvl="0" indent="-274320">
              <a:spcBef>
                <a:spcPts val="580"/>
              </a:spcBef>
              <a:buClr>
                <a:srgbClr val="D34817"/>
              </a:buClr>
              <a:buSzPct val="85000"/>
            </a:pPr>
            <a:r>
              <a:rPr lang="cs-CZ" sz="5400" dirty="0" smtClean="0">
                <a:solidFill>
                  <a:prstClr val="black"/>
                </a:solidFill>
                <a:latin typeface="Calibri" pitchFamily="34" charset="0"/>
              </a:rPr>
              <a:t> </a:t>
            </a:r>
            <a:r>
              <a:rPr lang="cs-CZ" sz="5400" dirty="0" err="1" smtClean="0">
                <a:solidFill>
                  <a:prstClr val="black"/>
                </a:solidFill>
                <a:latin typeface="Calibri" pitchFamily="34" charset="0"/>
              </a:rPr>
              <a:t>ich</a:t>
            </a:r>
            <a:r>
              <a:rPr lang="cs-CZ" sz="5400" dirty="0" smtClean="0">
                <a:solidFill>
                  <a:prstClr val="black"/>
                </a:solidFill>
                <a:latin typeface="Calibri" pitchFamily="34" charset="0"/>
              </a:rPr>
              <a:t>   </a:t>
            </a:r>
            <a:r>
              <a:rPr lang="cs-CZ" sz="5400" b="1" dirty="0" err="1" smtClean="0">
                <a:solidFill>
                  <a:prstClr val="black"/>
                </a:solidFill>
                <a:latin typeface="Calibri" pitchFamily="34" charset="0"/>
              </a:rPr>
              <a:t>habe</a:t>
            </a:r>
            <a:r>
              <a:rPr lang="cs-CZ" sz="5400" dirty="0" smtClean="0">
                <a:solidFill>
                  <a:prstClr val="black"/>
                </a:solidFill>
                <a:latin typeface="Calibri" pitchFamily="34" charset="0"/>
              </a:rPr>
              <a:t>         </a:t>
            </a:r>
            <a:r>
              <a:rPr lang="cs-CZ" sz="5400" dirty="0" err="1" smtClean="0">
                <a:solidFill>
                  <a:prstClr val="black"/>
                </a:solidFill>
                <a:latin typeface="Calibri" pitchFamily="34" charset="0"/>
              </a:rPr>
              <a:t>wir</a:t>
            </a:r>
            <a:r>
              <a:rPr lang="cs-CZ" sz="5400" dirty="0" smtClean="0">
                <a:solidFill>
                  <a:prstClr val="black"/>
                </a:solidFill>
                <a:latin typeface="Calibri" pitchFamily="34" charset="0"/>
              </a:rPr>
              <a:t>        </a:t>
            </a:r>
            <a:r>
              <a:rPr lang="cs-CZ" sz="5400" b="1" dirty="0" err="1" smtClean="0">
                <a:solidFill>
                  <a:prstClr val="black"/>
                </a:solidFill>
                <a:latin typeface="Calibri" pitchFamily="34" charset="0"/>
              </a:rPr>
              <a:t>haben</a:t>
            </a:r>
            <a:endParaRPr lang="cs-CZ" sz="5400" dirty="0" smtClean="0">
              <a:solidFill>
                <a:prstClr val="black"/>
              </a:solidFill>
              <a:latin typeface="Calibri" pitchFamily="34" charset="0"/>
            </a:endParaRPr>
          </a:p>
          <a:p>
            <a:pPr marL="274320" lvl="0" indent="-274320">
              <a:spcBef>
                <a:spcPts val="580"/>
              </a:spcBef>
              <a:buClr>
                <a:srgbClr val="D34817"/>
              </a:buClr>
              <a:buSzPct val="85000"/>
            </a:pPr>
            <a:r>
              <a:rPr lang="cs-CZ" sz="5400" dirty="0" smtClean="0">
                <a:solidFill>
                  <a:prstClr val="black"/>
                </a:solidFill>
                <a:latin typeface="Calibri" pitchFamily="34" charset="0"/>
              </a:rPr>
              <a:t>	</a:t>
            </a:r>
            <a:r>
              <a:rPr lang="cs-CZ" sz="5400" dirty="0" err="1" smtClean="0">
                <a:solidFill>
                  <a:prstClr val="black"/>
                </a:solidFill>
                <a:latin typeface="Calibri" pitchFamily="34" charset="0"/>
              </a:rPr>
              <a:t>du</a:t>
            </a:r>
            <a:r>
              <a:rPr lang="cs-CZ" sz="5400" dirty="0" smtClean="0">
                <a:solidFill>
                  <a:prstClr val="black"/>
                </a:solidFill>
                <a:latin typeface="Calibri" pitchFamily="34" charset="0"/>
              </a:rPr>
              <a:t>    </a:t>
            </a:r>
            <a:r>
              <a:rPr lang="cs-CZ" sz="5400" b="1" dirty="0" err="1" smtClean="0">
                <a:solidFill>
                  <a:prstClr val="black"/>
                </a:solidFill>
                <a:latin typeface="Calibri" pitchFamily="34" charset="0"/>
              </a:rPr>
              <a:t>hast</a:t>
            </a:r>
            <a:r>
              <a:rPr lang="cs-CZ" sz="5400" dirty="0" smtClean="0">
                <a:solidFill>
                  <a:prstClr val="black"/>
                </a:solidFill>
                <a:latin typeface="Calibri" pitchFamily="34" charset="0"/>
              </a:rPr>
              <a:t>         </a:t>
            </a:r>
            <a:r>
              <a:rPr lang="cs-CZ" sz="5400" dirty="0" err="1" smtClean="0">
                <a:solidFill>
                  <a:prstClr val="black"/>
                </a:solidFill>
                <a:latin typeface="Calibri" pitchFamily="34" charset="0"/>
              </a:rPr>
              <a:t>ihr</a:t>
            </a:r>
            <a:r>
              <a:rPr lang="cs-CZ" sz="5400" dirty="0" smtClean="0">
                <a:solidFill>
                  <a:prstClr val="black"/>
                </a:solidFill>
                <a:latin typeface="Calibri" pitchFamily="34" charset="0"/>
              </a:rPr>
              <a:t>         </a:t>
            </a:r>
            <a:r>
              <a:rPr lang="cs-CZ" sz="5400" b="1" dirty="0" err="1" smtClean="0">
                <a:solidFill>
                  <a:prstClr val="black"/>
                </a:solidFill>
                <a:latin typeface="Calibri" pitchFamily="34" charset="0"/>
              </a:rPr>
              <a:t>habt</a:t>
            </a:r>
            <a:endParaRPr lang="cs-CZ" sz="5400" dirty="0" smtClean="0">
              <a:solidFill>
                <a:prstClr val="black"/>
              </a:solidFill>
              <a:latin typeface="Calibri" pitchFamily="34" charset="0"/>
            </a:endParaRPr>
          </a:p>
          <a:p>
            <a:pPr marL="274320" lvl="0" indent="-274320">
              <a:spcBef>
                <a:spcPts val="580"/>
              </a:spcBef>
              <a:buClr>
                <a:srgbClr val="D34817"/>
              </a:buClr>
              <a:buSzPct val="85000"/>
            </a:pPr>
            <a:r>
              <a:rPr lang="cs-CZ" sz="5400" dirty="0" smtClean="0">
                <a:solidFill>
                  <a:prstClr val="black"/>
                </a:solidFill>
                <a:latin typeface="Calibri" pitchFamily="34" charset="0"/>
              </a:rPr>
              <a:t> 	</a:t>
            </a:r>
            <a:r>
              <a:rPr lang="cs-CZ" sz="5400" dirty="0" err="1" smtClean="0">
                <a:solidFill>
                  <a:prstClr val="black"/>
                </a:solidFill>
                <a:latin typeface="Calibri" pitchFamily="34" charset="0"/>
              </a:rPr>
              <a:t>er</a:t>
            </a:r>
            <a:r>
              <a:rPr lang="cs-CZ" sz="5400" dirty="0" smtClean="0">
                <a:solidFill>
                  <a:prstClr val="black"/>
                </a:solidFill>
                <a:latin typeface="Calibri" pitchFamily="34" charset="0"/>
              </a:rPr>
              <a:t>    </a:t>
            </a:r>
            <a:r>
              <a:rPr lang="cs-CZ" sz="5400" b="1" dirty="0" err="1" smtClean="0">
                <a:solidFill>
                  <a:prstClr val="black"/>
                </a:solidFill>
                <a:latin typeface="Calibri" pitchFamily="34" charset="0"/>
              </a:rPr>
              <a:t>hat</a:t>
            </a:r>
            <a:r>
              <a:rPr lang="cs-CZ" sz="5400" dirty="0" smtClean="0">
                <a:solidFill>
                  <a:prstClr val="black"/>
                </a:solidFill>
                <a:latin typeface="Calibri" pitchFamily="34" charset="0"/>
              </a:rPr>
              <a:t>           </a:t>
            </a:r>
            <a:r>
              <a:rPr lang="cs-CZ" sz="5400" dirty="0" smtClean="0">
                <a:solidFill>
                  <a:prstClr val="black"/>
                </a:solidFill>
                <a:latin typeface="Calibri" pitchFamily="34" charset="0"/>
              </a:rPr>
              <a:t> </a:t>
            </a:r>
            <a:r>
              <a:rPr lang="cs-CZ" sz="5400" dirty="0" err="1" smtClean="0">
                <a:solidFill>
                  <a:prstClr val="black"/>
                </a:solidFill>
                <a:latin typeface="Calibri" pitchFamily="34" charset="0"/>
              </a:rPr>
              <a:t>sie</a:t>
            </a:r>
            <a:r>
              <a:rPr lang="cs-CZ" sz="5400" dirty="0" smtClean="0">
                <a:solidFill>
                  <a:prstClr val="black"/>
                </a:solidFill>
                <a:latin typeface="Calibri" pitchFamily="34" charset="0"/>
              </a:rPr>
              <a:t>, </a:t>
            </a:r>
            <a:r>
              <a:rPr lang="cs-CZ" sz="5400" dirty="0" err="1" smtClean="0">
                <a:solidFill>
                  <a:prstClr val="black"/>
                </a:solidFill>
                <a:latin typeface="Calibri" pitchFamily="34" charset="0"/>
              </a:rPr>
              <a:t>Sie</a:t>
            </a:r>
            <a:r>
              <a:rPr lang="cs-CZ" sz="5400" dirty="0" smtClean="0">
                <a:solidFill>
                  <a:prstClr val="black"/>
                </a:solidFill>
                <a:latin typeface="Calibri" pitchFamily="34" charset="0"/>
              </a:rPr>
              <a:t>   </a:t>
            </a:r>
            <a:r>
              <a:rPr lang="cs-CZ" sz="5400" b="1" dirty="0" err="1" smtClean="0">
                <a:solidFill>
                  <a:prstClr val="black"/>
                </a:solidFill>
                <a:latin typeface="Calibri" pitchFamily="34" charset="0"/>
              </a:rPr>
              <a:t>haben</a:t>
            </a:r>
            <a:r>
              <a:rPr lang="cs-CZ" sz="5400" dirty="0" smtClean="0">
                <a:solidFill>
                  <a:prstClr val="black"/>
                </a:solidFill>
                <a:latin typeface="Calibri" pitchFamily="34" charset="0"/>
              </a:rPr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155</TotalTime>
  <Words>180</Words>
  <Application>Microsoft Office PowerPoint</Application>
  <PresentationFormat>Předvádění na obrazovce (4:3)</PresentationFormat>
  <Paragraphs>66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Jmění</vt:lpstr>
      <vt:lpstr>Snímek 1</vt:lpstr>
      <vt:lpstr>Snímek 2</vt:lpstr>
      <vt:lpstr>Ergänze. Doplňuj.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Ergänze. Doplňuj.</dc:title>
  <dc:creator>Hana</dc:creator>
  <cp:lastModifiedBy>Hana</cp:lastModifiedBy>
  <cp:revision>21</cp:revision>
  <dcterms:created xsi:type="dcterms:W3CDTF">2013-09-03T20:51:01Z</dcterms:created>
  <dcterms:modified xsi:type="dcterms:W3CDTF">2013-11-26T23:34:19Z</dcterms:modified>
</cp:coreProperties>
</file>