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300" r:id="rId2"/>
    <p:sldId id="256" r:id="rId3"/>
    <p:sldId id="264" r:id="rId4"/>
    <p:sldId id="257" r:id="rId5"/>
    <p:sldId id="258" r:id="rId6"/>
    <p:sldId id="259" r:id="rId7"/>
    <p:sldId id="260" r:id="rId8"/>
    <p:sldId id="261" r:id="rId9"/>
    <p:sldId id="262" r:id="rId10"/>
    <p:sldId id="263" r:id="rId11"/>
    <p:sldId id="265" r:id="rId12"/>
    <p:sldId id="266" r:id="rId13"/>
    <p:sldId id="267" r:id="rId14"/>
    <p:sldId id="269" r:id="rId15"/>
    <p:sldId id="268" r:id="rId16"/>
    <p:sldId id="275" r:id="rId17"/>
    <p:sldId id="270" r:id="rId18"/>
    <p:sldId id="271" r:id="rId19"/>
    <p:sldId id="273" r:id="rId20"/>
    <p:sldId id="272" r:id="rId21"/>
    <p:sldId id="274" r:id="rId22"/>
    <p:sldId id="276" r:id="rId23"/>
    <p:sldId id="277" r:id="rId24"/>
    <p:sldId id="278" r:id="rId25"/>
    <p:sldId id="279"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8" r:id="rId41"/>
    <p:sldId id="297" r:id="rId42"/>
    <p:sldId id="296" r:id="rId43"/>
    <p:sldId id="299" r:id="rId4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FF9999"/>
    <a:srgbClr val="1BF1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AE7CE-7723-44C9-B50E-6AE3197D7EDA}" type="datetimeFigureOut">
              <a:rPr lang="cs-CZ" smtClean="0"/>
              <a:t>19.11.2013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832199-F0AF-41CD-A9E5-8EBF5FEA3BA6}" type="slidenum">
              <a:rPr lang="cs-CZ" smtClean="0"/>
              <a:t>‹#›</a:t>
            </a:fld>
            <a:endParaRPr lang="cs-CZ"/>
          </a:p>
        </p:txBody>
      </p:sp>
    </p:spTree>
    <p:extLst>
      <p:ext uri="{BB962C8B-B14F-4D97-AF65-F5344CB8AC3E}">
        <p14:creationId xmlns:p14="http://schemas.microsoft.com/office/powerpoint/2010/main" val="926253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cs-CZ" smtClean="0"/>
          </a:p>
        </p:txBody>
      </p:sp>
      <p:sp>
        <p:nvSpPr>
          <p:cNvPr id="4" name="Zástupný symbol pro číslo snímku 3"/>
          <p:cNvSpPr>
            <a:spLocks noGrp="1"/>
          </p:cNvSpPr>
          <p:nvPr>
            <p:ph type="sldNum" sz="quarter" idx="5"/>
          </p:nvPr>
        </p:nvSpPr>
        <p:spPr/>
        <p:txBody>
          <a:bodyPr/>
          <a:lstStyle/>
          <a:p>
            <a:pPr>
              <a:defRPr/>
            </a:pPr>
            <a:fld id="{B7D0FDE9-E9CA-46DC-813B-52E910C653DD}" type="slidenum">
              <a:rPr lang="cs-CZ" smtClean="0"/>
              <a:pPr>
                <a:defRPr/>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9832199-F0AF-41CD-A9E5-8EBF5FEA3BA6}" type="slidenum">
              <a:rPr lang="cs-CZ" smtClean="0"/>
              <a:t>13</a:t>
            </a:fld>
            <a:endParaRPr lang="cs-CZ"/>
          </a:p>
        </p:txBody>
      </p:sp>
    </p:spTree>
    <p:extLst>
      <p:ext uri="{BB962C8B-B14F-4D97-AF65-F5344CB8AC3E}">
        <p14:creationId xmlns:p14="http://schemas.microsoft.com/office/powerpoint/2010/main" val="1704602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9832199-F0AF-41CD-A9E5-8EBF5FEA3BA6}" type="slidenum">
              <a:rPr lang="cs-CZ" smtClean="0"/>
              <a:t>14</a:t>
            </a:fld>
            <a:endParaRPr lang="cs-CZ"/>
          </a:p>
        </p:txBody>
      </p:sp>
    </p:spTree>
    <p:extLst>
      <p:ext uri="{BB962C8B-B14F-4D97-AF65-F5344CB8AC3E}">
        <p14:creationId xmlns:p14="http://schemas.microsoft.com/office/powerpoint/2010/main" val="17046025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A9832199-F0AF-41CD-A9E5-8EBF5FEA3BA6}" type="slidenum">
              <a:rPr lang="cs-CZ" smtClean="0"/>
              <a:t>15</a:t>
            </a:fld>
            <a:endParaRPr lang="cs-CZ"/>
          </a:p>
        </p:txBody>
      </p:sp>
    </p:spTree>
    <p:extLst>
      <p:ext uri="{BB962C8B-B14F-4D97-AF65-F5344CB8AC3E}">
        <p14:creationId xmlns:p14="http://schemas.microsoft.com/office/powerpoint/2010/main" val="170460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48EAEAE-C549-4861-B25C-75F8900AC7FA}" type="datetimeFigureOut">
              <a:rPr lang="cs-CZ" smtClean="0"/>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2260584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8EAEAE-C549-4861-B25C-75F8900AC7FA}" type="datetimeFigureOut">
              <a:rPr lang="cs-CZ" smtClean="0"/>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3451201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48EAEAE-C549-4861-B25C-75F8900AC7FA}" type="datetimeFigureOut">
              <a:rPr lang="cs-CZ" smtClean="0"/>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2958510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48EAEAE-C549-4861-B25C-75F8900AC7FA}" type="datetimeFigureOut">
              <a:rPr lang="cs-CZ" smtClean="0"/>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3523219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48EAEAE-C549-4861-B25C-75F8900AC7FA}" type="datetimeFigureOut">
              <a:rPr lang="cs-CZ" smtClean="0"/>
              <a:t>19.11.2013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914898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48EAEAE-C549-4861-B25C-75F8900AC7FA}" type="datetimeFigureOut">
              <a:rPr lang="cs-CZ" smtClean="0"/>
              <a:t>19.11.2013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1409667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48EAEAE-C549-4861-B25C-75F8900AC7FA}" type="datetimeFigureOut">
              <a:rPr lang="cs-CZ" smtClean="0"/>
              <a:t>19.11.2013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2255297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48EAEAE-C549-4861-B25C-75F8900AC7FA}" type="datetimeFigureOut">
              <a:rPr lang="cs-CZ" smtClean="0"/>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3736303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48EAEAE-C549-4861-B25C-75F8900AC7FA}" type="datetimeFigureOut">
              <a:rPr lang="cs-CZ" smtClean="0"/>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2021908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8EAEAE-C549-4861-B25C-75F8900AC7FA}" type="datetimeFigureOut">
              <a:rPr lang="cs-CZ" smtClean="0"/>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3534420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48EAEAE-C549-4861-B25C-75F8900AC7FA}" type="datetimeFigureOut">
              <a:rPr lang="cs-CZ" smtClean="0"/>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B7CFAC-056F-4588-B160-091F08A1C40C}" type="slidenum">
              <a:rPr lang="cs-CZ" smtClean="0"/>
              <a:t>‹#›</a:t>
            </a:fld>
            <a:endParaRPr lang="cs-CZ"/>
          </a:p>
        </p:txBody>
      </p:sp>
    </p:spTree>
    <p:extLst>
      <p:ext uri="{BB962C8B-B14F-4D97-AF65-F5344CB8AC3E}">
        <p14:creationId xmlns:p14="http://schemas.microsoft.com/office/powerpoint/2010/main" val="4255362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8EAEAE-C549-4861-B25C-75F8900AC7FA}" type="datetimeFigureOut">
              <a:rPr lang="cs-CZ" smtClean="0"/>
              <a:t>19.11.2013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B7CFAC-056F-4588-B160-091F08A1C40C}" type="slidenum">
              <a:rPr lang="cs-CZ" smtClean="0"/>
              <a:t>‹#›</a:t>
            </a:fld>
            <a:endParaRPr lang="cs-CZ"/>
          </a:p>
        </p:txBody>
      </p:sp>
    </p:spTree>
    <p:extLst>
      <p:ext uri="{BB962C8B-B14F-4D97-AF65-F5344CB8AC3E}">
        <p14:creationId xmlns:p14="http://schemas.microsoft.com/office/powerpoint/2010/main" val="3414447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3"/>
          <p:cNvSpPr>
            <a:spLocks noGrp="1" noChangeArrowheads="1"/>
          </p:cNvSpPr>
          <p:nvPr>
            <p:ph type="subTitle" idx="1"/>
          </p:nvPr>
        </p:nvSpPr>
        <p:spPr>
          <a:xfrm>
            <a:off x="928688" y="1844675"/>
            <a:ext cx="7072312" cy="3933825"/>
          </a:xfrm>
        </p:spPr>
        <p:txBody>
          <a:bodyPr>
            <a:normAutofit/>
          </a:bodyPr>
          <a:lstStyle/>
          <a:p>
            <a:pPr algn="l" eaLnBrk="1" hangingPunct="1"/>
            <a:r>
              <a:rPr lang="cs-CZ" altLang="cs-CZ" sz="1400" dirty="0" smtClean="0">
                <a:solidFill>
                  <a:schemeClr val="tx1"/>
                </a:solidFill>
              </a:rPr>
              <a:t>ŠKOLA:			Gymnázium, Tanvald, Školní 305, příspěvková organizace</a:t>
            </a:r>
          </a:p>
          <a:p>
            <a:pPr algn="l" eaLnBrk="1" hangingPunct="1"/>
            <a:r>
              <a:rPr lang="cs-CZ" altLang="cs-CZ" sz="1400" dirty="0" smtClean="0">
                <a:solidFill>
                  <a:schemeClr val="tx1"/>
                </a:solidFill>
              </a:rPr>
              <a:t>ČÍSLO PROJEKTU:		CZ.1.07/1.5.00/34.0434</a:t>
            </a:r>
          </a:p>
          <a:p>
            <a:pPr algn="l" eaLnBrk="1" hangingPunct="1"/>
            <a:r>
              <a:rPr lang="cs-CZ" altLang="cs-CZ" sz="1400" dirty="0" smtClean="0">
                <a:solidFill>
                  <a:schemeClr val="tx1"/>
                </a:solidFill>
              </a:rPr>
              <a:t>NÁZEV PROJEKTU:		Šablony – Gymnázium Tanvald</a:t>
            </a:r>
          </a:p>
          <a:p>
            <a:pPr algn="l" eaLnBrk="1" hangingPunct="1"/>
            <a:r>
              <a:rPr lang="cs-CZ" altLang="cs-CZ" sz="1400" dirty="0" smtClean="0">
                <a:solidFill>
                  <a:schemeClr val="tx1"/>
                </a:solidFill>
              </a:rPr>
              <a:t>ČÍSLO ŠABLONY:		III/2 Inovace a zkvalitnění výuky prostřednictvím ICT</a:t>
            </a:r>
          </a:p>
          <a:p>
            <a:pPr algn="l" eaLnBrk="1" hangingPunct="1"/>
            <a:r>
              <a:rPr lang="cs-CZ" altLang="cs-CZ" sz="1400" dirty="0" smtClean="0">
                <a:solidFill>
                  <a:schemeClr val="tx1"/>
                </a:solidFill>
              </a:rPr>
              <a:t>AUTOR:			Iva </a:t>
            </a:r>
            <a:r>
              <a:rPr lang="cs-CZ" altLang="cs-CZ" sz="1400" dirty="0" err="1" smtClean="0">
                <a:solidFill>
                  <a:schemeClr val="tx1"/>
                </a:solidFill>
              </a:rPr>
              <a:t>Herrmannová</a:t>
            </a:r>
            <a:endParaRPr lang="cs-CZ" altLang="cs-CZ" sz="1400" dirty="0" smtClean="0">
              <a:solidFill>
                <a:schemeClr val="tx1"/>
              </a:solidFill>
            </a:endParaRPr>
          </a:p>
          <a:p>
            <a:pPr algn="l" eaLnBrk="1" hangingPunct="1"/>
            <a:r>
              <a:rPr lang="cs-CZ" altLang="cs-CZ" sz="1400" dirty="0" smtClean="0">
                <a:solidFill>
                  <a:schemeClr val="tx1"/>
                </a:solidFill>
              </a:rPr>
              <a:t>TEMATICKÁ OBLAST: 		Optika</a:t>
            </a:r>
          </a:p>
          <a:p>
            <a:pPr algn="l" eaLnBrk="1" hangingPunct="1"/>
            <a:r>
              <a:rPr lang="cs-CZ" altLang="cs-CZ" sz="1400" dirty="0" smtClean="0">
                <a:solidFill>
                  <a:schemeClr val="tx1"/>
                </a:solidFill>
              </a:rPr>
              <a:t>NÁZEV </a:t>
            </a:r>
            <a:r>
              <a:rPr lang="cs-CZ" altLang="cs-CZ" sz="1400" dirty="0" err="1" smtClean="0">
                <a:solidFill>
                  <a:schemeClr val="tx1"/>
                </a:solidFill>
              </a:rPr>
              <a:t>DUMu</a:t>
            </a:r>
            <a:r>
              <a:rPr lang="cs-CZ" altLang="cs-CZ" sz="1400" dirty="0" smtClean="0">
                <a:solidFill>
                  <a:schemeClr val="tx1"/>
                </a:solidFill>
              </a:rPr>
              <a:t>:		Čočky – příčné zvětšení, zobrazovací rovnice</a:t>
            </a:r>
          </a:p>
          <a:p>
            <a:pPr algn="l"/>
            <a:r>
              <a:rPr lang="cs-CZ" altLang="cs-CZ" sz="1400" dirty="0">
                <a:solidFill>
                  <a:schemeClr val="tx1"/>
                </a:solidFill>
              </a:rPr>
              <a:t>POŘADOVÉ ČÍSLO </a:t>
            </a:r>
            <a:r>
              <a:rPr lang="cs-CZ" altLang="cs-CZ" sz="1400" dirty="0" err="1">
                <a:solidFill>
                  <a:schemeClr val="tx1"/>
                </a:solidFill>
              </a:rPr>
              <a:t>DUMu</a:t>
            </a:r>
            <a:r>
              <a:rPr lang="cs-CZ" altLang="cs-CZ" sz="1400" dirty="0">
                <a:solidFill>
                  <a:schemeClr val="tx1"/>
                </a:solidFill>
              </a:rPr>
              <a:t>:	</a:t>
            </a:r>
            <a:r>
              <a:rPr lang="cs-CZ" altLang="cs-CZ" sz="1400" dirty="0" smtClean="0">
                <a:solidFill>
                  <a:schemeClr val="tx1"/>
                </a:solidFill>
              </a:rPr>
              <a:t>19</a:t>
            </a:r>
            <a:endParaRPr lang="cs-CZ" altLang="cs-CZ" sz="1400" dirty="0">
              <a:solidFill>
                <a:schemeClr val="tx1"/>
              </a:solidFill>
            </a:endParaRPr>
          </a:p>
          <a:p>
            <a:pPr algn="l" eaLnBrk="1" hangingPunct="1"/>
            <a:r>
              <a:rPr lang="cs-CZ" altLang="cs-CZ" sz="1400" dirty="0" smtClean="0">
                <a:solidFill>
                  <a:schemeClr val="tx1"/>
                </a:solidFill>
              </a:rPr>
              <a:t>KÓD </a:t>
            </a:r>
            <a:r>
              <a:rPr lang="cs-CZ" altLang="cs-CZ" sz="1400" dirty="0" err="1" smtClean="0">
                <a:solidFill>
                  <a:schemeClr val="tx1"/>
                </a:solidFill>
              </a:rPr>
              <a:t>DUMu</a:t>
            </a:r>
            <a:r>
              <a:rPr lang="cs-CZ" altLang="cs-CZ" sz="1400" dirty="0" smtClean="0">
                <a:solidFill>
                  <a:schemeClr val="tx1"/>
                </a:solidFill>
              </a:rPr>
              <a:t>:			IH_OPTIKA_19</a:t>
            </a:r>
          </a:p>
          <a:p>
            <a:pPr algn="l"/>
            <a:r>
              <a:rPr lang="cs-CZ" altLang="cs-CZ" sz="1400" dirty="0" smtClean="0">
                <a:solidFill>
                  <a:schemeClr val="tx1"/>
                </a:solidFill>
              </a:rPr>
              <a:t>DATUM TVORBY:		5.11.2013</a:t>
            </a:r>
          </a:p>
          <a:p>
            <a:pPr algn="l" eaLnBrk="1" hangingPunct="1"/>
            <a:r>
              <a:rPr lang="cs-CZ" altLang="cs-CZ" sz="1400" dirty="0" smtClean="0">
                <a:solidFill>
                  <a:schemeClr val="tx1"/>
                </a:solidFill>
              </a:rPr>
              <a:t>ANOTACE (ROČNÍK):		Prezentace je určena pro oktávu gymnázií (4. ročník). Zavádí veličinu příčné zvětšení. Kromě definičního vztahu názorně pomocí barevných animací naznačuje odvození dalších vztahů pro příčné zvětšení.  Prezentace je připravena tak, aby se žáci mohli  do odvozování vztahů zapojit.  Dále je řešena znaménková konvence pro zrcadla. </a:t>
            </a:r>
            <a:r>
              <a:rPr lang="cs-CZ" altLang="cs-CZ" sz="1400" dirty="0">
                <a:solidFill>
                  <a:schemeClr val="tx1"/>
                </a:solidFill>
              </a:rPr>
              <a:t> </a:t>
            </a:r>
            <a:r>
              <a:rPr lang="cs-CZ" altLang="cs-CZ" sz="1400" dirty="0" smtClean="0">
                <a:solidFill>
                  <a:schemeClr val="tx1"/>
                </a:solidFill>
              </a:rPr>
              <a:t>Pak následují  stránky, kde pomocí odpovědí na zadané otázky může žák prokázat pochopení této konvence a jejich důsledků. V závěru je  uvedena zobrazovací rovnice čočky. </a:t>
            </a:r>
            <a:r>
              <a:rPr lang="cs-CZ" altLang="cs-CZ" sz="1400" dirty="0">
                <a:solidFill>
                  <a:schemeClr val="tx1"/>
                </a:solidFill>
              </a:rPr>
              <a:t> </a:t>
            </a:r>
            <a:endParaRPr lang="cs-CZ" altLang="cs-CZ" sz="1400" dirty="0" smtClean="0">
              <a:solidFill>
                <a:schemeClr val="tx1"/>
              </a:solidFill>
            </a:endParaRPr>
          </a:p>
        </p:txBody>
      </p:sp>
      <p:pic>
        <p:nvPicPr>
          <p:cNvPr id="2051" name="obrázek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3713" y="260350"/>
            <a:ext cx="5256212" cy="13255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052" name="Text Box 5"/>
          <p:cNvSpPr txBox="1">
            <a:spLocks noChangeArrowheads="1"/>
          </p:cNvSpPr>
          <p:nvPr/>
        </p:nvSpPr>
        <p:spPr bwMode="auto">
          <a:xfrm>
            <a:off x="5372100" y="319088"/>
            <a:ext cx="544513" cy="596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3" name="Rectangle 7"/>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4" name="Rectangle 8"/>
          <p:cNvSpPr>
            <a:spLocks noChangeArrowheads="1"/>
          </p:cNvSpPr>
          <p:nvPr/>
        </p:nvSpPr>
        <p:spPr bwMode="auto">
          <a:xfrm>
            <a:off x="0" y="0"/>
            <a:ext cx="0" cy="0"/>
          </a:xfrm>
          <a:prstGeom prst="rect">
            <a:avLst/>
          </a:prstGeom>
          <a:solidFill>
            <a:schemeClr val="accent1"/>
          </a:solidFill>
          <a:ln w="9525">
            <a:solidFill>
              <a:schemeClr val="tx1"/>
            </a:solidFill>
            <a:miter lim="800000"/>
            <a:headEnd/>
            <a:tailEnd/>
          </a:ln>
        </p:spPr>
        <p:txBody>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sp>
        <p:nvSpPr>
          <p:cNvPr id="2055" name="Rectangle 9"/>
          <p:cNvSpPr>
            <a:spLocks noChangeArrowheads="1"/>
          </p:cNvSpPr>
          <p:nvPr/>
        </p:nvSpPr>
        <p:spPr bwMode="auto">
          <a:xfrm>
            <a:off x="0" y="3524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cs-CZ" sz="1800">
              <a:latin typeface="Arial" charset="0"/>
            </a:endParaRPr>
          </a:p>
        </p:txBody>
      </p:sp>
      <p:pic>
        <p:nvPicPr>
          <p:cNvPr id="2056" name="Picture 10"/>
          <p:cNvPicPr>
            <a:picLocks noGrp="1" noChangeAspect="1" noChangeArrowheads="1"/>
          </p:cNvPicPr>
          <p:nvPr>
            <p:ph type="ctrTitle"/>
          </p:nvPr>
        </p:nvPicPr>
        <p:blipFill>
          <a:blip r:embed="rId4" cstate="print">
            <a:extLst>
              <a:ext uri="{28A0092B-C50C-407E-A947-70E740481C1C}">
                <a14:useLocalDpi xmlns:a14="http://schemas.microsoft.com/office/drawing/2010/main" val="0"/>
              </a:ext>
            </a:extLst>
          </a:blip>
          <a:srcRect/>
          <a:stretch>
            <a:fillRect/>
          </a:stretch>
        </p:blipFill>
        <p:spPr>
          <a:xfrm>
            <a:off x="7524750" y="549275"/>
            <a:ext cx="503238" cy="488950"/>
          </a:xfrm>
          <a:noFill/>
        </p:spPr>
      </p:pic>
    </p:spTree>
    <p:extLst>
      <p:ext uri="{BB962C8B-B14F-4D97-AF65-F5344CB8AC3E}">
        <p14:creationId xmlns:p14="http://schemas.microsoft.com/office/powerpoint/2010/main" val="31913514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ČOČKY – PŘÍČNÉ ZVĚTŠENÍ, ZOBRAZOVACÍ ROVNICE</a:t>
            </a:r>
            <a:endParaRPr lang="cs-CZ" dirty="0"/>
          </a:p>
        </p:txBody>
      </p:sp>
      <p:sp>
        <p:nvSpPr>
          <p:cNvPr id="3" name="Podnadpis 2"/>
          <p:cNvSpPr>
            <a:spLocks noGrp="1"/>
          </p:cNvSpPr>
          <p:nvPr>
            <p:ph type="subTitle" idx="1"/>
          </p:nvPr>
        </p:nvSpPr>
        <p:spPr>
          <a:solidFill>
            <a:schemeClr val="tx2">
              <a:lumMod val="20000"/>
              <a:lumOff val="80000"/>
            </a:schemeClr>
          </a:solidFill>
        </p:spPr>
        <p:txBody>
          <a:bodyPr>
            <a:normAutofit/>
          </a:bodyPr>
          <a:lstStyle/>
          <a:p>
            <a:pPr marL="971550" lvl="1" indent="-514350" algn="l">
              <a:buAutoNum type="arabicPeriod"/>
            </a:pPr>
            <a:r>
              <a:rPr lang="cs-CZ" dirty="0" smtClean="0">
                <a:solidFill>
                  <a:schemeClr val="tx1"/>
                </a:solidFill>
              </a:rPr>
              <a:t>PŘÍČNÉ ZVĚTŠENÍ</a:t>
            </a:r>
          </a:p>
          <a:p>
            <a:pPr marL="971550" lvl="1" indent="-514350" algn="l">
              <a:buAutoNum type="arabicPeriod"/>
            </a:pPr>
            <a:r>
              <a:rPr lang="cs-CZ" dirty="0" smtClean="0">
                <a:solidFill>
                  <a:schemeClr val="tx1"/>
                </a:solidFill>
              </a:rPr>
              <a:t>ZNAMÉNKOVÁ KONVENCE (ČOČKY)</a:t>
            </a:r>
          </a:p>
          <a:p>
            <a:pPr marL="971550" lvl="1" indent="-514350" algn="l">
              <a:buAutoNum type="arabicPeriod"/>
            </a:pPr>
            <a:r>
              <a:rPr lang="cs-CZ" dirty="0" smtClean="0">
                <a:solidFill>
                  <a:schemeClr val="tx1"/>
                </a:solidFill>
              </a:rPr>
              <a:t>ZOBRAZOVACÍ ROVNICE</a:t>
            </a:r>
            <a:endParaRPr lang="cs-CZ" dirty="0">
              <a:solidFill>
                <a:schemeClr val="tx1"/>
              </a:solidFill>
            </a:endParaRPr>
          </a:p>
        </p:txBody>
      </p:sp>
    </p:spTree>
    <p:extLst>
      <p:ext uri="{BB962C8B-B14F-4D97-AF65-F5344CB8AC3E}">
        <p14:creationId xmlns:p14="http://schemas.microsoft.com/office/powerpoint/2010/main" val="6356378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lstStyle/>
          <a:p>
            <a:r>
              <a:rPr lang="cs-CZ" b="1" dirty="0" smtClean="0"/>
              <a:t>1. PŘÍČNÉ ZVĚTŠENÍ</a:t>
            </a:r>
            <a:endParaRPr lang="cs-CZ" b="1" dirty="0"/>
          </a:p>
        </p:txBody>
      </p:sp>
      <p:sp>
        <p:nvSpPr>
          <p:cNvPr id="3" name="Zástupný symbol pro obsah 2"/>
          <p:cNvSpPr>
            <a:spLocks noGrp="1"/>
          </p:cNvSpPr>
          <p:nvPr>
            <p:ph idx="1"/>
          </p:nvPr>
        </p:nvSpPr>
        <p:spPr/>
        <p:txBody>
          <a:bodyPr/>
          <a:lstStyle/>
          <a:p>
            <a:endParaRPr lang="cs-CZ" b="1" dirty="0">
              <a:solidFill>
                <a:srgbClr val="FF0000"/>
              </a:solidFill>
            </a:endParaRPr>
          </a:p>
        </p:txBody>
      </p:sp>
    </p:spTree>
    <p:extLst>
      <p:ext uri="{BB962C8B-B14F-4D97-AF65-F5344CB8AC3E}">
        <p14:creationId xmlns:p14="http://schemas.microsoft.com/office/powerpoint/2010/main" val="29936741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lstStyle/>
          <a:p>
            <a:r>
              <a:rPr lang="cs-CZ" b="1" dirty="0" smtClean="0"/>
              <a:t>1. PŘÍČNÉ ZVĚTŠENÍ</a:t>
            </a:r>
            <a:endParaRPr lang="cs-CZ" b="1" dirty="0"/>
          </a:p>
        </p:txBody>
      </p:sp>
      <p:sp>
        <p:nvSpPr>
          <p:cNvPr id="3" name="Zástupný symbol pro obsah 2"/>
          <p:cNvSpPr>
            <a:spLocks noGrp="1"/>
          </p:cNvSpPr>
          <p:nvPr>
            <p:ph idx="1"/>
          </p:nvPr>
        </p:nvSpPr>
        <p:spPr/>
        <p:txBody>
          <a:bodyPr/>
          <a:lstStyle/>
          <a:p>
            <a:r>
              <a:rPr lang="cs-CZ" dirty="0" smtClean="0"/>
              <a:t>FYZIKÁLNÍ VELIČINA VYJADŘUJÍCÍ </a:t>
            </a:r>
            <a:r>
              <a:rPr lang="cs-CZ" b="1" dirty="0" smtClean="0">
                <a:solidFill>
                  <a:srgbClr val="FF0000"/>
                </a:solidFill>
              </a:rPr>
              <a:t>POMĚR MEZI VELIKOSTÍ OBRAZU A PŘEDMĚTU</a:t>
            </a:r>
            <a:endParaRPr lang="cs-CZ" b="1" dirty="0">
              <a:solidFill>
                <a:srgbClr val="FF0000"/>
              </a:solidFill>
            </a:endParaRPr>
          </a:p>
        </p:txBody>
      </p:sp>
    </p:spTree>
    <p:extLst>
      <p:ext uri="{BB962C8B-B14F-4D97-AF65-F5344CB8AC3E}">
        <p14:creationId xmlns:p14="http://schemas.microsoft.com/office/powerpoint/2010/main" val="8327718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lstStyle/>
          <a:p>
            <a:r>
              <a:rPr lang="cs-CZ" b="1" dirty="0" smtClean="0"/>
              <a:t>1. PŘÍČNÉ ZVĚTŠENÍ</a:t>
            </a:r>
            <a:endParaRPr lang="cs-CZ" b="1" dirty="0"/>
          </a:p>
        </p:txBody>
      </p:sp>
      <p:sp>
        <p:nvSpPr>
          <p:cNvPr id="3" name="Zástupný symbol pro obsah 2"/>
          <p:cNvSpPr>
            <a:spLocks noGrp="1"/>
          </p:cNvSpPr>
          <p:nvPr>
            <p:ph idx="1"/>
          </p:nvPr>
        </p:nvSpPr>
        <p:spPr/>
        <p:txBody>
          <a:bodyPr/>
          <a:lstStyle/>
          <a:p>
            <a:r>
              <a:rPr lang="cs-CZ" dirty="0" smtClean="0"/>
              <a:t>FYZIKÁLNÍ VELIČINA VYJADŘUJÍCÍ </a:t>
            </a:r>
            <a:r>
              <a:rPr lang="cs-CZ" b="1" dirty="0" smtClean="0">
                <a:solidFill>
                  <a:srgbClr val="FF0000"/>
                </a:solidFill>
              </a:rPr>
              <a:t>POMĚR MEZI VELIKOSTÍ OBRAZU A PŘEDMĚTU</a:t>
            </a:r>
          </a:p>
          <a:p>
            <a:r>
              <a:rPr lang="cs-CZ" dirty="0" smtClean="0"/>
              <a:t>ZNAČKA:</a:t>
            </a:r>
            <a:r>
              <a:rPr lang="cs-CZ" b="1" dirty="0" smtClean="0">
                <a:solidFill>
                  <a:srgbClr val="FF0000"/>
                </a:solidFill>
              </a:rPr>
              <a:t> 		Z</a:t>
            </a:r>
          </a:p>
          <a:p>
            <a:pPr marL="0" indent="0">
              <a:buNone/>
            </a:pPr>
            <a:endParaRPr lang="cs-CZ" b="1" dirty="0">
              <a:solidFill>
                <a:srgbClr val="FF0000"/>
              </a:solidFill>
            </a:endParaRPr>
          </a:p>
        </p:txBody>
      </p:sp>
    </p:spTree>
    <p:extLst>
      <p:ext uri="{BB962C8B-B14F-4D97-AF65-F5344CB8AC3E}">
        <p14:creationId xmlns:p14="http://schemas.microsoft.com/office/powerpoint/2010/main" val="15368492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lstStyle/>
          <a:p>
            <a:r>
              <a:rPr lang="cs-CZ" b="1" dirty="0" smtClean="0"/>
              <a:t>1. PŘÍČNÉ ZVĚTŠENÍ</a:t>
            </a:r>
            <a:endParaRPr lang="cs-CZ" b="1" dirty="0"/>
          </a:p>
        </p:txBody>
      </p:sp>
      <p:sp>
        <p:nvSpPr>
          <p:cNvPr id="3" name="Zástupný symbol pro obsah 2"/>
          <p:cNvSpPr>
            <a:spLocks noGrp="1"/>
          </p:cNvSpPr>
          <p:nvPr>
            <p:ph idx="1"/>
          </p:nvPr>
        </p:nvSpPr>
        <p:spPr/>
        <p:txBody>
          <a:bodyPr/>
          <a:lstStyle/>
          <a:p>
            <a:r>
              <a:rPr lang="cs-CZ" dirty="0" smtClean="0"/>
              <a:t>FYZIKÁLNÍ VELIČINA VYJADŘUJÍCÍ </a:t>
            </a:r>
            <a:r>
              <a:rPr lang="cs-CZ" b="1" dirty="0" smtClean="0">
                <a:solidFill>
                  <a:srgbClr val="FF0000"/>
                </a:solidFill>
              </a:rPr>
              <a:t>POMĚR MEZI VELIKOSTÍ OBRAZU A PŘEDMĚTU</a:t>
            </a:r>
          </a:p>
          <a:p>
            <a:r>
              <a:rPr lang="cs-CZ" dirty="0" smtClean="0"/>
              <a:t>ZNAČKA:</a:t>
            </a:r>
            <a:r>
              <a:rPr lang="cs-CZ" b="1" dirty="0" smtClean="0">
                <a:solidFill>
                  <a:srgbClr val="FF0000"/>
                </a:solidFill>
              </a:rPr>
              <a:t> 		Z</a:t>
            </a:r>
          </a:p>
          <a:p>
            <a:r>
              <a:rPr lang="cs-CZ" dirty="0" smtClean="0"/>
              <a:t>JEDNOTKA:</a:t>
            </a:r>
            <a:r>
              <a:rPr lang="cs-CZ" b="1" dirty="0" smtClean="0"/>
              <a:t>		</a:t>
            </a:r>
            <a:r>
              <a:rPr lang="cs-CZ" b="1" dirty="0" smtClean="0">
                <a:solidFill>
                  <a:srgbClr val="FF0000"/>
                </a:solidFill>
              </a:rPr>
              <a:t>BEZ JEDNOTKY</a:t>
            </a:r>
          </a:p>
          <a:p>
            <a:pPr marL="0" indent="0">
              <a:buNone/>
            </a:pPr>
            <a:endParaRPr lang="cs-CZ" b="1" dirty="0">
              <a:solidFill>
                <a:srgbClr val="FF0000"/>
              </a:solidFill>
            </a:endParaRPr>
          </a:p>
        </p:txBody>
      </p:sp>
    </p:spTree>
    <p:extLst>
      <p:ext uri="{BB962C8B-B14F-4D97-AF65-F5344CB8AC3E}">
        <p14:creationId xmlns:p14="http://schemas.microsoft.com/office/powerpoint/2010/main" val="35896372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lstStyle/>
          <a:p>
            <a:r>
              <a:rPr lang="cs-CZ" b="1" dirty="0" smtClean="0"/>
              <a:t>1. PŘÍČNÉ ZVĚTŠENÍ</a:t>
            </a:r>
            <a:endParaRPr lang="cs-CZ" b="1" dirty="0"/>
          </a:p>
        </p:txBody>
      </p:sp>
      <p:sp>
        <p:nvSpPr>
          <p:cNvPr id="3" name="Zástupný symbol pro obsah 2"/>
          <p:cNvSpPr>
            <a:spLocks noGrp="1"/>
          </p:cNvSpPr>
          <p:nvPr>
            <p:ph idx="1"/>
          </p:nvPr>
        </p:nvSpPr>
        <p:spPr/>
        <p:txBody>
          <a:bodyPr/>
          <a:lstStyle/>
          <a:p>
            <a:r>
              <a:rPr lang="cs-CZ" dirty="0" smtClean="0"/>
              <a:t>FYZIKÁLNÍ VELIČINA VYJADŘUJÍCÍ </a:t>
            </a:r>
            <a:r>
              <a:rPr lang="cs-CZ" b="1" dirty="0" smtClean="0">
                <a:solidFill>
                  <a:srgbClr val="FF0000"/>
                </a:solidFill>
              </a:rPr>
              <a:t>POMĚR MEZI VELIKOSTÍ OBRAZU A PŘEDMĚTU</a:t>
            </a:r>
          </a:p>
          <a:p>
            <a:r>
              <a:rPr lang="cs-CZ" dirty="0" smtClean="0"/>
              <a:t>ZNAČKA:</a:t>
            </a:r>
            <a:r>
              <a:rPr lang="cs-CZ" b="1" dirty="0" smtClean="0">
                <a:solidFill>
                  <a:srgbClr val="FF0000"/>
                </a:solidFill>
              </a:rPr>
              <a:t> 		Z</a:t>
            </a:r>
          </a:p>
          <a:p>
            <a:r>
              <a:rPr lang="cs-CZ" dirty="0" smtClean="0"/>
              <a:t>JEDNOTKA:</a:t>
            </a:r>
            <a:r>
              <a:rPr lang="cs-CZ" b="1" dirty="0" smtClean="0"/>
              <a:t>		</a:t>
            </a:r>
            <a:r>
              <a:rPr lang="cs-CZ" b="1" dirty="0" smtClean="0">
                <a:solidFill>
                  <a:srgbClr val="FF0000"/>
                </a:solidFill>
              </a:rPr>
              <a:t>BEZ JEDNOTKY</a:t>
            </a:r>
          </a:p>
          <a:p>
            <a:r>
              <a:rPr lang="cs-CZ" dirty="0" smtClean="0"/>
              <a:t>DEFINIČNÍ VZTAH: </a:t>
            </a:r>
            <a:endParaRPr lang="cs-CZ" dirty="0"/>
          </a:p>
          <a:p>
            <a:pPr marL="0" indent="0">
              <a:buNone/>
            </a:pPr>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4211960" y="3866481"/>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4211960" y="3866481"/>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58963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lstStyle/>
          <a:p>
            <a:r>
              <a:rPr lang="cs-CZ" b="1" dirty="0" smtClean="0"/>
              <a:t>1. PŘÍČNÉ ZVĚTŠENÍ</a:t>
            </a:r>
            <a:endParaRPr lang="cs-CZ" b="1" dirty="0"/>
          </a:p>
        </p:txBody>
      </p:sp>
      <p:sp>
        <p:nvSpPr>
          <p:cNvPr id="3" name="Zástupný symbol pro obsah 2"/>
          <p:cNvSpPr>
            <a:spLocks noGrp="1"/>
          </p:cNvSpPr>
          <p:nvPr>
            <p:ph idx="1"/>
          </p:nvPr>
        </p:nvSpPr>
        <p:spPr/>
        <p:txBody>
          <a:bodyPr/>
          <a:lstStyle/>
          <a:p>
            <a:r>
              <a:rPr lang="cs-CZ" dirty="0" smtClean="0"/>
              <a:t>FYZIKÁLNÍ VELIČINA VYJADŘUJÍCÍ </a:t>
            </a:r>
            <a:r>
              <a:rPr lang="cs-CZ" b="1" dirty="0" smtClean="0">
                <a:solidFill>
                  <a:srgbClr val="FF0000"/>
                </a:solidFill>
              </a:rPr>
              <a:t>POMĚR MEZI VELIKOSTÍ OBRAZU A PŘEDMĚTU</a:t>
            </a:r>
          </a:p>
          <a:p>
            <a:r>
              <a:rPr lang="cs-CZ" dirty="0" smtClean="0"/>
              <a:t>ZNAČKA:</a:t>
            </a:r>
            <a:r>
              <a:rPr lang="cs-CZ" b="1" dirty="0" smtClean="0">
                <a:solidFill>
                  <a:srgbClr val="FF0000"/>
                </a:solidFill>
              </a:rPr>
              <a:t> 		Z</a:t>
            </a:r>
          </a:p>
          <a:p>
            <a:r>
              <a:rPr lang="cs-CZ" dirty="0" smtClean="0"/>
              <a:t>JEDNOTKA:</a:t>
            </a:r>
            <a:r>
              <a:rPr lang="cs-CZ" b="1" dirty="0" smtClean="0"/>
              <a:t>		</a:t>
            </a:r>
            <a:r>
              <a:rPr lang="cs-CZ" b="1" dirty="0" smtClean="0">
                <a:solidFill>
                  <a:srgbClr val="FF0000"/>
                </a:solidFill>
              </a:rPr>
              <a:t>BEZ JEDNOTKY</a:t>
            </a:r>
          </a:p>
          <a:p>
            <a:r>
              <a:rPr lang="cs-CZ" dirty="0" smtClean="0"/>
              <a:t>DEFINIČNÍ VZTAH:</a:t>
            </a:r>
          </a:p>
          <a:p>
            <a:endParaRPr lang="cs-CZ" dirty="0"/>
          </a:p>
          <a:p>
            <a:r>
              <a:rPr lang="cs-CZ" dirty="0" smtClean="0"/>
              <a:t>DALŠÍ VZTAHY:		</a:t>
            </a:r>
            <a:r>
              <a:rPr lang="cs-CZ" b="1" dirty="0" smtClean="0">
                <a:solidFill>
                  <a:srgbClr val="FF0000"/>
                </a:solidFill>
              </a:rPr>
              <a:t>LZE ODVODIT UŽITÍM PODOBNOSTI TROJÚHELNÍKŮ </a:t>
            </a:r>
            <a:endParaRPr lang="cs-CZ" b="1" dirty="0">
              <a:solidFill>
                <a:srgbClr val="FF0000"/>
              </a:solidFill>
            </a:endParaRPr>
          </a:p>
          <a:p>
            <a:pPr marL="0" indent="0">
              <a:buNone/>
            </a:pPr>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4211960" y="3864347"/>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4211960" y="3864347"/>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6867948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a:t>
            </a:r>
            <a:endParaRPr lang="cs-CZ" b="1" dirty="0"/>
          </a:p>
        </p:txBody>
      </p:sp>
      <p:sp>
        <p:nvSpPr>
          <p:cNvPr id="3" name="Zástupný symbol pro obsah 2"/>
          <p:cNvSpPr>
            <a:spLocks noGrp="1"/>
          </p:cNvSpPr>
          <p:nvPr>
            <p:ph idx="1"/>
          </p:nvPr>
        </p:nvSpPr>
        <p:spPr>
          <a:xfrm>
            <a:off x="0" y="1584103"/>
            <a:ext cx="9144000" cy="4985092"/>
          </a:xfrm>
        </p:spPr>
        <p:txBody>
          <a:bodyPr/>
          <a:lstStyle/>
          <a:p>
            <a:endParaRPr lang="cs-CZ" b="1" dirty="0">
              <a:solidFill>
                <a:srgbClr val="FF0000"/>
              </a:solidFill>
            </a:endParaRPr>
          </a:p>
        </p:txBody>
      </p:sp>
      <p:cxnSp>
        <p:nvCxnSpPr>
          <p:cNvPr id="4" name="Přímá spojnice 3"/>
          <p:cNvCxnSpPr/>
          <p:nvPr/>
        </p:nvCxnSpPr>
        <p:spPr>
          <a:xfrm>
            <a:off x="0" y="4149080"/>
            <a:ext cx="9144000"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235754" y="2968329"/>
            <a:ext cx="4084218" cy="1180751"/>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7" name="Ovál 6"/>
          <p:cNvSpPr/>
          <p:nvPr/>
        </p:nvSpPr>
        <p:spPr>
          <a:xfrm>
            <a:off x="2860010" y="4041068"/>
            <a:ext cx="216024" cy="21602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5796136" y="4041068"/>
            <a:ext cx="216024" cy="2160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555776" y="4352175"/>
            <a:ext cx="576064" cy="461665"/>
          </a:xfrm>
          <a:prstGeom prst="rect">
            <a:avLst/>
          </a:prstGeom>
          <a:noFill/>
        </p:spPr>
        <p:txBody>
          <a:bodyPr wrap="square" rtlCol="0">
            <a:spAutoFit/>
          </a:bodyPr>
          <a:lstStyle/>
          <a:p>
            <a:r>
              <a:rPr lang="cs-CZ" sz="2400" b="1" dirty="0">
                <a:solidFill>
                  <a:srgbClr val="C00000"/>
                </a:solidFill>
              </a:rPr>
              <a:t>F</a:t>
            </a:r>
          </a:p>
        </p:txBody>
      </p:sp>
      <p:sp>
        <p:nvSpPr>
          <p:cNvPr id="14" name="TextovéPole 13"/>
          <p:cNvSpPr txBox="1"/>
          <p:nvPr/>
        </p:nvSpPr>
        <p:spPr>
          <a:xfrm>
            <a:off x="5818798" y="4275548"/>
            <a:ext cx="576064" cy="461665"/>
          </a:xfrm>
          <a:prstGeom prst="rect">
            <a:avLst/>
          </a:prstGeom>
          <a:noFill/>
        </p:spPr>
        <p:txBody>
          <a:bodyPr wrap="square" rtlCol="0">
            <a:spAutoFit/>
          </a:bodyPr>
          <a:lstStyle/>
          <a:p>
            <a:r>
              <a:rPr lang="cs-CZ" sz="2400" b="1" dirty="0" smtClean="0">
                <a:solidFill>
                  <a:srgbClr val="00B050"/>
                </a:solidFill>
              </a:rPr>
              <a:t>F´</a:t>
            </a:r>
            <a:endParaRPr lang="cs-CZ" sz="2400" b="1" dirty="0">
              <a:solidFill>
                <a:srgbClr val="00B050"/>
              </a:solidFill>
            </a:endParaRPr>
          </a:p>
        </p:txBody>
      </p:sp>
      <p:cxnSp>
        <p:nvCxnSpPr>
          <p:cNvPr id="15" name="Přímá spojnice se šipkou 14"/>
          <p:cNvCxnSpPr/>
          <p:nvPr/>
        </p:nvCxnSpPr>
        <p:spPr>
          <a:xfrm>
            <a:off x="235754" y="2924944"/>
            <a:ext cx="0" cy="1224136"/>
          </a:xfrm>
          <a:prstGeom prst="straightConnector1">
            <a:avLst/>
          </a:prstGeom>
          <a:ln w="476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4403188" y="4256062"/>
            <a:ext cx="576064" cy="461665"/>
          </a:xfrm>
          <a:prstGeom prst="rect">
            <a:avLst/>
          </a:prstGeom>
          <a:noFill/>
        </p:spPr>
        <p:txBody>
          <a:bodyPr wrap="square" rtlCol="0">
            <a:spAutoFit/>
          </a:bodyPr>
          <a:lstStyle/>
          <a:p>
            <a:r>
              <a:rPr lang="cs-CZ" sz="2400" b="1" dirty="0">
                <a:solidFill>
                  <a:srgbClr val="FFC000"/>
                </a:solidFill>
              </a:rPr>
              <a:t>O</a:t>
            </a:r>
          </a:p>
        </p:txBody>
      </p:sp>
      <p:sp>
        <p:nvSpPr>
          <p:cNvPr id="21" name="Ovál 20"/>
          <p:cNvSpPr/>
          <p:nvPr/>
        </p:nvSpPr>
        <p:spPr>
          <a:xfrm>
            <a:off x="4319972" y="4051746"/>
            <a:ext cx="216024" cy="216024"/>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52278" y="3429000"/>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24" name="Přímá spojnice se šipkou 23"/>
          <p:cNvCxnSpPr/>
          <p:nvPr/>
        </p:nvCxnSpPr>
        <p:spPr>
          <a:xfrm>
            <a:off x="4540279" y="4197733"/>
            <a:ext cx="4084218" cy="118075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nice se šipkou 24"/>
          <p:cNvCxnSpPr/>
          <p:nvPr/>
        </p:nvCxnSpPr>
        <p:spPr>
          <a:xfrm>
            <a:off x="235754" y="2968329"/>
            <a:ext cx="4192230" cy="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Přímá spojnice se šipkou 28"/>
          <p:cNvCxnSpPr/>
          <p:nvPr/>
        </p:nvCxnSpPr>
        <p:spPr>
          <a:xfrm>
            <a:off x="4435620" y="2983907"/>
            <a:ext cx="3448748" cy="2749349"/>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flipV="1">
            <a:off x="6769957" y="4149080"/>
            <a:ext cx="0" cy="720080"/>
          </a:xfrm>
          <a:prstGeom prst="straightConnector1">
            <a:avLst/>
          </a:prstGeom>
          <a:ln w="603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7" name="TextovéPole 36"/>
          <p:cNvSpPr txBox="1"/>
          <p:nvPr/>
        </p:nvSpPr>
        <p:spPr>
          <a:xfrm>
            <a:off x="6804248" y="4205394"/>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40" name="Přímá spojnice se šipkou 39"/>
          <p:cNvCxnSpPr/>
          <p:nvPr/>
        </p:nvCxnSpPr>
        <p:spPr>
          <a:xfrm>
            <a:off x="235754" y="2924944"/>
            <a:ext cx="4192230" cy="1868589"/>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43" name="Přímá spojnice se šipkou 42"/>
          <p:cNvCxnSpPr/>
          <p:nvPr/>
        </p:nvCxnSpPr>
        <p:spPr>
          <a:xfrm>
            <a:off x="4471639" y="4821189"/>
            <a:ext cx="4539727" cy="9594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a:off x="235754" y="4205394"/>
            <a:ext cx="0" cy="2363801"/>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0" name="Přímá spojnice 49"/>
          <p:cNvCxnSpPr/>
          <p:nvPr/>
        </p:nvCxnSpPr>
        <p:spPr>
          <a:xfrm>
            <a:off x="2968022" y="4280781"/>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1" name="Přímá spojnice 50"/>
          <p:cNvCxnSpPr/>
          <p:nvPr/>
        </p:nvCxnSpPr>
        <p:spPr>
          <a:xfrm>
            <a:off x="5904148" y="4273189"/>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6779750" y="4897317"/>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4427984" y="6165304"/>
            <a:ext cx="0" cy="423704"/>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8" name="Přímá spojnice se šipkou 57"/>
          <p:cNvCxnSpPr/>
          <p:nvPr/>
        </p:nvCxnSpPr>
        <p:spPr>
          <a:xfrm>
            <a:off x="2968022"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9" name="Přímá spojnice se šipkou 58"/>
          <p:cNvCxnSpPr/>
          <p:nvPr/>
        </p:nvCxnSpPr>
        <p:spPr>
          <a:xfrm>
            <a:off x="4427984"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nice se šipkou 59"/>
          <p:cNvCxnSpPr/>
          <p:nvPr/>
        </p:nvCxnSpPr>
        <p:spPr>
          <a:xfrm>
            <a:off x="235754" y="6377156"/>
            <a:ext cx="41922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2" name="Přímá spojnice se šipkou 61"/>
          <p:cNvCxnSpPr/>
          <p:nvPr/>
        </p:nvCxnSpPr>
        <p:spPr>
          <a:xfrm>
            <a:off x="4435620" y="6377156"/>
            <a:ext cx="23441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69" name="TextovéPole 68"/>
          <p:cNvSpPr txBox="1"/>
          <p:nvPr/>
        </p:nvSpPr>
        <p:spPr>
          <a:xfrm>
            <a:off x="3563888" y="5108428"/>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0" name="TextovéPole 69"/>
          <p:cNvSpPr txBox="1"/>
          <p:nvPr/>
        </p:nvSpPr>
        <p:spPr>
          <a:xfrm>
            <a:off x="4979252" y="5107939"/>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1" name="TextovéPole 70"/>
          <p:cNvSpPr txBox="1"/>
          <p:nvPr/>
        </p:nvSpPr>
        <p:spPr>
          <a:xfrm>
            <a:off x="1701799" y="5915002"/>
            <a:ext cx="576064" cy="461665"/>
          </a:xfrm>
          <a:prstGeom prst="rect">
            <a:avLst/>
          </a:prstGeom>
          <a:noFill/>
        </p:spPr>
        <p:txBody>
          <a:bodyPr wrap="square" rtlCol="0">
            <a:spAutoFit/>
          </a:bodyPr>
          <a:lstStyle/>
          <a:p>
            <a:r>
              <a:rPr lang="cs-CZ" sz="2400" b="1" i="1" dirty="0">
                <a:solidFill>
                  <a:srgbClr val="C00000"/>
                </a:solidFill>
              </a:rPr>
              <a:t>a</a:t>
            </a:r>
          </a:p>
        </p:txBody>
      </p:sp>
      <p:sp>
        <p:nvSpPr>
          <p:cNvPr id="72" name="TextovéPole 71"/>
          <p:cNvSpPr txBox="1"/>
          <p:nvPr/>
        </p:nvSpPr>
        <p:spPr>
          <a:xfrm>
            <a:off x="5220072" y="5915001"/>
            <a:ext cx="576064" cy="461665"/>
          </a:xfrm>
          <a:prstGeom prst="rect">
            <a:avLst/>
          </a:prstGeom>
          <a:noFill/>
        </p:spPr>
        <p:txBody>
          <a:bodyPr wrap="square" rtlCol="0">
            <a:spAutoFit/>
          </a:bodyPr>
          <a:lstStyle/>
          <a:p>
            <a:r>
              <a:rPr lang="cs-CZ" sz="2400" b="1" i="1" dirty="0">
                <a:solidFill>
                  <a:srgbClr val="C00000"/>
                </a:solidFill>
              </a:rPr>
              <a:t>a</a:t>
            </a:r>
            <a:r>
              <a:rPr lang="cs-CZ" sz="2400" b="1" i="1" dirty="0" smtClean="0">
                <a:solidFill>
                  <a:srgbClr val="C00000"/>
                </a:solidFill>
              </a:rPr>
              <a:t>´</a:t>
            </a:r>
            <a:endParaRPr lang="cs-CZ" sz="2400" b="1" i="1" dirty="0">
              <a:solidFill>
                <a:srgbClr val="C00000"/>
              </a:solidFill>
            </a:endParaRPr>
          </a:p>
        </p:txBody>
      </p:sp>
      <p:cxnSp>
        <p:nvCxnSpPr>
          <p:cNvPr id="5" name="Přímá spojnice se šipkou 4"/>
          <p:cNvCxnSpPr/>
          <p:nvPr/>
        </p:nvCxnSpPr>
        <p:spPr>
          <a:xfrm>
            <a:off x="4427984" y="1844824"/>
            <a:ext cx="0" cy="4320480"/>
          </a:xfrm>
          <a:prstGeom prst="straightConnector1">
            <a:avLst/>
          </a:prstGeom>
          <a:ln w="4762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03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6" presetClass="entr" presetSubtype="21" fill="hold" nodeType="afterEffect">
                                  <p:stCondLst>
                                    <p:cond delay="0"/>
                                  </p:stCondLst>
                                  <p:childTnLst>
                                    <p:set>
                                      <p:cBhvr>
                                        <p:cTn id="10" dur="1" fill="hold">
                                          <p:stCondLst>
                                            <p:cond delay="0"/>
                                          </p:stCondLst>
                                        </p:cTn>
                                        <p:tgtEl>
                                          <p:spTgt spid="24"/>
                                        </p:tgtEl>
                                        <p:attrNameLst>
                                          <p:attrName>style.visibility</p:attrName>
                                        </p:attrNameLst>
                                      </p:cBhvr>
                                      <p:to>
                                        <p:strVal val="visible"/>
                                      </p:to>
                                    </p:set>
                                    <p:animEffect transition="in" filter="barn(inVertical)">
                                      <p:cBhvr>
                                        <p:cTn id="11" dur="750"/>
                                        <p:tgtEl>
                                          <p:spTgt spid="24"/>
                                        </p:tgtEl>
                                      </p:cBhvr>
                                    </p:animEffect>
                                  </p:childTnLst>
                                </p:cTn>
                              </p:par>
                            </p:childTnLst>
                          </p:cTn>
                        </p:par>
                        <p:par>
                          <p:cTn id="12" fill="hold">
                            <p:stCondLst>
                              <p:cond delay="1250"/>
                            </p:stCondLst>
                            <p:childTnLst>
                              <p:par>
                                <p:cTn id="13" presetID="10" presetClass="entr" presetSubtype="0" fill="hold" nodeType="after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childTnLst>
                          </p:cTn>
                        </p:par>
                        <p:par>
                          <p:cTn id="16" fill="hold">
                            <p:stCondLst>
                              <p:cond delay="1750"/>
                            </p:stCondLst>
                            <p:childTnLst>
                              <p:par>
                                <p:cTn id="17" presetID="16" presetClass="entr" presetSubtype="21" fill="hold" nodeType="after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barn(inVertical)">
                                      <p:cBhvr>
                                        <p:cTn id="19" dur="750"/>
                                        <p:tgtEl>
                                          <p:spTgt spid="29"/>
                                        </p:tgtEl>
                                      </p:cBhvr>
                                    </p:animEffect>
                                  </p:childTnLst>
                                </p:cTn>
                              </p:par>
                            </p:childTnLst>
                          </p:cTn>
                        </p:par>
                        <p:par>
                          <p:cTn id="20" fill="hold">
                            <p:stCondLst>
                              <p:cond delay="2500"/>
                            </p:stCondLst>
                            <p:childTnLst>
                              <p:par>
                                <p:cTn id="21" presetID="10" presetClass="entr" presetSubtype="0" fill="hold" nodeType="after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fade">
                                      <p:cBhvr>
                                        <p:cTn id="23" dur="500"/>
                                        <p:tgtEl>
                                          <p:spTgt spid="40"/>
                                        </p:tgtEl>
                                      </p:cBhvr>
                                    </p:animEffect>
                                  </p:childTnLst>
                                </p:cTn>
                              </p:par>
                            </p:childTnLst>
                          </p:cTn>
                        </p:par>
                        <p:par>
                          <p:cTn id="24" fill="hold">
                            <p:stCondLst>
                              <p:cond delay="3000"/>
                            </p:stCondLst>
                            <p:childTnLst>
                              <p:par>
                                <p:cTn id="25" presetID="16" presetClass="entr" presetSubtype="21" fill="hold" nodeType="afterEffect">
                                  <p:stCondLst>
                                    <p:cond delay="0"/>
                                  </p:stCondLst>
                                  <p:childTnLst>
                                    <p:set>
                                      <p:cBhvr>
                                        <p:cTn id="26" dur="1" fill="hold">
                                          <p:stCondLst>
                                            <p:cond delay="0"/>
                                          </p:stCondLst>
                                        </p:cTn>
                                        <p:tgtEl>
                                          <p:spTgt spid="43"/>
                                        </p:tgtEl>
                                        <p:attrNameLst>
                                          <p:attrName>style.visibility</p:attrName>
                                        </p:attrNameLst>
                                      </p:cBhvr>
                                      <p:to>
                                        <p:strVal val="visible"/>
                                      </p:to>
                                    </p:set>
                                    <p:animEffect transition="in" filter="barn(inVertical)">
                                      <p:cBhvr>
                                        <p:cTn id="27" dur="750"/>
                                        <p:tgtEl>
                                          <p:spTgt spid="43"/>
                                        </p:tgtEl>
                                      </p:cBhvr>
                                    </p:animEffect>
                                  </p:childTnLst>
                                </p:cTn>
                              </p:par>
                            </p:childTnLst>
                          </p:cTn>
                        </p:par>
                        <p:par>
                          <p:cTn id="28" fill="hold">
                            <p:stCondLst>
                              <p:cond delay="3750"/>
                            </p:stCondLst>
                            <p:childTnLst>
                              <p:par>
                                <p:cTn id="29" presetID="10" presetClass="entr" presetSubtype="0" fill="hold" nodeType="afterEffect">
                                  <p:stCondLst>
                                    <p:cond delay="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childTnLst>
                          </p:cTn>
                        </p:par>
                        <p:par>
                          <p:cTn id="32" fill="hold">
                            <p:stCondLst>
                              <p:cond delay="4250"/>
                            </p:stCondLst>
                            <p:childTnLst>
                              <p:par>
                                <p:cTn id="33" presetID="10" presetClass="entr" presetSubtype="0" fill="hold" grpId="0" nodeType="afterEffect">
                                  <p:stCondLst>
                                    <p:cond delay="0"/>
                                  </p:stCondLst>
                                  <p:childTnLst>
                                    <p:set>
                                      <p:cBhvr>
                                        <p:cTn id="34" dur="1" fill="hold">
                                          <p:stCondLst>
                                            <p:cond delay="0"/>
                                          </p:stCondLst>
                                        </p:cTn>
                                        <p:tgtEl>
                                          <p:spTgt spid="37"/>
                                        </p:tgtEl>
                                        <p:attrNameLst>
                                          <p:attrName>style.visibility</p:attrName>
                                        </p:attrNameLst>
                                      </p:cBhvr>
                                      <p:to>
                                        <p:strVal val="visible"/>
                                      </p:to>
                                    </p:set>
                                    <p:animEffect transition="in" filter="fade">
                                      <p:cBhvr>
                                        <p:cTn id="35" dur="500"/>
                                        <p:tgtEl>
                                          <p:spTgt spid="37"/>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nodeType="clickEffect">
                                  <p:stCondLst>
                                    <p:cond delay="0"/>
                                  </p:stCondLst>
                                  <p:childTnLst>
                                    <p:set>
                                      <p:cBhvr>
                                        <p:cTn id="39" dur="1" fill="hold">
                                          <p:stCondLst>
                                            <p:cond delay="0"/>
                                          </p:stCondLst>
                                        </p:cTn>
                                        <p:tgtEl>
                                          <p:spTgt spid="49"/>
                                        </p:tgtEl>
                                        <p:attrNameLst>
                                          <p:attrName>style.visibility</p:attrName>
                                        </p:attrNameLst>
                                      </p:cBhvr>
                                      <p:to>
                                        <p:strVal val="visible"/>
                                      </p:to>
                                    </p:set>
                                    <p:animEffect transition="in" filter="wipe(down)">
                                      <p:cBhvr>
                                        <p:cTn id="40" dur="500"/>
                                        <p:tgtEl>
                                          <p:spTgt spid="49"/>
                                        </p:tgtEl>
                                      </p:cBhvr>
                                    </p:animEffect>
                                  </p:childTnLst>
                                </p:cTn>
                              </p:par>
                            </p:childTnLst>
                          </p:cTn>
                        </p:par>
                        <p:par>
                          <p:cTn id="41" fill="hold">
                            <p:stCondLst>
                              <p:cond delay="500"/>
                            </p:stCondLst>
                            <p:childTnLst>
                              <p:par>
                                <p:cTn id="42" presetID="22" presetClass="entr" presetSubtype="4" fill="hold" nodeType="afterEffect">
                                  <p:stCondLst>
                                    <p:cond delay="0"/>
                                  </p:stCondLst>
                                  <p:childTnLst>
                                    <p:set>
                                      <p:cBhvr>
                                        <p:cTn id="43" dur="1" fill="hold">
                                          <p:stCondLst>
                                            <p:cond delay="0"/>
                                          </p:stCondLst>
                                        </p:cTn>
                                        <p:tgtEl>
                                          <p:spTgt spid="50"/>
                                        </p:tgtEl>
                                        <p:attrNameLst>
                                          <p:attrName>style.visibility</p:attrName>
                                        </p:attrNameLst>
                                      </p:cBhvr>
                                      <p:to>
                                        <p:strVal val="visible"/>
                                      </p:to>
                                    </p:set>
                                    <p:animEffect transition="in" filter="wipe(down)">
                                      <p:cBhvr>
                                        <p:cTn id="44" dur="500"/>
                                        <p:tgtEl>
                                          <p:spTgt spid="50"/>
                                        </p:tgtEl>
                                      </p:cBhvr>
                                    </p:animEffect>
                                  </p:childTnLst>
                                </p:cTn>
                              </p:par>
                            </p:childTnLst>
                          </p:cTn>
                        </p:par>
                        <p:par>
                          <p:cTn id="45" fill="hold">
                            <p:stCondLst>
                              <p:cond delay="1000"/>
                            </p:stCondLst>
                            <p:childTnLst>
                              <p:par>
                                <p:cTn id="46" presetID="22" presetClass="entr" presetSubtype="4" fill="hold" nodeType="afterEffect">
                                  <p:stCondLst>
                                    <p:cond delay="0"/>
                                  </p:stCondLst>
                                  <p:childTnLst>
                                    <p:set>
                                      <p:cBhvr>
                                        <p:cTn id="47" dur="1" fill="hold">
                                          <p:stCondLst>
                                            <p:cond delay="0"/>
                                          </p:stCondLst>
                                        </p:cTn>
                                        <p:tgtEl>
                                          <p:spTgt spid="55"/>
                                        </p:tgtEl>
                                        <p:attrNameLst>
                                          <p:attrName>style.visibility</p:attrName>
                                        </p:attrNameLst>
                                      </p:cBhvr>
                                      <p:to>
                                        <p:strVal val="visible"/>
                                      </p:to>
                                    </p:set>
                                    <p:animEffect transition="in" filter="wipe(down)">
                                      <p:cBhvr>
                                        <p:cTn id="48" dur="500"/>
                                        <p:tgtEl>
                                          <p:spTgt spid="55"/>
                                        </p:tgtEl>
                                      </p:cBhvr>
                                    </p:animEffect>
                                  </p:childTnLst>
                                </p:cTn>
                              </p:par>
                            </p:childTnLst>
                          </p:cTn>
                        </p:par>
                        <p:par>
                          <p:cTn id="49" fill="hold">
                            <p:stCondLst>
                              <p:cond delay="1500"/>
                            </p:stCondLst>
                            <p:childTnLst>
                              <p:par>
                                <p:cTn id="50" presetID="22" presetClass="entr" presetSubtype="4" fill="hold" nodeType="afterEffect">
                                  <p:stCondLst>
                                    <p:cond delay="0"/>
                                  </p:stCondLst>
                                  <p:childTnLst>
                                    <p:set>
                                      <p:cBhvr>
                                        <p:cTn id="51" dur="1" fill="hold">
                                          <p:stCondLst>
                                            <p:cond delay="0"/>
                                          </p:stCondLst>
                                        </p:cTn>
                                        <p:tgtEl>
                                          <p:spTgt spid="51"/>
                                        </p:tgtEl>
                                        <p:attrNameLst>
                                          <p:attrName>style.visibility</p:attrName>
                                        </p:attrNameLst>
                                      </p:cBhvr>
                                      <p:to>
                                        <p:strVal val="visible"/>
                                      </p:to>
                                    </p:set>
                                    <p:animEffect transition="in" filter="wipe(down)">
                                      <p:cBhvr>
                                        <p:cTn id="52" dur="500"/>
                                        <p:tgtEl>
                                          <p:spTgt spid="51"/>
                                        </p:tgtEl>
                                      </p:cBhvr>
                                    </p:animEffect>
                                  </p:childTnLst>
                                </p:cTn>
                              </p:par>
                            </p:childTnLst>
                          </p:cTn>
                        </p:par>
                        <p:par>
                          <p:cTn id="53" fill="hold">
                            <p:stCondLst>
                              <p:cond delay="2000"/>
                            </p:stCondLst>
                            <p:childTnLst>
                              <p:par>
                                <p:cTn id="54" presetID="22" presetClass="entr" presetSubtype="4" fill="hold" nodeType="afterEffect">
                                  <p:stCondLst>
                                    <p:cond delay="0"/>
                                  </p:stCondLst>
                                  <p:childTnLst>
                                    <p:set>
                                      <p:cBhvr>
                                        <p:cTn id="55" dur="1" fill="hold">
                                          <p:stCondLst>
                                            <p:cond delay="0"/>
                                          </p:stCondLst>
                                        </p:cTn>
                                        <p:tgtEl>
                                          <p:spTgt spid="52"/>
                                        </p:tgtEl>
                                        <p:attrNameLst>
                                          <p:attrName>style.visibility</p:attrName>
                                        </p:attrNameLst>
                                      </p:cBhvr>
                                      <p:to>
                                        <p:strVal val="visible"/>
                                      </p:to>
                                    </p:set>
                                    <p:animEffect transition="in" filter="wipe(down)">
                                      <p:cBhvr>
                                        <p:cTn id="56" dur="500"/>
                                        <p:tgtEl>
                                          <p:spTgt spid="52"/>
                                        </p:tgtEl>
                                      </p:cBhvr>
                                    </p:animEffect>
                                  </p:childTnLst>
                                </p:cTn>
                              </p:par>
                            </p:childTnLst>
                          </p:cTn>
                        </p:par>
                        <p:par>
                          <p:cTn id="57" fill="hold">
                            <p:stCondLst>
                              <p:cond delay="2500"/>
                            </p:stCondLst>
                            <p:childTnLst>
                              <p:par>
                                <p:cTn id="58" presetID="22" presetClass="entr" presetSubtype="4" fill="hold" nodeType="afterEffect">
                                  <p:stCondLst>
                                    <p:cond delay="0"/>
                                  </p:stCondLst>
                                  <p:childTnLst>
                                    <p:set>
                                      <p:cBhvr>
                                        <p:cTn id="59" dur="1" fill="hold">
                                          <p:stCondLst>
                                            <p:cond delay="0"/>
                                          </p:stCondLst>
                                        </p:cTn>
                                        <p:tgtEl>
                                          <p:spTgt spid="58"/>
                                        </p:tgtEl>
                                        <p:attrNameLst>
                                          <p:attrName>style.visibility</p:attrName>
                                        </p:attrNameLst>
                                      </p:cBhvr>
                                      <p:to>
                                        <p:strVal val="visible"/>
                                      </p:to>
                                    </p:set>
                                    <p:animEffect transition="in" filter="wipe(down)">
                                      <p:cBhvr>
                                        <p:cTn id="60" dur="500"/>
                                        <p:tgtEl>
                                          <p:spTgt spid="58"/>
                                        </p:tgtEl>
                                      </p:cBhvr>
                                    </p:animEffect>
                                  </p:childTnLst>
                                </p:cTn>
                              </p:par>
                            </p:childTnLst>
                          </p:cTn>
                        </p:par>
                        <p:par>
                          <p:cTn id="61" fill="hold">
                            <p:stCondLst>
                              <p:cond delay="3000"/>
                            </p:stCondLst>
                            <p:childTnLst>
                              <p:par>
                                <p:cTn id="62" presetID="22" presetClass="entr" presetSubtype="4" fill="hold" grpId="0" nodeType="afterEffect">
                                  <p:stCondLst>
                                    <p:cond delay="0"/>
                                  </p:stCondLst>
                                  <p:childTnLst>
                                    <p:set>
                                      <p:cBhvr>
                                        <p:cTn id="63" dur="1" fill="hold">
                                          <p:stCondLst>
                                            <p:cond delay="0"/>
                                          </p:stCondLst>
                                        </p:cTn>
                                        <p:tgtEl>
                                          <p:spTgt spid="69"/>
                                        </p:tgtEl>
                                        <p:attrNameLst>
                                          <p:attrName>style.visibility</p:attrName>
                                        </p:attrNameLst>
                                      </p:cBhvr>
                                      <p:to>
                                        <p:strVal val="visible"/>
                                      </p:to>
                                    </p:set>
                                    <p:animEffect transition="in" filter="wipe(down)">
                                      <p:cBhvr>
                                        <p:cTn id="64" dur="500"/>
                                        <p:tgtEl>
                                          <p:spTgt spid="69"/>
                                        </p:tgtEl>
                                      </p:cBhvr>
                                    </p:animEffect>
                                  </p:childTnLst>
                                </p:cTn>
                              </p:par>
                            </p:childTnLst>
                          </p:cTn>
                        </p:par>
                        <p:par>
                          <p:cTn id="65" fill="hold">
                            <p:stCondLst>
                              <p:cond delay="3500"/>
                            </p:stCondLst>
                            <p:childTnLst>
                              <p:par>
                                <p:cTn id="66" presetID="22" presetClass="entr" presetSubtype="4" fill="hold" nodeType="afterEffect">
                                  <p:stCondLst>
                                    <p:cond delay="0"/>
                                  </p:stCondLst>
                                  <p:childTnLst>
                                    <p:set>
                                      <p:cBhvr>
                                        <p:cTn id="67" dur="1" fill="hold">
                                          <p:stCondLst>
                                            <p:cond delay="0"/>
                                          </p:stCondLst>
                                        </p:cTn>
                                        <p:tgtEl>
                                          <p:spTgt spid="59"/>
                                        </p:tgtEl>
                                        <p:attrNameLst>
                                          <p:attrName>style.visibility</p:attrName>
                                        </p:attrNameLst>
                                      </p:cBhvr>
                                      <p:to>
                                        <p:strVal val="visible"/>
                                      </p:to>
                                    </p:set>
                                    <p:animEffect transition="in" filter="wipe(down)">
                                      <p:cBhvr>
                                        <p:cTn id="68" dur="500"/>
                                        <p:tgtEl>
                                          <p:spTgt spid="59"/>
                                        </p:tgtEl>
                                      </p:cBhvr>
                                    </p:animEffect>
                                  </p:childTnLst>
                                </p:cTn>
                              </p:par>
                            </p:childTnLst>
                          </p:cTn>
                        </p:par>
                        <p:par>
                          <p:cTn id="69" fill="hold">
                            <p:stCondLst>
                              <p:cond delay="4000"/>
                            </p:stCondLst>
                            <p:childTnLst>
                              <p:par>
                                <p:cTn id="70" presetID="22" presetClass="entr" presetSubtype="4" fill="hold" grpId="0" nodeType="afterEffect">
                                  <p:stCondLst>
                                    <p:cond delay="0"/>
                                  </p:stCondLst>
                                  <p:childTnLst>
                                    <p:set>
                                      <p:cBhvr>
                                        <p:cTn id="71" dur="1" fill="hold">
                                          <p:stCondLst>
                                            <p:cond delay="0"/>
                                          </p:stCondLst>
                                        </p:cTn>
                                        <p:tgtEl>
                                          <p:spTgt spid="70"/>
                                        </p:tgtEl>
                                        <p:attrNameLst>
                                          <p:attrName>style.visibility</p:attrName>
                                        </p:attrNameLst>
                                      </p:cBhvr>
                                      <p:to>
                                        <p:strVal val="visible"/>
                                      </p:to>
                                    </p:set>
                                    <p:animEffect transition="in" filter="wipe(down)">
                                      <p:cBhvr>
                                        <p:cTn id="72" dur="500"/>
                                        <p:tgtEl>
                                          <p:spTgt spid="70"/>
                                        </p:tgtEl>
                                      </p:cBhvr>
                                    </p:animEffect>
                                  </p:childTnLst>
                                </p:cTn>
                              </p:par>
                            </p:childTnLst>
                          </p:cTn>
                        </p:par>
                        <p:par>
                          <p:cTn id="73" fill="hold">
                            <p:stCondLst>
                              <p:cond delay="4500"/>
                            </p:stCondLst>
                            <p:childTnLst>
                              <p:par>
                                <p:cTn id="74" presetID="22" presetClass="entr" presetSubtype="4" fill="hold" nodeType="afterEffect">
                                  <p:stCondLst>
                                    <p:cond delay="0"/>
                                  </p:stCondLst>
                                  <p:childTnLst>
                                    <p:set>
                                      <p:cBhvr>
                                        <p:cTn id="75" dur="1" fill="hold">
                                          <p:stCondLst>
                                            <p:cond delay="0"/>
                                          </p:stCondLst>
                                        </p:cTn>
                                        <p:tgtEl>
                                          <p:spTgt spid="60"/>
                                        </p:tgtEl>
                                        <p:attrNameLst>
                                          <p:attrName>style.visibility</p:attrName>
                                        </p:attrNameLst>
                                      </p:cBhvr>
                                      <p:to>
                                        <p:strVal val="visible"/>
                                      </p:to>
                                    </p:set>
                                    <p:animEffect transition="in" filter="wipe(down)">
                                      <p:cBhvr>
                                        <p:cTn id="76" dur="500"/>
                                        <p:tgtEl>
                                          <p:spTgt spid="60"/>
                                        </p:tgtEl>
                                      </p:cBhvr>
                                    </p:animEffect>
                                  </p:childTnLst>
                                </p:cTn>
                              </p:par>
                            </p:childTnLst>
                          </p:cTn>
                        </p:par>
                        <p:par>
                          <p:cTn id="77" fill="hold">
                            <p:stCondLst>
                              <p:cond delay="5000"/>
                            </p:stCondLst>
                            <p:childTnLst>
                              <p:par>
                                <p:cTn id="78" presetID="22" presetClass="entr" presetSubtype="4" fill="hold" grpId="0" nodeType="afterEffect">
                                  <p:stCondLst>
                                    <p:cond delay="0"/>
                                  </p:stCondLst>
                                  <p:childTnLst>
                                    <p:set>
                                      <p:cBhvr>
                                        <p:cTn id="79" dur="1" fill="hold">
                                          <p:stCondLst>
                                            <p:cond delay="0"/>
                                          </p:stCondLst>
                                        </p:cTn>
                                        <p:tgtEl>
                                          <p:spTgt spid="71"/>
                                        </p:tgtEl>
                                        <p:attrNameLst>
                                          <p:attrName>style.visibility</p:attrName>
                                        </p:attrNameLst>
                                      </p:cBhvr>
                                      <p:to>
                                        <p:strVal val="visible"/>
                                      </p:to>
                                    </p:set>
                                    <p:animEffect transition="in" filter="wipe(down)">
                                      <p:cBhvr>
                                        <p:cTn id="80" dur="500"/>
                                        <p:tgtEl>
                                          <p:spTgt spid="71"/>
                                        </p:tgtEl>
                                      </p:cBhvr>
                                    </p:animEffect>
                                  </p:childTnLst>
                                </p:cTn>
                              </p:par>
                            </p:childTnLst>
                          </p:cTn>
                        </p:par>
                        <p:par>
                          <p:cTn id="81" fill="hold">
                            <p:stCondLst>
                              <p:cond delay="5500"/>
                            </p:stCondLst>
                            <p:childTnLst>
                              <p:par>
                                <p:cTn id="82" presetID="22" presetClass="entr" presetSubtype="4" fill="hold" nodeType="afterEffect">
                                  <p:stCondLst>
                                    <p:cond delay="0"/>
                                  </p:stCondLst>
                                  <p:childTnLst>
                                    <p:set>
                                      <p:cBhvr>
                                        <p:cTn id="83" dur="1" fill="hold">
                                          <p:stCondLst>
                                            <p:cond delay="0"/>
                                          </p:stCondLst>
                                        </p:cTn>
                                        <p:tgtEl>
                                          <p:spTgt spid="62"/>
                                        </p:tgtEl>
                                        <p:attrNameLst>
                                          <p:attrName>style.visibility</p:attrName>
                                        </p:attrNameLst>
                                      </p:cBhvr>
                                      <p:to>
                                        <p:strVal val="visible"/>
                                      </p:to>
                                    </p:set>
                                    <p:animEffect transition="in" filter="wipe(down)">
                                      <p:cBhvr>
                                        <p:cTn id="84" dur="500"/>
                                        <p:tgtEl>
                                          <p:spTgt spid="62"/>
                                        </p:tgtEl>
                                      </p:cBhvr>
                                    </p:animEffect>
                                  </p:childTnLst>
                                </p:cTn>
                              </p:par>
                            </p:childTnLst>
                          </p:cTn>
                        </p:par>
                        <p:par>
                          <p:cTn id="85" fill="hold">
                            <p:stCondLst>
                              <p:cond delay="6000"/>
                            </p:stCondLst>
                            <p:childTnLst>
                              <p:par>
                                <p:cTn id="86" presetID="22" presetClass="entr" presetSubtype="4" fill="hold" grpId="0" nodeType="afterEffect">
                                  <p:stCondLst>
                                    <p:cond delay="0"/>
                                  </p:stCondLst>
                                  <p:childTnLst>
                                    <p:set>
                                      <p:cBhvr>
                                        <p:cTn id="87" dur="1" fill="hold">
                                          <p:stCondLst>
                                            <p:cond delay="0"/>
                                          </p:stCondLst>
                                        </p:cTn>
                                        <p:tgtEl>
                                          <p:spTgt spid="72"/>
                                        </p:tgtEl>
                                        <p:attrNameLst>
                                          <p:attrName>style.visibility</p:attrName>
                                        </p:attrNameLst>
                                      </p:cBhvr>
                                      <p:to>
                                        <p:strVal val="visible"/>
                                      </p:to>
                                    </p:set>
                                    <p:animEffect transition="in" filter="wipe(down)">
                                      <p:cBhvr>
                                        <p:cTn id="88"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69" grpId="0"/>
      <p:bldP spid="70" grpId="0"/>
      <p:bldP spid="71" grpId="0"/>
      <p:bldP spid="7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a:t>
            </a:r>
            <a:endParaRPr lang="cs-CZ" b="1" dirty="0"/>
          </a:p>
        </p:txBody>
      </p:sp>
      <p:sp>
        <p:nvSpPr>
          <p:cNvPr id="3" name="Zástupný symbol pro obsah 2"/>
          <p:cNvSpPr>
            <a:spLocks noGrp="1"/>
          </p:cNvSpPr>
          <p:nvPr>
            <p:ph idx="1"/>
          </p:nvPr>
        </p:nvSpPr>
        <p:spPr>
          <a:xfrm>
            <a:off x="0" y="1584103"/>
            <a:ext cx="9144000" cy="4985092"/>
          </a:xfrm>
        </p:spPr>
        <p:txBody>
          <a:bodyPr/>
          <a:lstStyle/>
          <a:p>
            <a:r>
              <a:rPr lang="cs-CZ" dirty="0" smtClean="0"/>
              <a:t>Podobné trojúhelníky</a:t>
            </a:r>
            <a:endParaRPr lang="cs-CZ" dirty="0"/>
          </a:p>
        </p:txBody>
      </p:sp>
      <p:cxnSp>
        <p:nvCxnSpPr>
          <p:cNvPr id="4" name="Přímá spojnice 3"/>
          <p:cNvCxnSpPr/>
          <p:nvPr/>
        </p:nvCxnSpPr>
        <p:spPr>
          <a:xfrm>
            <a:off x="0" y="4149080"/>
            <a:ext cx="9144000"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235754" y="2968329"/>
            <a:ext cx="4084218" cy="1180751"/>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7" name="Ovál 6"/>
          <p:cNvSpPr/>
          <p:nvPr/>
        </p:nvSpPr>
        <p:spPr>
          <a:xfrm>
            <a:off x="2860010" y="4041068"/>
            <a:ext cx="216024" cy="21602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5796136" y="4041068"/>
            <a:ext cx="216024" cy="2160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555776" y="4352175"/>
            <a:ext cx="576064" cy="461665"/>
          </a:xfrm>
          <a:prstGeom prst="rect">
            <a:avLst/>
          </a:prstGeom>
          <a:noFill/>
        </p:spPr>
        <p:txBody>
          <a:bodyPr wrap="square" rtlCol="0">
            <a:spAutoFit/>
          </a:bodyPr>
          <a:lstStyle/>
          <a:p>
            <a:r>
              <a:rPr lang="cs-CZ" sz="2400" b="1" dirty="0">
                <a:solidFill>
                  <a:srgbClr val="C00000"/>
                </a:solidFill>
              </a:rPr>
              <a:t>F</a:t>
            </a:r>
          </a:p>
        </p:txBody>
      </p:sp>
      <p:sp>
        <p:nvSpPr>
          <p:cNvPr id="14" name="TextovéPole 13"/>
          <p:cNvSpPr txBox="1"/>
          <p:nvPr/>
        </p:nvSpPr>
        <p:spPr>
          <a:xfrm>
            <a:off x="5818798" y="4275548"/>
            <a:ext cx="576064" cy="461665"/>
          </a:xfrm>
          <a:prstGeom prst="rect">
            <a:avLst/>
          </a:prstGeom>
          <a:noFill/>
        </p:spPr>
        <p:txBody>
          <a:bodyPr wrap="square" rtlCol="0">
            <a:spAutoFit/>
          </a:bodyPr>
          <a:lstStyle/>
          <a:p>
            <a:r>
              <a:rPr lang="cs-CZ" sz="2400" b="1" dirty="0" smtClean="0">
                <a:solidFill>
                  <a:srgbClr val="00B050"/>
                </a:solidFill>
              </a:rPr>
              <a:t>F´</a:t>
            </a:r>
            <a:endParaRPr lang="cs-CZ" sz="2400" b="1" dirty="0">
              <a:solidFill>
                <a:srgbClr val="00B050"/>
              </a:solidFill>
            </a:endParaRPr>
          </a:p>
        </p:txBody>
      </p:sp>
      <p:cxnSp>
        <p:nvCxnSpPr>
          <p:cNvPr id="15" name="Přímá spojnice se šipkou 14"/>
          <p:cNvCxnSpPr/>
          <p:nvPr/>
        </p:nvCxnSpPr>
        <p:spPr>
          <a:xfrm>
            <a:off x="235754" y="2924944"/>
            <a:ext cx="0" cy="1224136"/>
          </a:xfrm>
          <a:prstGeom prst="straightConnector1">
            <a:avLst/>
          </a:prstGeom>
          <a:ln w="476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4403188" y="4256062"/>
            <a:ext cx="576064" cy="461665"/>
          </a:xfrm>
          <a:prstGeom prst="rect">
            <a:avLst/>
          </a:prstGeom>
          <a:noFill/>
        </p:spPr>
        <p:txBody>
          <a:bodyPr wrap="square" rtlCol="0">
            <a:spAutoFit/>
          </a:bodyPr>
          <a:lstStyle/>
          <a:p>
            <a:r>
              <a:rPr lang="cs-CZ" sz="2400" b="1" dirty="0">
                <a:solidFill>
                  <a:srgbClr val="FFC000"/>
                </a:solidFill>
              </a:rPr>
              <a:t>O</a:t>
            </a:r>
          </a:p>
        </p:txBody>
      </p:sp>
      <p:sp>
        <p:nvSpPr>
          <p:cNvPr id="21" name="Ovál 20"/>
          <p:cNvSpPr/>
          <p:nvPr/>
        </p:nvSpPr>
        <p:spPr>
          <a:xfrm>
            <a:off x="4319972" y="4051746"/>
            <a:ext cx="216024" cy="216024"/>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52278" y="3429000"/>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24" name="Přímá spojnice se šipkou 23"/>
          <p:cNvCxnSpPr/>
          <p:nvPr/>
        </p:nvCxnSpPr>
        <p:spPr>
          <a:xfrm>
            <a:off x="4540279" y="4197733"/>
            <a:ext cx="4084218" cy="118075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nice se šipkou 24"/>
          <p:cNvCxnSpPr/>
          <p:nvPr/>
        </p:nvCxnSpPr>
        <p:spPr>
          <a:xfrm>
            <a:off x="235754" y="2968329"/>
            <a:ext cx="4192230" cy="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Přímá spojnice se šipkou 28"/>
          <p:cNvCxnSpPr/>
          <p:nvPr/>
        </p:nvCxnSpPr>
        <p:spPr>
          <a:xfrm>
            <a:off x="4435620" y="2983907"/>
            <a:ext cx="3448748" cy="2749349"/>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flipV="1">
            <a:off x="6769957" y="4149080"/>
            <a:ext cx="0" cy="720080"/>
          </a:xfrm>
          <a:prstGeom prst="straightConnector1">
            <a:avLst/>
          </a:prstGeom>
          <a:ln w="603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7" name="TextovéPole 36"/>
          <p:cNvSpPr txBox="1"/>
          <p:nvPr/>
        </p:nvSpPr>
        <p:spPr>
          <a:xfrm>
            <a:off x="6804248" y="4205394"/>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40" name="Přímá spojnice se šipkou 39"/>
          <p:cNvCxnSpPr/>
          <p:nvPr/>
        </p:nvCxnSpPr>
        <p:spPr>
          <a:xfrm>
            <a:off x="235754" y="2924944"/>
            <a:ext cx="4192230" cy="1868589"/>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43" name="Přímá spojnice se šipkou 42"/>
          <p:cNvCxnSpPr/>
          <p:nvPr/>
        </p:nvCxnSpPr>
        <p:spPr>
          <a:xfrm>
            <a:off x="4471639" y="4821189"/>
            <a:ext cx="4539727" cy="9594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a:off x="235754" y="4205394"/>
            <a:ext cx="0" cy="2363801"/>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0" name="Přímá spojnice 49"/>
          <p:cNvCxnSpPr/>
          <p:nvPr/>
        </p:nvCxnSpPr>
        <p:spPr>
          <a:xfrm>
            <a:off x="2968022" y="4280781"/>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1" name="Přímá spojnice 50"/>
          <p:cNvCxnSpPr/>
          <p:nvPr/>
        </p:nvCxnSpPr>
        <p:spPr>
          <a:xfrm>
            <a:off x="5904148" y="4273189"/>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6779750" y="4897317"/>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4427984" y="6165304"/>
            <a:ext cx="0" cy="423704"/>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8" name="Přímá spojnice se šipkou 57"/>
          <p:cNvCxnSpPr/>
          <p:nvPr/>
        </p:nvCxnSpPr>
        <p:spPr>
          <a:xfrm>
            <a:off x="2968022"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9" name="Přímá spojnice se šipkou 58"/>
          <p:cNvCxnSpPr/>
          <p:nvPr/>
        </p:nvCxnSpPr>
        <p:spPr>
          <a:xfrm>
            <a:off x="4427984"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nice se šipkou 59"/>
          <p:cNvCxnSpPr/>
          <p:nvPr/>
        </p:nvCxnSpPr>
        <p:spPr>
          <a:xfrm>
            <a:off x="235754" y="6377156"/>
            <a:ext cx="41922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2" name="Přímá spojnice se šipkou 61"/>
          <p:cNvCxnSpPr/>
          <p:nvPr/>
        </p:nvCxnSpPr>
        <p:spPr>
          <a:xfrm>
            <a:off x="4435620" y="6377156"/>
            <a:ext cx="23441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69" name="TextovéPole 68"/>
          <p:cNvSpPr txBox="1"/>
          <p:nvPr/>
        </p:nvSpPr>
        <p:spPr>
          <a:xfrm>
            <a:off x="3563888" y="5108428"/>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0" name="TextovéPole 69"/>
          <p:cNvSpPr txBox="1"/>
          <p:nvPr/>
        </p:nvSpPr>
        <p:spPr>
          <a:xfrm>
            <a:off x="4979252" y="5107939"/>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1" name="TextovéPole 70"/>
          <p:cNvSpPr txBox="1"/>
          <p:nvPr/>
        </p:nvSpPr>
        <p:spPr>
          <a:xfrm>
            <a:off x="1701799" y="5915002"/>
            <a:ext cx="576064" cy="461665"/>
          </a:xfrm>
          <a:prstGeom prst="rect">
            <a:avLst/>
          </a:prstGeom>
          <a:noFill/>
        </p:spPr>
        <p:txBody>
          <a:bodyPr wrap="square" rtlCol="0">
            <a:spAutoFit/>
          </a:bodyPr>
          <a:lstStyle/>
          <a:p>
            <a:r>
              <a:rPr lang="cs-CZ" sz="2400" b="1" i="1" dirty="0">
                <a:solidFill>
                  <a:srgbClr val="C00000"/>
                </a:solidFill>
              </a:rPr>
              <a:t>a</a:t>
            </a:r>
          </a:p>
        </p:txBody>
      </p:sp>
      <p:sp>
        <p:nvSpPr>
          <p:cNvPr id="72" name="TextovéPole 71"/>
          <p:cNvSpPr txBox="1"/>
          <p:nvPr/>
        </p:nvSpPr>
        <p:spPr>
          <a:xfrm>
            <a:off x="5220072" y="5915001"/>
            <a:ext cx="576064" cy="461665"/>
          </a:xfrm>
          <a:prstGeom prst="rect">
            <a:avLst/>
          </a:prstGeom>
          <a:noFill/>
        </p:spPr>
        <p:txBody>
          <a:bodyPr wrap="square" rtlCol="0">
            <a:spAutoFit/>
          </a:bodyPr>
          <a:lstStyle/>
          <a:p>
            <a:r>
              <a:rPr lang="cs-CZ" sz="2400" b="1" i="1" dirty="0">
                <a:solidFill>
                  <a:srgbClr val="C00000"/>
                </a:solidFill>
              </a:rPr>
              <a:t>a</a:t>
            </a:r>
            <a:r>
              <a:rPr lang="cs-CZ" sz="2400" b="1" i="1" dirty="0" smtClean="0">
                <a:solidFill>
                  <a:srgbClr val="C00000"/>
                </a:solidFill>
              </a:rPr>
              <a:t>´</a:t>
            </a:r>
            <a:endParaRPr lang="cs-CZ" sz="2400" b="1" i="1" dirty="0">
              <a:solidFill>
                <a:srgbClr val="C00000"/>
              </a:solidFill>
            </a:endParaRPr>
          </a:p>
        </p:txBody>
      </p:sp>
      <p:cxnSp>
        <p:nvCxnSpPr>
          <p:cNvPr id="5" name="Přímá spojnice se šipkou 4"/>
          <p:cNvCxnSpPr/>
          <p:nvPr/>
        </p:nvCxnSpPr>
        <p:spPr>
          <a:xfrm>
            <a:off x="4427984" y="1844824"/>
            <a:ext cx="0" cy="4320480"/>
          </a:xfrm>
          <a:prstGeom prst="straightConnector1">
            <a:avLst/>
          </a:prstGeom>
          <a:ln w="4762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 name="Pravoúhlý trojúhelník 7"/>
          <p:cNvSpPr/>
          <p:nvPr/>
        </p:nvSpPr>
        <p:spPr>
          <a:xfrm rot="10800000">
            <a:off x="344904" y="2986873"/>
            <a:ext cx="4058283" cy="1143662"/>
          </a:xfrm>
          <a:prstGeom prst="rtTriangle">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Pravoúhlý trojúhelník 35"/>
          <p:cNvSpPr/>
          <p:nvPr/>
        </p:nvSpPr>
        <p:spPr>
          <a:xfrm>
            <a:off x="4471639" y="4197733"/>
            <a:ext cx="2308111" cy="671425"/>
          </a:xfrm>
          <a:prstGeom prst="rtTriangle">
            <a:avLst/>
          </a:prstGeom>
          <a:solidFill>
            <a:schemeClr val="accent1">
              <a:alpha val="5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38" name="TextovéPole 37"/>
              <p:cNvSpPr txBox="1"/>
              <p:nvPr/>
            </p:nvSpPr>
            <p:spPr>
              <a:xfrm>
                <a:off x="4875072" y="1810856"/>
                <a:ext cx="3945400"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0" smtClean="0">
                              <a:solidFill>
                                <a:srgbClr val="FF0000"/>
                              </a:solidFill>
                              <a:latin typeface="Cambria Math"/>
                            </a:rPr>
                            <m:t>´</m:t>
                          </m:r>
                        </m:num>
                        <m:den>
                          <m:r>
                            <a:rPr lang="cs-CZ" sz="3200" b="1" i="1" smtClean="0">
                              <a:solidFill>
                                <a:srgbClr val="FF0000"/>
                              </a:solidFill>
                              <a:latin typeface="Cambria Math"/>
                            </a:rPr>
                            <m:t>𝒂</m:t>
                          </m:r>
                        </m:den>
                      </m:f>
                    </m:oMath>
                  </m:oMathPara>
                </a14:m>
                <a:endParaRPr lang="cs-CZ" sz="3200" b="1" dirty="0"/>
              </a:p>
            </p:txBody>
          </p:sp>
        </mc:Choice>
        <mc:Fallback xmlns="">
          <p:sp>
            <p:nvSpPr>
              <p:cNvPr id="38" name="TextovéPole 37"/>
              <p:cNvSpPr txBox="1">
                <a:spLocks noRot="1" noChangeAspect="1" noMove="1" noResize="1" noEditPoints="1" noAdjustHandles="1" noChangeArrowheads="1" noChangeShapeType="1" noTextEdit="1"/>
              </p:cNvSpPr>
              <p:nvPr/>
            </p:nvSpPr>
            <p:spPr>
              <a:xfrm>
                <a:off x="4875072" y="1810856"/>
                <a:ext cx="3945400"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816049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9"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0-#ppt_w/2"/>
                                          </p:val>
                                        </p:tav>
                                        <p:tav tm="100000">
                                          <p:val>
                                            <p:strVal val="#ppt_x"/>
                                          </p:val>
                                        </p:tav>
                                      </p:tavLst>
                                    </p:anim>
                                    <p:anim calcmode="lin" valueType="num">
                                      <p:cBhvr additive="base">
                                        <p:cTn id="13" dur="500" fill="hold"/>
                                        <p:tgtEl>
                                          <p:spTgt spid="8"/>
                                        </p:tgtEl>
                                        <p:attrNameLst>
                                          <p:attrName>ppt_y</p:attrName>
                                        </p:attrNameLst>
                                      </p:cBhvr>
                                      <p:tavLst>
                                        <p:tav tm="0">
                                          <p:val>
                                            <p:strVal val="0-#ppt_h/2"/>
                                          </p:val>
                                        </p:tav>
                                        <p:tav tm="100000">
                                          <p:val>
                                            <p:strVal val="#ppt_y"/>
                                          </p:val>
                                        </p:tav>
                                      </p:tavLst>
                                    </p:anim>
                                  </p:childTnLst>
                                </p:cTn>
                              </p:par>
                            </p:childTnLst>
                          </p:cTn>
                        </p:par>
                        <p:par>
                          <p:cTn id="14" fill="hold">
                            <p:stCondLst>
                              <p:cond delay="500"/>
                            </p:stCondLst>
                            <p:childTnLst>
                              <p:par>
                                <p:cTn id="15" presetID="2" presetClass="entr" presetSubtype="6" fill="hold" grpId="0" nodeType="afterEffect">
                                  <p:stCondLst>
                                    <p:cond delay="0"/>
                                  </p:stCondLst>
                                  <p:childTnLst>
                                    <p:set>
                                      <p:cBhvr>
                                        <p:cTn id="16" dur="1" fill="hold">
                                          <p:stCondLst>
                                            <p:cond delay="0"/>
                                          </p:stCondLst>
                                        </p:cTn>
                                        <p:tgtEl>
                                          <p:spTgt spid="36"/>
                                        </p:tgtEl>
                                        <p:attrNameLst>
                                          <p:attrName>style.visibility</p:attrName>
                                        </p:attrNameLst>
                                      </p:cBhvr>
                                      <p:to>
                                        <p:strVal val="visible"/>
                                      </p:to>
                                    </p:set>
                                    <p:anim calcmode="lin" valueType="num">
                                      <p:cBhvr additive="base">
                                        <p:cTn id="17" dur="500" fill="hold"/>
                                        <p:tgtEl>
                                          <p:spTgt spid="36"/>
                                        </p:tgtEl>
                                        <p:attrNameLst>
                                          <p:attrName>ppt_x</p:attrName>
                                        </p:attrNameLst>
                                      </p:cBhvr>
                                      <p:tavLst>
                                        <p:tav tm="0">
                                          <p:val>
                                            <p:strVal val="1+#ppt_w/2"/>
                                          </p:val>
                                        </p:tav>
                                        <p:tav tm="100000">
                                          <p:val>
                                            <p:strVal val="#ppt_x"/>
                                          </p:val>
                                        </p:tav>
                                      </p:tavLst>
                                    </p:anim>
                                    <p:anim calcmode="lin" valueType="num">
                                      <p:cBhvr additive="base">
                                        <p:cTn id="18"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animEffect transition="in" filter="circle(in)">
                                      <p:cBhvr>
                                        <p:cTn id="23"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6" grpId="0" animBg="1"/>
      <p:bldP spid="3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a:t>
            </a:r>
            <a:endParaRPr lang="cs-CZ" b="1" dirty="0"/>
          </a:p>
        </p:txBody>
      </p:sp>
      <p:sp>
        <p:nvSpPr>
          <p:cNvPr id="3" name="Zástupný symbol pro obsah 2"/>
          <p:cNvSpPr>
            <a:spLocks noGrp="1"/>
          </p:cNvSpPr>
          <p:nvPr>
            <p:ph idx="1"/>
          </p:nvPr>
        </p:nvSpPr>
        <p:spPr>
          <a:xfrm>
            <a:off x="0" y="1584103"/>
            <a:ext cx="9144000" cy="4985092"/>
          </a:xfrm>
        </p:spPr>
        <p:txBody>
          <a:bodyPr>
            <a:normAutofit/>
          </a:bodyPr>
          <a:lstStyle/>
          <a:p>
            <a:r>
              <a:rPr lang="cs-CZ" sz="2900" dirty="0" smtClean="0"/>
              <a:t>Jiné podobné trojúhelníky</a:t>
            </a:r>
            <a:endParaRPr lang="cs-CZ" sz="2900" dirty="0"/>
          </a:p>
        </p:txBody>
      </p:sp>
      <p:cxnSp>
        <p:nvCxnSpPr>
          <p:cNvPr id="4" name="Přímá spojnice 3"/>
          <p:cNvCxnSpPr/>
          <p:nvPr/>
        </p:nvCxnSpPr>
        <p:spPr>
          <a:xfrm>
            <a:off x="0" y="4149080"/>
            <a:ext cx="9144000"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235754" y="2968329"/>
            <a:ext cx="4084218" cy="1180751"/>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7" name="Ovál 6"/>
          <p:cNvSpPr/>
          <p:nvPr/>
        </p:nvSpPr>
        <p:spPr>
          <a:xfrm>
            <a:off x="2860010" y="4041068"/>
            <a:ext cx="216024" cy="21602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5796136" y="4041068"/>
            <a:ext cx="216024" cy="2160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555776" y="4352175"/>
            <a:ext cx="576064" cy="461665"/>
          </a:xfrm>
          <a:prstGeom prst="rect">
            <a:avLst/>
          </a:prstGeom>
          <a:noFill/>
        </p:spPr>
        <p:txBody>
          <a:bodyPr wrap="square" rtlCol="0">
            <a:spAutoFit/>
          </a:bodyPr>
          <a:lstStyle/>
          <a:p>
            <a:r>
              <a:rPr lang="cs-CZ" sz="2400" b="1" dirty="0">
                <a:solidFill>
                  <a:srgbClr val="C00000"/>
                </a:solidFill>
              </a:rPr>
              <a:t>F</a:t>
            </a:r>
          </a:p>
        </p:txBody>
      </p:sp>
      <p:sp>
        <p:nvSpPr>
          <p:cNvPr id="14" name="TextovéPole 13"/>
          <p:cNvSpPr txBox="1"/>
          <p:nvPr/>
        </p:nvSpPr>
        <p:spPr>
          <a:xfrm>
            <a:off x="5818798" y="4275548"/>
            <a:ext cx="576064" cy="461665"/>
          </a:xfrm>
          <a:prstGeom prst="rect">
            <a:avLst/>
          </a:prstGeom>
          <a:noFill/>
        </p:spPr>
        <p:txBody>
          <a:bodyPr wrap="square" rtlCol="0">
            <a:spAutoFit/>
          </a:bodyPr>
          <a:lstStyle/>
          <a:p>
            <a:r>
              <a:rPr lang="cs-CZ" sz="2400" b="1" dirty="0" smtClean="0">
                <a:solidFill>
                  <a:srgbClr val="00B050"/>
                </a:solidFill>
              </a:rPr>
              <a:t>F´</a:t>
            </a:r>
            <a:endParaRPr lang="cs-CZ" sz="2400" b="1" dirty="0">
              <a:solidFill>
                <a:srgbClr val="00B050"/>
              </a:solidFill>
            </a:endParaRPr>
          </a:p>
        </p:txBody>
      </p:sp>
      <p:cxnSp>
        <p:nvCxnSpPr>
          <p:cNvPr id="15" name="Přímá spojnice se šipkou 14"/>
          <p:cNvCxnSpPr/>
          <p:nvPr/>
        </p:nvCxnSpPr>
        <p:spPr>
          <a:xfrm>
            <a:off x="235754" y="2924944"/>
            <a:ext cx="0" cy="1224136"/>
          </a:xfrm>
          <a:prstGeom prst="straightConnector1">
            <a:avLst/>
          </a:prstGeom>
          <a:ln w="476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4403188" y="4256062"/>
            <a:ext cx="576064" cy="461665"/>
          </a:xfrm>
          <a:prstGeom prst="rect">
            <a:avLst/>
          </a:prstGeom>
          <a:noFill/>
        </p:spPr>
        <p:txBody>
          <a:bodyPr wrap="square" rtlCol="0">
            <a:spAutoFit/>
          </a:bodyPr>
          <a:lstStyle/>
          <a:p>
            <a:r>
              <a:rPr lang="cs-CZ" sz="2400" b="1" dirty="0">
                <a:solidFill>
                  <a:srgbClr val="FFC000"/>
                </a:solidFill>
              </a:rPr>
              <a:t>O</a:t>
            </a:r>
          </a:p>
        </p:txBody>
      </p:sp>
      <p:sp>
        <p:nvSpPr>
          <p:cNvPr id="21" name="Ovál 20"/>
          <p:cNvSpPr/>
          <p:nvPr/>
        </p:nvSpPr>
        <p:spPr>
          <a:xfrm>
            <a:off x="4319972" y="4051746"/>
            <a:ext cx="216024" cy="216024"/>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52278" y="3429000"/>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24" name="Přímá spojnice se šipkou 23"/>
          <p:cNvCxnSpPr/>
          <p:nvPr/>
        </p:nvCxnSpPr>
        <p:spPr>
          <a:xfrm>
            <a:off x="4540279" y="4197733"/>
            <a:ext cx="4084218" cy="118075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nice se šipkou 24"/>
          <p:cNvCxnSpPr/>
          <p:nvPr/>
        </p:nvCxnSpPr>
        <p:spPr>
          <a:xfrm>
            <a:off x="235754" y="2968329"/>
            <a:ext cx="4192230" cy="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Přímá spojnice se šipkou 28"/>
          <p:cNvCxnSpPr/>
          <p:nvPr/>
        </p:nvCxnSpPr>
        <p:spPr>
          <a:xfrm>
            <a:off x="4435620" y="2983907"/>
            <a:ext cx="3448748" cy="2749349"/>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flipV="1">
            <a:off x="6769957" y="4149080"/>
            <a:ext cx="0" cy="720080"/>
          </a:xfrm>
          <a:prstGeom prst="straightConnector1">
            <a:avLst/>
          </a:prstGeom>
          <a:ln w="603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7" name="TextovéPole 36"/>
          <p:cNvSpPr txBox="1"/>
          <p:nvPr/>
        </p:nvSpPr>
        <p:spPr>
          <a:xfrm>
            <a:off x="6804248" y="4205394"/>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40" name="Přímá spojnice se šipkou 39"/>
          <p:cNvCxnSpPr/>
          <p:nvPr/>
        </p:nvCxnSpPr>
        <p:spPr>
          <a:xfrm>
            <a:off x="235754" y="2924944"/>
            <a:ext cx="4192230" cy="1868589"/>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43" name="Přímá spojnice se šipkou 42"/>
          <p:cNvCxnSpPr/>
          <p:nvPr/>
        </p:nvCxnSpPr>
        <p:spPr>
          <a:xfrm>
            <a:off x="4471639" y="4821189"/>
            <a:ext cx="4539727" cy="9594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a:off x="235754" y="4205394"/>
            <a:ext cx="0" cy="2363801"/>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0" name="Přímá spojnice 49"/>
          <p:cNvCxnSpPr/>
          <p:nvPr/>
        </p:nvCxnSpPr>
        <p:spPr>
          <a:xfrm>
            <a:off x="2968022" y="4280781"/>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1" name="Přímá spojnice 50"/>
          <p:cNvCxnSpPr/>
          <p:nvPr/>
        </p:nvCxnSpPr>
        <p:spPr>
          <a:xfrm>
            <a:off x="5904148" y="4273189"/>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6779750" y="4897317"/>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4427984" y="6165304"/>
            <a:ext cx="0" cy="423704"/>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8" name="Přímá spojnice se šipkou 57"/>
          <p:cNvCxnSpPr/>
          <p:nvPr/>
        </p:nvCxnSpPr>
        <p:spPr>
          <a:xfrm>
            <a:off x="2968022"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9" name="Přímá spojnice se šipkou 58"/>
          <p:cNvCxnSpPr/>
          <p:nvPr/>
        </p:nvCxnSpPr>
        <p:spPr>
          <a:xfrm>
            <a:off x="4427984"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nice se šipkou 59"/>
          <p:cNvCxnSpPr/>
          <p:nvPr/>
        </p:nvCxnSpPr>
        <p:spPr>
          <a:xfrm>
            <a:off x="235754" y="6377156"/>
            <a:ext cx="41922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2" name="Přímá spojnice se šipkou 61"/>
          <p:cNvCxnSpPr/>
          <p:nvPr/>
        </p:nvCxnSpPr>
        <p:spPr>
          <a:xfrm>
            <a:off x="4435620" y="6377156"/>
            <a:ext cx="23441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69" name="TextovéPole 68"/>
          <p:cNvSpPr txBox="1"/>
          <p:nvPr/>
        </p:nvSpPr>
        <p:spPr>
          <a:xfrm>
            <a:off x="3685605" y="5022901"/>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0" name="TextovéPole 69"/>
          <p:cNvSpPr txBox="1"/>
          <p:nvPr/>
        </p:nvSpPr>
        <p:spPr>
          <a:xfrm>
            <a:off x="4979252" y="5107939"/>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1" name="TextovéPole 70"/>
          <p:cNvSpPr txBox="1"/>
          <p:nvPr/>
        </p:nvSpPr>
        <p:spPr>
          <a:xfrm>
            <a:off x="1701799" y="5915002"/>
            <a:ext cx="576064" cy="461665"/>
          </a:xfrm>
          <a:prstGeom prst="rect">
            <a:avLst/>
          </a:prstGeom>
          <a:noFill/>
        </p:spPr>
        <p:txBody>
          <a:bodyPr wrap="square" rtlCol="0">
            <a:spAutoFit/>
          </a:bodyPr>
          <a:lstStyle/>
          <a:p>
            <a:r>
              <a:rPr lang="cs-CZ" sz="2400" b="1" i="1" dirty="0">
                <a:solidFill>
                  <a:srgbClr val="C00000"/>
                </a:solidFill>
              </a:rPr>
              <a:t>a</a:t>
            </a:r>
          </a:p>
        </p:txBody>
      </p:sp>
      <p:sp>
        <p:nvSpPr>
          <p:cNvPr id="72" name="TextovéPole 71"/>
          <p:cNvSpPr txBox="1"/>
          <p:nvPr/>
        </p:nvSpPr>
        <p:spPr>
          <a:xfrm>
            <a:off x="5220072" y="5915001"/>
            <a:ext cx="576064" cy="461665"/>
          </a:xfrm>
          <a:prstGeom prst="rect">
            <a:avLst/>
          </a:prstGeom>
          <a:noFill/>
        </p:spPr>
        <p:txBody>
          <a:bodyPr wrap="square" rtlCol="0">
            <a:spAutoFit/>
          </a:bodyPr>
          <a:lstStyle/>
          <a:p>
            <a:r>
              <a:rPr lang="cs-CZ" sz="2400" b="1" i="1" dirty="0">
                <a:solidFill>
                  <a:srgbClr val="C00000"/>
                </a:solidFill>
              </a:rPr>
              <a:t>a</a:t>
            </a:r>
            <a:r>
              <a:rPr lang="cs-CZ" sz="2400" b="1" i="1" dirty="0" smtClean="0">
                <a:solidFill>
                  <a:srgbClr val="C00000"/>
                </a:solidFill>
              </a:rPr>
              <a:t>´</a:t>
            </a:r>
            <a:endParaRPr lang="cs-CZ" sz="2400" b="1" i="1" dirty="0">
              <a:solidFill>
                <a:srgbClr val="C00000"/>
              </a:solidFill>
            </a:endParaRPr>
          </a:p>
        </p:txBody>
      </p:sp>
      <p:cxnSp>
        <p:nvCxnSpPr>
          <p:cNvPr id="5" name="Přímá spojnice se šipkou 4"/>
          <p:cNvCxnSpPr/>
          <p:nvPr/>
        </p:nvCxnSpPr>
        <p:spPr>
          <a:xfrm>
            <a:off x="4427984" y="1844824"/>
            <a:ext cx="0" cy="4320480"/>
          </a:xfrm>
          <a:prstGeom prst="straightConnector1">
            <a:avLst/>
          </a:prstGeom>
          <a:ln w="4762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 name="Pravoúhlý trojúhelník 7"/>
          <p:cNvSpPr/>
          <p:nvPr/>
        </p:nvSpPr>
        <p:spPr>
          <a:xfrm rot="10800000">
            <a:off x="3042178" y="4180464"/>
            <a:ext cx="1358382" cy="533713"/>
          </a:xfrm>
          <a:prstGeom prst="rtTriangle">
            <a:avLst/>
          </a:prstGeom>
          <a:solidFill>
            <a:srgbClr val="1BF134">
              <a:alpha val="5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Pravoúhlý trojúhelník 35"/>
          <p:cNvSpPr/>
          <p:nvPr/>
        </p:nvSpPr>
        <p:spPr>
          <a:xfrm>
            <a:off x="235754" y="2983908"/>
            <a:ext cx="2732268" cy="1177384"/>
          </a:xfrm>
          <a:prstGeom prst="rtTriangle">
            <a:avLst/>
          </a:prstGeom>
          <a:solidFill>
            <a:srgbClr val="1BF134">
              <a:alpha val="5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38" name="TextovéPole 37"/>
              <p:cNvSpPr txBox="1"/>
              <p:nvPr/>
            </p:nvSpPr>
            <p:spPr>
              <a:xfrm>
                <a:off x="4875072" y="1810856"/>
                <a:ext cx="3945400"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𝒇</m:t>
                          </m:r>
                        </m:num>
                        <m:den>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den>
                      </m:f>
                    </m:oMath>
                  </m:oMathPara>
                </a14:m>
                <a:endParaRPr lang="cs-CZ" sz="3200" b="1" dirty="0"/>
              </a:p>
            </p:txBody>
          </p:sp>
        </mc:Choice>
        <mc:Fallback xmlns="">
          <p:sp>
            <p:nvSpPr>
              <p:cNvPr id="38" name="TextovéPole 37"/>
              <p:cNvSpPr txBox="1">
                <a:spLocks noRot="1" noChangeAspect="1" noMove="1" noResize="1" noEditPoints="1" noAdjustHandles="1" noChangeArrowheads="1" noChangeShapeType="1" noTextEdit="1"/>
              </p:cNvSpPr>
              <p:nvPr/>
            </p:nvSpPr>
            <p:spPr>
              <a:xfrm>
                <a:off x="4875072" y="1810856"/>
                <a:ext cx="3945400"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824013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 calcmode="lin" valueType="num">
                                      <p:cBhvr additive="base">
                                        <p:cTn id="12" dur="500" fill="hold"/>
                                        <p:tgtEl>
                                          <p:spTgt spid="36"/>
                                        </p:tgtEl>
                                        <p:attrNameLst>
                                          <p:attrName>ppt_x</p:attrName>
                                        </p:attrNameLst>
                                      </p:cBhvr>
                                      <p:tavLst>
                                        <p:tav tm="0">
                                          <p:val>
                                            <p:strVal val="#ppt_x"/>
                                          </p:val>
                                        </p:tav>
                                        <p:tav tm="100000">
                                          <p:val>
                                            <p:strVal val="#ppt_x"/>
                                          </p:val>
                                        </p:tav>
                                      </p:tavLst>
                                    </p:anim>
                                    <p:anim calcmode="lin" valueType="num">
                                      <p:cBhvr additive="base">
                                        <p:cTn id="13" dur="500" fill="hold"/>
                                        <p:tgtEl>
                                          <p:spTgt spid="36"/>
                                        </p:tgtEl>
                                        <p:attrNameLst>
                                          <p:attrName>ppt_y</p:attrName>
                                        </p:attrNameLst>
                                      </p:cBhvr>
                                      <p:tavLst>
                                        <p:tav tm="0">
                                          <p:val>
                                            <p:strVal val="0-#ppt_h/2"/>
                                          </p:val>
                                        </p:tav>
                                        <p:tav tm="100000">
                                          <p:val>
                                            <p:strVal val="#ppt_y"/>
                                          </p:val>
                                        </p:tav>
                                      </p:tavLst>
                                    </p:anim>
                                  </p:childTnLst>
                                </p:cTn>
                              </p:par>
                            </p:childTnLst>
                          </p:cTn>
                        </p:par>
                        <p:par>
                          <p:cTn id="14" fill="hold">
                            <p:stCondLst>
                              <p:cond delay="500"/>
                            </p:stCondLst>
                            <p:childTnLst>
                              <p:par>
                                <p:cTn id="15" presetID="2" presetClass="entr" presetSubtype="4"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animEffect transition="in" filter="circle(in)">
                                      <p:cBhvr>
                                        <p:cTn id="23"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6" grpId="0" animBg="1"/>
      <p:bldP spid="3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a:t>
            </a:r>
            <a:endParaRPr lang="cs-CZ" b="1" dirty="0"/>
          </a:p>
        </p:txBody>
      </p:sp>
      <p:sp>
        <p:nvSpPr>
          <p:cNvPr id="3" name="Zástupný symbol pro obsah 2"/>
          <p:cNvSpPr>
            <a:spLocks noGrp="1"/>
          </p:cNvSpPr>
          <p:nvPr>
            <p:ph idx="1"/>
          </p:nvPr>
        </p:nvSpPr>
        <p:spPr>
          <a:xfrm>
            <a:off x="0" y="1584103"/>
            <a:ext cx="9144000" cy="4985092"/>
          </a:xfrm>
        </p:spPr>
        <p:txBody>
          <a:bodyPr>
            <a:normAutofit/>
          </a:bodyPr>
          <a:lstStyle/>
          <a:p>
            <a:r>
              <a:rPr lang="cs-CZ" sz="2900" dirty="0" smtClean="0"/>
              <a:t>Jiné podobné trojúhelníky</a:t>
            </a:r>
            <a:endParaRPr lang="cs-CZ" sz="2900" dirty="0"/>
          </a:p>
        </p:txBody>
      </p:sp>
      <p:cxnSp>
        <p:nvCxnSpPr>
          <p:cNvPr id="4" name="Přímá spojnice 3"/>
          <p:cNvCxnSpPr/>
          <p:nvPr/>
        </p:nvCxnSpPr>
        <p:spPr>
          <a:xfrm>
            <a:off x="0" y="4149080"/>
            <a:ext cx="9144000"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235754" y="2968329"/>
            <a:ext cx="4084218" cy="1180751"/>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7" name="Ovál 6"/>
          <p:cNvSpPr/>
          <p:nvPr/>
        </p:nvSpPr>
        <p:spPr>
          <a:xfrm>
            <a:off x="2860010" y="4041068"/>
            <a:ext cx="216024" cy="21602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5796136" y="4041068"/>
            <a:ext cx="216024" cy="2160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555776" y="4352175"/>
            <a:ext cx="576064" cy="461665"/>
          </a:xfrm>
          <a:prstGeom prst="rect">
            <a:avLst/>
          </a:prstGeom>
          <a:noFill/>
        </p:spPr>
        <p:txBody>
          <a:bodyPr wrap="square" rtlCol="0">
            <a:spAutoFit/>
          </a:bodyPr>
          <a:lstStyle/>
          <a:p>
            <a:r>
              <a:rPr lang="cs-CZ" sz="2400" b="1" dirty="0">
                <a:solidFill>
                  <a:srgbClr val="C00000"/>
                </a:solidFill>
              </a:rPr>
              <a:t>F</a:t>
            </a:r>
          </a:p>
        </p:txBody>
      </p:sp>
      <p:sp>
        <p:nvSpPr>
          <p:cNvPr id="14" name="TextovéPole 13"/>
          <p:cNvSpPr txBox="1"/>
          <p:nvPr/>
        </p:nvSpPr>
        <p:spPr>
          <a:xfrm>
            <a:off x="5818798" y="4275548"/>
            <a:ext cx="576064" cy="461665"/>
          </a:xfrm>
          <a:prstGeom prst="rect">
            <a:avLst/>
          </a:prstGeom>
          <a:noFill/>
        </p:spPr>
        <p:txBody>
          <a:bodyPr wrap="square" rtlCol="0">
            <a:spAutoFit/>
          </a:bodyPr>
          <a:lstStyle/>
          <a:p>
            <a:r>
              <a:rPr lang="cs-CZ" sz="2400" b="1" dirty="0" smtClean="0">
                <a:solidFill>
                  <a:srgbClr val="00B050"/>
                </a:solidFill>
              </a:rPr>
              <a:t>F´</a:t>
            </a:r>
            <a:endParaRPr lang="cs-CZ" sz="2400" b="1" dirty="0">
              <a:solidFill>
                <a:srgbClr val="00B050"/>
              </a:solidFill>
            </a:endParaRPr>
          </a:p>
        </p:txBody>
      </p:sp>
      <p:cxnSp>
        <p:nvCxnSpPr>
          <p:cNvPr id="15" name="Přímá spojnice se šipkou 14"/>
          <p:cNvCxnSpPr/>
          <p:nvPr/>
        </p:nvCxnSpPr>
        <p:spPr>
          <a:xfrm>
            <a:off x="235754" y="2924944"/>
            <a:ext cx="0" cy="1224136"/>
          </a:xfrm>
          <a:prstGeom prst="straightConnector1">
            <a:avLst/>
          </a:prstGeom>
          <a:ln w="476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4403188" y="4256062"/>
            <a:ext cx="576064" cy="461665"/>
          </a:xfrm>
          <a:prstGeom prst="rect">
            <a:avLst/>
          </a:prstGeom>
          <a:noFill/>
        </p:spPr>
        <p:txBody>
          <a:bodyPr wrap="square" rtlCol="0">
            <a:spAutoFit/>
          </a:bodyPr>
          <a:lstStyle/>
          <a:p>
            <a:r>
              <a:rPr lang="cs-CZ" sz="2400" b="1" dirty="0">
                <a:solidFill>
                  <a:srgbClr val="FFC000"/>
                </a:solidFill>
              </a:rPr>
              <a:t>O</a:t>
            </a:r>
          </a:p>
        </p:txBody>
      </p:sp>
      <p:sp>
        <p:nvSpPr>
          <p:cNvPr id="21" name="Ovál 20"/>
          <p:cNvSpPr/>
          <p:nvPr/>
        </p:nvSpPr>
        <p:spPr>
          <a:xfrm>
            <a:off x="4319972" y="4051746"/>
            <a:ext cx="216024" cy="216024"/>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52278" y="3429000"/>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24" name="Přímá spojnice se šipkou 23"/>
          <p:cNvCxnSpPr/>
          <p:nvPr/>
        </p:nvCxnSpPr>
        <p:spPr>
          <a:xfrm>
            <a:off x="4540279" y="4197733"/>
            <a:ext cx="4084218" cy="118075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nice se šipkou 24"/>
          <p:cNvCxnSpPr/>
          <p:nvPr/>
        </p:nvCxnSpPr>
        <p:spPr>
          <a:xfrm>
            <a:off x="235754" y="2968329"/>
            <a:ext cx="4192230" cy="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Přímá spojnice se šipkou 28"/>
          <p:cNvCxnSpPr/>
          <p:nvPr/>
        </p:nvCxnSpPr>
        <p:spPr>
          <a:xfrm>
            <a:off x="4435620" y="2983907"/>
            <a:ext cx="3448748" cy="2749349"/>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flipV="1">
            <a:off x="6769957" y="4149080"/>
            <a:ext cx="0" cy="720080"/>
          </a:xfrm>
          <a:prstGeom prst="straightConnector1">
            <a:avLst/>
          </a:prstGeom>
          <a:ln w="603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7" name="TextovéPole 36"/>
          <p:cNvSpPr txBox="1"/>
          <p:nvPr/>
        </p:nvSpPr>
        <p:spPr>
          <a:xfrm>
            <a:off x="6804248" y="4205394"/>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40" name="Přímá spojnice se šipkou 39"/>
          <p:cNvCxnSpPr/>
          <p:nvPr/>
        </p:nvCxnSpPr>
        <p:spPr>
          <a:xfrm>
            <a:off x="235754" y="2924944"/>
            <a:ext cx="4192230" cy="1868589"/>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43" name="Přímá spojnice se šipkou 42"/>
          <p:cNvCxnSpPr/>
          <p:nvPr/>
        </p:nvCxnSpPr>
        <p:spPr>
          <a:xfrm>
            <a:off x="4471639" y="4821189"/>
            <a:ext cx="4539727" cy="9594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a:off x="235754" y="4205394"/>
            <a:ext cx="0" cy="2363801"/>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0" name="Přímá spojnice 49"/>
          <p:cNvCxnSpPr/>
          <p:nvPr/>
        </p:nvCxnSpPr>
        <p:spPr>
          <a:xfrm>
            <a:off x="2968022" y="4280781"/>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1" name="Přímá spojnice 50"/>
          <p:cNvCxnSpPr/>
          <p:nvPr/>
        </p:nvCxnSpPr>
        <p:spPr>
          <a:xfrm>
            <a:off x="5904148" y="4273189"/>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6779750" y="4897317"/>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4427984" y="6165304"/>
            <a:ext cx="0" cy="423704"/>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8" name="Přímá spojnice se šipkou 57"/>
          <p:cNvCxnSpPr/>
          <p:nvPr/>
        </p:nvCxnSpPr>
        <p:spPr>
          <a:xfrm>
            <a:off x="2968022"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9" name="Přímá spojnice se šipkou 58"/>
          <p:cNvCxnSpPr/>
          <p:nvPr/>
        </p:nvCxnSpPr>
        <p:spPr>
          <a:xfrm>
            <a:off x="4427984"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nice se šipkou 59"/>
          <p:cNvCxnSpPr/>
          <p:nvPr/>
        </p:nvCxnSpPr>
        <p:spPr>
          <a:xfrm>
            <a:off x="235754" y="6377156"/>
            <a:ext cx="41922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2" name="Přímá spojnice se šipkou 61"/>
          <p:cNvCxnSpPr/>
          <p:nvPr/>
        </p:nvCxnSpPr>
        <p:spPr>
          <a:xfrm>
            <a:off x="4435620" y="6377156"/>
            <a:ext cx="23441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69" name="TextovéPole 68"/>
          <p:cNvSpPr txBox="1"/>
          <p:nvPr/>
        </p:nvSpPr>
        <p:spPr>
          <a:xfrm>
            <a:off x="3563888" y="5108428"/>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0" name="TextovéPole 69"/>
          <p:cNvSpPr txBox="1"/>
          <p:nvPr/>
        </p:nvSpPr>
        <p:spPr>
          <a:xfrm>
            <a:off x="4979252" y="5107939"/>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1" name="TextovéPole 70"/>
          <p:cNvSpPr txBox="1"/>
          <p:nvPr/>
        </p:nvSpPr>
        <p:spPr>
          <a:xfrm>
            <a:off x="1701799" y="5915002"/>
            <a:ext cx="576064" cy="461665"/>
          </a:xfrm>
          <a:prstGeom prst="rect">
            <a:avLst/>
          </a:prstGeom>
          <a:noFill/>
        </p:spPr>
        <p:txBody>
          <a:bodyPr wrap="square" rtlCol="0">
            <a:spAutoFit/>
          </a:bodyPr>
          <a:lstStyle/>
          <a:p>
            <a:r>
              <a:rPr lang="cs-CZ" sz="2400" b="1" i="1" dirty="0">
                <a:solidFill>
                  <a:srgbClr val="C00000"/>
                </a:solidFill>
              </a:rPr>
              <a:t>a</a:t>
            </a:r>
          </a:p>
        </p:txBody>
      </p:sp>
      <p:sp>
        <p:nvSpPr>
          <p:cNvPr id="72" name="TextovéPole 71"/>
          <p:cNvSpPr txBox="1"/>
          <p:nvPr/>
        </p:nvSpPr>
        <p:spPr>
          <a:xfrm>
            <a:off x="5220072" y="5915001"/>
            <a:ext cx="576064" cy="461665"/>
          </a:xfrm>
          <a:prstGeom prst="rect">
            <a:avLst/>
          </a:prstGeom>
          <a:noFill/>
        </p:spPr>
        <p:txBody>
          <a:bodyPr wrap="square" rtlCol="0">
            <a:spAutoFit/>
          </a:bodyPr>
          <a:lstStyle/>
          <a:p>
            <a:r>
              <a:rPr lang="cs-CZ" sz="2400" b="1" i="1" dirty="0">
                <a:solidFill>
                  <a:srgbClr val="C00000"/>
                </a:solidFill>
              </a:rPr>
              <a:t>a</a:t>
            </a:r>
            <a:r>
              <a:rPr lang="cs-CZ" sz="2400" b="1" i="1" dirty="0" smtClean="0">
                <a:solidFill>
                  <a:srgbClr val="C00000"/>
                </a:solidFill>
              </a:rPr>
              <a:t>´</a:t>
            </a:r>
            <a:endParaRPr lang="cs-CZ" sz="2400" b="1" i="1" dirty="0">
              <a:solidFill>
                <a:srgbClr val="C00000"/>
              </a:solidFill>
            </a:endParaRPr>
          </a:p>
        </p:txBody>
      </p:sp>
      <p:cxnSp>
        <p:nvCxnSpPr>
          <p:cNvPr id="5" name="Přímá spojnice se šipkou 4"/>
          <p:cNvCxnSpPr/>
          <p:nvPr/>
        </p:nvCxnSpPr>
        <p:spPr>
          <a:xfrm>
            <a:off x="4427984" y="1844824"/>
            <a:ext cx="0" cy="4320480"/>
          </a:xfrm>
          <a:prstGeom prst="straightConnector1">
            <a:avLst/>
          </a:prstGeom>
          <a:ln w="4762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 name="Pravoúhlý trojúhelník 7"/>
          <p:cNvSpPr/>
          <p:nvPr/>
        </p:nvSpPr>
        <p:spPr>
          <a:xfrm rot="10800000">
            <a:off x="5870043" y="4159756"/>
            <a:ext cx="871457" cy="678779"/>
          </a:xfrm>
          <a:prstGeom prst="rtTriangle">
            <a:avLst/>
          </a:prstGeom>
          <a:solidFill>
            <a:srgbClr val="FF9999">
              <a:alpha val="5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Pravoúhlý trojúhelník 35"/>
          <p:cNvSpPr/>
          <p:nvPr/>
        </p:nvSpPr>
        <p:spPr>
          <a:xfrm>
            <a:off x="4452664" y="2948320"/>
            <a:ext cx="1410486" cy="1177384"/>
          </a:xfrm>
          <a:prstGeom prst="rtTriangle">
            <a:avLst/>
          </a:prstGeom>
          <a:solidFill>
            <a:srgbClr val="FF9999">
              <a:alpha val="5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38" name="TextovéPole 37"/>
              <p:cNvSpPr txBox="1"/>
              <p:nvPr/>
            </p:nvSpPr>
            <p:spPr>
              <a:xfrm>
                <a:off x="4875072" y="1810856"/>
                <a:ext cx="3945400"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num>
                        <m:den>
                          <m:r>
                            <a:rPr lang="cs-CZ" sz="3200" b="1" i="1" smtClean="0">
                              <a:solidFill>
                                <a:srgbClr val="FF0000"/>
                              </a:solidFill>
                              <a:latin typeface="Cambria Math"/>
                            </a:rPr>
                            <m:t>𝒇</m:t>
                          </m:r>
                        </m:den>
                      </m:f>
                    </m:oMath>
                  </m:oMathPara>
                </a14:m>
                <a:endParaRPr lang="cs-CZ" sz="3200" b="1" dirty="0"/>
              </a:p>
            </p:txBody>
          </p:sp>
        </mc:Choice>
        <mc:Fallback xmlns="">
          <p:sp>
            <p:nvSpPr>
              <p:cNvPr id="38" name="TextovéPole 37"/>
              <p:cNvSpPr txBox="1">
                <a:spLocks noRot="1" noChangeAspect="1" noMove="1" noResize="1" noEditPoints="1" noAdjustHandles="1" noChangeArrowheads="1" noChangeShapeType="1" noTextEdit="1"/>
              </p:cNvSpPr>
              <p:nvPr/>
            </p:nvSpPr>
            <p:spPr>
              <a:xfrm>
                <a:off x="4875072" y="1810856"/>
                <a:ext cx="3945400"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086183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 calcmode="lin" valueType="num">
                                      <p:cBhvr additive="base">
                                        <p:cTn id="12" dur="500" fill="hold"/>
                                        <p:tgtEl>
                                          <p:spTgt spid="36"/>
                                        </p:tgtEl>
                                        <p:attrNameLst>
                                          <p:attrName>ppt_x</p:attrName>
                                        </p:attrNameLst>
                                      </p:cBhvr>
                                      <p:tavLst>
                                        <p:tav tm="0">
                                          <p:val>
                                            <p:strVal val="#ppt_x"/>
                                          </p:val>
                                        </p:tav>
                                        <p:tav tm="100000">
                                          <p:val>
                                            <p:strVal val="#ppt_x"/>
                                          </p:val>
                                        </p:tav>
                                      </p:tavLst>
                                    </p:anim>
                                    <p:anim calcmode="lin" valueType="num">
                                      <p:cBhvr additive="base">
                                        <p:cTn id="13" dur="500" fill="hold"/>
                                        <p:tgtEl>
                                          <p:spTgt spid="36"/>
                                        </p:tgtEl>
                                        <p:attrNameLst>
                                          <p:attrName>ppt_y</p:attrName>
                                        </p:attrNameLst>
                                      </p:cBhvr>
                                      <p:tavLst>
                                        <p:tav tm="0">
                                          <p:val>
                                            <p:strVal val="0-#ppt_h/2"/>
                                          </p:val>
                                        </p:tav>
                                        <p:tav tm="100000">
                                          <p:val>
                                            <p:strVal val="#ppt_y"/>
                                          </p:val>
                                        </p:tav>
                                      </p:tavLst>
                                    </p:anim>
                                  </p:childTnLst>
                                </p:cTn>
                              </p:par>
                            </p:childTnLst>
                          </p:cTn>
                        </p:par>
                        <p:par>
                          <p:cTn id="14" fill="hold">
                            <p:stCondLst>
                              <p:cond delay="500"/>
                            </p:stCondLst>
                            <p:childTnLst>
                              <p:par>
                                <p:cTn id="15" presetID="2" presetClass="entr" presetSubtype="4"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animEffect transition="in" filter="circle(in)">
                                      <p:cBhvr>
                                        <p:cTn id="23"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6" grpId="0" animBg="1"/>
      <p:bldP spid="3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 SHRNUTÍ</a:t>
            </a:r>
            <a:endParaRPr lang="cs-CZ" b="1" dirty="0"/>
          </a:p>
        </p:txBody>
      </p:sp>
      <p:sp>
        <p:nvSpPr>
          <p:cNvPr id="3" name="Zástupný symbol pro obsah 2"/>
          <p:cNvSpPr>
            <a:spLocks noGrp="1"/>
          </p:cNvSpPr>
          <p:nvPr>
            <p:ph idx="1"/>
          </p:nvPr>
        </p:nvSpPr>
        <p:spPr>
          <a:xfrm>
            <a:off x="0" y="1584103"/>
            <a:ext cx="9144000" cy="4985092"/>
          </a:xfrm>
        </p:spPr>
        <p:txBody>
          <a:bodyPr>
            <a:normAutofit/>
          </a:bodyPr>
          <a:lstStyle/>
          <a:p>
            <a:endParaRPr lang="cs-CZ" sz="2900" dirty="0"/>
          </a:p>
        </p:txBody>
      </p:sp>
      <p:cxnSp>
        <p:nvCxnSpPr>
          <p:cNvPr id="4" name="Přímá spojnice 3"/>
          <p:cNvCxnSpPr/>
          <p:nvPr/>
        </p:nvCxnSpPr>
        <p:spPr>
          <a:xfrm>
            <a:off x="0" y="4149080"/>
            <a:ext cx="9144000" cy="0"/>
          </a:xfrm>
          <a:prstGeom prst="line">
            <a:avLst/>
          </a:prstGeom>
          <a:ln w="25400">
            <a:solidFill>
              <a:schemeClr val="tx1"/>
            </a:solidFill>
            <a:prstDash val="dashDot"/>
          </a:ln>
        </p:spPr>
        <p:style>
          <a:lnRef idx="1">
            <a:schemeClr val="accent1"/>
          </a:lnRef>
          <a:fillRef idx="0">
            <a:schemeClr val="accent1"/>
          </a:fillRef>
          <a:effectRef idx="0">
            <a:schemeClr val="accent1"/>
          </a:effectRef>
          <a:fontRef idx="minor">
            <a:schemeClr val="tx1"/>
          </a:fontRef>
        </p:style>
      </p:cxnSp>
      <p:cxnSp>
        <p:nvCxnSpPr>
          <p:cNvPr id="6" name="Přímá spojnice se šipkou 5"/>
          <p:cNvCxnSpPr/>
          <p:nvPr/>
        </p:nvCxnSpPr>
        <p:spPr>
          <a:xfrm>
            <a:off x="235754" y="2968329"/>
            <a:ext cx="4084218" cy="1180751"/>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7" name="Ovál 6"/>
          <p:cNvSpPr/>
          <p:nvPr/>
        </p:nvSpPr>
        <p:spPr>
          <a:xfrm>
            <a:off x="2860010" y="4041068"/>
            <a:ext cx="216024" cy="21602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5796136" y="4041068"/>
            <a:ext cx="216024" cy="21602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2555776" y="4352175"/>
            <a:ext cx="576064" cy="461665"/>
          </a:xfrm>
          <a:prstGeom prst="rect">
            <a:avLst/>
          </a:prstGeom>
          <a:noFill/>
        </p:spPr>
        <p:txBody>
          <a:bodyPr wrap="square" rtlCol="0">
            <a:spAutoFit/>
          </a:bodyPr>
          <a:lstStyle/>
          <a:p>
            <a:r>
              <a:rPr lang="cs-CZ" sz="2400" b="1" dirty="0">
                <a:solidFill>
                  <a:srgbClr val="C00000"/>
                </a:solidFill>
              </a:rPr>
              <a:t>F</a:t>
            </a:r>
          </a:p>
        </p:txBody>
      </p:sp>
      <p:sp>
        <p:nvSpPr>
          <p:cNvPr id="14" name="TextovéPole 13"/>
          <p:cNvSpPr txBox="1"/>
          <p:nvPr/>
        </p:nvSpPr>
        <p:spPr>
          <a:xfrm>
            <a:off x="5818798" y="4275548"/>
            <a:ext cx="576064" cy="461665"/>
          </a:xfrm>
          <a:prstGeom prst="rect">
            <a:avLst/>
          </a:prstGeom>
          <a:noFill/>
        </p:spPr>
        <p:txBody>
          <a:bodyPr wrap="square" rtlCol="0">
            <a:spAutoFit/>
          </a:bodyPr>
          <a:lstStyle/>
          <a:p>
            <a:r>
              <a:rPr lang="cs-CZ" sz="2400" b="1" dirty="0" smtClean="0">
                <a:solidFill>
                  <a:srgbClr val="00B050"/>
                </a:solidFill>
              </a:rPr>
              <a:t>F´</a:t>
            </a:r>
            <a:endParaRPr lang="cs-CZ" sz="2400" b="1" dirty="0">
              <a:solidFill>
                <a:srgbClr val="00B050"/>
              </a:solidFill>
            </a:endParaRPr>
          </a:p>
        </p:txBody>
      </p:sp>
      <p:cxnSp>
        <p:nvCxnSpPr>
          <p:cNvPr id="15" name="Přímá spojnice se šipkou 14"/>
          <p:cNvCxnSpPr/>
          <p:nvPr/>
        </p:nvCxnSpPr>
        <p:spPr>
          <a:xfrm>
            <a:off x="235754" y="2924944"/>
            <a:ext cx="0" cy="1224136"/>
          </a:xfrm>
          <a:prstGeom prst="straightConnector1">
            <a:avLst/>
          </a:prstGeom>
          <a:ln w="476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4403188" y="4256062"/>
            <a:ext cx="576064" cy="461665"/>
          </a:xfrm>
          <a:prstGeom prst="rect">
            <a:avLst/>
          </a:prstGeom>
          <a:noFill/>
        </p:spPr>
        <p:txBody>
          <a:bodyPr wrap="square" rtlCol="0">
            <a:spAutoFit/>
          </a:bodyPr>
          <a:lstStyle/>
          <a:p>
            <a:r>
              <a:rPr lang="cs-CZ" sz="2400" b="1" dirty="0">
                <a:solidFill>
                  <a:srgbClr val="FFC000"/>
                </a:solidFill>
              </a:rPr>
              <a:t>O</a:t>
            </a:r>
          </a:p>
        </p:txBody>
      </p:sp>
      <p:sp>
        <p:nvSpPr>
          <p:cNvPr id="21" name="Ovál 20"/>
          <p:cNvSpPr/>
          <p:nvPr/>
        </p:nvSpPr>
        <p:spPr>
          <a:xfrm>
            <a:off x="4319972" y="4051746"/>
            <a:ext cx="216024" cy="216024"/>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TextovéPole 21"/>
          <p:cNvSpPr txBox="1"/>
          <p:nvPr/>
        </p:nvSpPr>
        <p:spPr>
          <a:xfrm>
            <a:off x="-52278" y="3429000"/>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24" name="Přímá spojnice se šipkou 23"/>
          <p:cNvCxnSpPr/>
          <p:nvPr/>
        </p:nvCxnSpPr>
        <p:spPr>
          <a:xfrm>
            <a:off x="4540279" y="4197733"/>
            <a:ext cx="4084218" cy="118075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nice se šipkou 24"/>
          <p:cNvCxnSpPr/>
          <p:nvPr/>
        </p:nvCxnSpPr>
        <p:spPr>
          <a:xfrm>
            <a:off x="235754" y="2968329"/>
            <a:ext cx="4192230" cy="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Přímá spojnice se šipkou 28"/>
          <p:cNvCxnSpPr/>
          <p:nvPr/>
        </p:nvCxnSpPr>
        <p:spPr>
          <a:xfrm>
            <a:off x="4435620" y="2983907"/>
            <a:ext cx="3448748" cy="2749349"/>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se šipkou 30"/>
          <p:cNvCxnSpPr/>
          <p:nvPr/>
        </p:nvCxnSpPr>
        <p:spPr>
          <a:xfrm flipV="1">
            <a:off x="6769957" y="4149080"/>
            <a:ext cx="0" cy="720080"/>
          </a:xfrm>
          <a:prstGeom prst="straightConnector1">
            <a:avLst/>
          </a:prstGeom>
          <a:ln w="60325">
            <a:solidFill>
              <a:schemeClr val="tx1"/>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37" name="TextovéPole 36"/>
          <p:cNvSpPr txBox="1"/>
          <p:nvPr/>
        </p:nvSpPr>
        <p:spPr>
          <a:xfrm>
            <a:off x="6804248" y="4205394"/>
            <a:ext cx="576064" cy="461665"/>
          </a:xfrm>
          <a:prstGeom prst="rect">
            <a:avLst/>
          </a:prstGeom>
          <a:noFill/>
        </p:spPr>
        <p:txBody>
          <a:bodyPr wrap="square" rtlCol="0">
            <a:spAutoFit/>
          </a:bodyPr>
          <a:lstStyle/>
          <a:p>
            <a:r>
              <a:rPr lang="cs-CZ" sz="2400" b="1" i="1" dirty="0" smtClean="0"/>
              <a:t>y´</a:t>
            </a:r>
            <a:endParaRPr lang="cs-CZ" sz="2400" b="1" i="1" dirty="0"/>
          </a:p>
        </p:txBody>
      </p:sp>
      <p:cxnSp>
        <p:nvCxnSpPr>
          <p:cNvPr id="40" name="Přímá spojnice se šipkou 39"/>
          <p:cNvCxnSpPr/>
          <p:nvPr/>
        </p:nvCxnSpPr>
        <p:spPr>
          <a:xfrm>
            <a:off x="235754" y="2924944"/>
            <a:ext cx="4192230" cy="1868589"/>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43" name="Přímá spojnice se šipkou 42"/>
          <p:cNvCxnSpPr/>
          <p:nvPr/>
        </p:nvCxnSpPr>
        <p:spPr>
          <a:xfrm>
            <a:off x="4471639" y="4821189"/>
            <a:ext cx="4539727" cy="95941"/>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49" name="Přímá spojnice 48"/>
          <p:cNvCxnSpPr/>
          <p:nvPr/>
        </p:nvCxnSpPr>
        <p:spPr>
          <a:xfrm>
            <a:off x="235754" y="4205394"/>
            <a:ext cx="0" cy="2363801"/>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0" name="Přímá spojnice 49"/>
          <p:cNvCxnSpPr/>
          <p:nvPr/>
        </p:nvCxnSpPr>
        <p:spPr>
          <a:xfrm>
            <a:off x="2968022" y="4280781"/>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1" name="Přímá spojnice 50"/>
          <p:cNvCxnSpPr/>
          <p:nvPr/>
        </p:nvCxnSpPr>
        <p:spPr>
          <a:xfrm>
            <a:off x="5904148" y="4273189"/>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2" name="Přímá spojnice 51"/>
          <p:cNvCxnSpPr/>
          <p:nvPr/>
        </p:nvCxnSpPr>
        <p:spPr>
          <a:xfrm>
            <a:off x="6779750" y="4897317"/>
            <a:ext cx="0" cy="1671878"/>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4427984" y="6165304"/>
            <a:ext cx="0" cy="423704"/>
          </a:xfrm>
          <a:prstGeom prst="line">
            <a:avLst/>
          </a:prstGeom>
          <a:ln w="12700">
            <a:solidFill>
              <a:schemeClr val="tx1"/>
            </a:solidFill>
            <a:prstDash val="lgDash"/>
          </a:ln>
        </p:spPr>
        <p:style>
          <a:lnRef idx="1">
            <a:schemeClr val="accent1"/>
          </a:lnRef>
          <a:fillRef idx="0">
            <a:schemeClr val="accent1"/>
          </a:fillRef>
          <a:effectRef idx="0">
            <a:schemeClr val="accent1"/>
          </a:effectRef>
          <a:fontRef idx="minor">
            <a:schemeClr val="tx1"/>
          </a:fontRef>
        </p:style>
      </p:cxnSp>
      <p:cxnSp>
        <p:nvCxnSpPr>
          <p:cNvPr id="58" name="Přímá spojnice se šipkou 57"/>
          <p:cNvCxnSpPr/>
          <p:nvPr/>
        </p:nvCxnSpPr>
        <p:spPr>
          <a:xfrm>
            <a:off x="2968022"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9" name="Přímá spojnice se šipkou 58"/>
          <p:cNvCxnSpPr/>
          <p:nvPr/>
        </p:nvCxnSpPr>
        <p:spPr>
          <a:xfrm>
            <a:off x="4427984" y="5589240"/>
            <a:ext cx="1435166"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nice se šipkou 59"/>
          <p:cNvCxnSpPr/>
          <p:nvPr/>
        </p:nvCxnSpPr>
        <p:spPr>
          <a:xfrm>
            <a:off x="235754" y="6377156"/>
            <a:ext cx="41922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62" name="Přímá spojnice se šipkou 61"/>
          <p:cNvCxnSpPr/>
          <p:nvPr/>
        </p:nvCxnSpPr>
        <p:spPr>
          <a:xfrm>
            <a:off x="4435620" y="6377156"/>
            <a:ext cx="2344130" cy="0"/>
          </a:xfrm>
          <a:prstGeom prst="straightConnector1">
            <a:avLst/>
          </a:prstGeom>
          <a:ln w="1587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69" name="TextovéPole 68"/>
          <p:cNvSpPr txBox="1"/>
          <p:nvPr/>
        </p:nvSpPr>
        <p:spPr>
          <a:xfrm>
            <a:off x="3563888" y="5108428"/>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0" name="TextovéPole 69"/>
          <p:cNvSpPr txBox="1"/>
          <p:nvPr/>
        </p:nvSpPr>
        <p:spPr>
          <a:xfrm>
            <a:off x="4979252" y="5107939"/>
            <a:ext cx="576064" cy="461665"/>
          </a:xfrm>
          <a:prstGeom prst="rect">
            <a:avLst/>
          </a:prstGeom>
          <a:noFill/>
        </p:spPr>
        <p:txBody>
          <a:bodyPr wrap="square" rtlCol="0">
            <a:spAutoFit/>
          </a:bodyPr>
          <a:lstStyle/>
          <a:p>
            <a:r>
              <a:rPr lang="cs-CZ" sz="2400" b="1" i="1" dirty="0" smtClean="0">
                <a:solidFill>
                  <a:srgbClr val="C00000"/>
                </a:solidFill>
              </a:rPr>
              <a:t>f</a:t>
            </a:r>
            <a:endParaRPr lang="cs-CZ" sz="2400" b="1" i="1" dirty="0">
              <a:solidFill>
                <a:srgbClr val="C00000"/>
              </a:solidFill>
            </a:endParaRPr>
          </a:p>
        </p:txBody>
      </p:sp>
      <p:sp>
        <p:nvSpPr>
          <p:cNvPr id="71" name="TextovéPole 70"/>
          <p:cNvSpPr txBox="1"/>
          <p:nvPr/>
        </p:nvSpPr>
        <p:spPr>
          <a:xfrm>
            <a:off x="1701799" y="5915002"/>
            <a:ext cx="576064" cy="461665"/>
          </a:xfrm>
          <a:prstGeom prst="rect">
            <a:avLst/>
          </a:prstGeom>
          <a:noFill/>
        </p:spPr>
        <p:txBody>
          <a:bodyPr wrap="square" rtlCol="0">
            <a:spAutoFit/>
          </a:bodyPr>
          <a:lstStyle/>
          <a:p>
            <a:r>
              <a:rPr lang="cs-CZ" sz="2400" b="1" i="1" dirty="0">
                <a:solidFill>
                  <a:srgbClr val="C00000"/>
                </a:solidFill>
              </a:rPr>
              <a:t>a</a:t>
            </a:r>
          </a:p>
        </p:txBody>
      </p:sp>
      <p:sp>
        <p:nvSpPr>
          <p:cNvPr id="72" name="TextovéPole 71"/>
          <p:cNvSpPr txBox="1"/>
          <p:nvPr/>
        </p:nvSpPr>
        <p:spPr>
          <a:xfrm>
            <a:off x="5220072" y="5915001"/>
            <a:ext cx="576064" cy="461665"/>
          </a:xfrm>
          <a:prstGeom prst="rect">
            <a:avLst/>
          </a:prstGeom>
          <a:noFill/>
        </p:spPr>
        <p:txBody>
          <a:bodyPr wrap="square" rtlCol="0">
            <a:spAutoFit/>
          </a:bodyPr>
          <a:lstStyle/>
          <a:p>
            <a:r>
              <a:rPr lang="cs-CZ" sz="2400" b="1" i="1" dirty="0">
                <a:solidFill>
                  <a:srgbClr val="C00000"/>
                </a:solidFill>
              </a:rPr>
              <a:t>a</a:t>
            </a:r>
            <a:r>
              <a:rPr lang="cs-CZ" sz="2400" b="1" i="1" dirty="0" smtClean="0">
                <a:solidFill>
                  <a:srgbClr val="C00000"/>
                </a:solidFill>
              </a:rPr>
              <a:t>´</a:t>
            </a:r>
            <a:endParaRPr lang="cs-CZ" sz="2400" b="1" i="1" dirty="0">
              <a:solidFill>
                <a:srgbClr val="C00000"/>
              </a:solidFill>
            </a:endParaRPr>
          </a:p>
        </p:txBody>
      </p:sp>
      <p:cxnSp>
        <p:nvCxnSpPr>
          <p:cNvPr id="5" name="Přímá spojnice se šipkou 4"/>
          <p:cNvCxnSpPr/>
          <p:nvPr/>
        </p:nvCxnSpPr>
        <p:spPr>
          <a:xfrm>
            <a:off x="4427984" y="1844824"/>
            <a:ext cx="0" cy="4320480"/>
          </a:xfrm>
          <a:prstGeom prst="straightConnector1">
            <a:avLst/>
          </a:prstGeom>
          <a:ln w="47625">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 name="Pravoúhlý trojúhelník 7"/>
          <p:cNvSpPr/>
          <p:nvPr/>
        </p:nvSpPr>
        <p:spPr>
          <a:xfrm rot="10800000">
            <a:off x="5870043" y="4159756"/>
            <a:ext cx="871457" cy="678779"/>
          </a:xfrm>
          <a:prstGeom prst="rtTriangle">
            <a:avLst/>
          </a:prstGeom>
          <a:solidFill>
            <a:srgbClr val="FF9999">
              <a:alpha val="5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Pravoúhlý trojúhelník 35"/>
          <p:cNvSpPr/>
          <p:nvPr/>
        </p:nvSpPr>
        <p:spPr>
          <a:xfrm>
            <a:off x="4452664" y="2948320"/>
            <a:ext cx="1410486" cy="1177384"/>
          </a:xfrm>
          <a:prstGeom prst="rtTriangle">
            <a:avLst/>
          </a:prstGeom>
          <a:solidFill>
            <a:srgbClr val="FF9999">
              <a:alpha val="5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mc:AlternateContent xmlns:mc="http://schemas.openxmlformats.org/markup-compatibility/2006" xmlns:a14="http://schemas.microsoft.com/office/drawing/2010/main">
        <mc:Choice Requires="a14">
          <p:sp>
            <p:nvSpPr>
              <p:cNvPr id="38" name="TextovéPole 37"/>
              <p:cNvSpPr txBox="1"/>
              <p:nvPr/>
            </p:nvSpPr>
            <p:spPr>
              <a:xfrm>
                <a:off x="305162" y="1484784"/>
                <a:ext cx="8515310" cy="1116011"/>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0" smtClean="0">
                              <a:solidFill>
                                <a:srgbClr val="FF0000"/>
                              </a:solidFill>
                              <a:latin typeface="Cambria Math"/>
                            </a:rPr>
                            <m:t>´</m:t>
                          </m:r>
                        </m:num>
                        <m:den>
                          <m:r>
                            <a:rPr lang="cs-CZ" sz="3200" b="1" i="1" smtClean="0">
                              <a:solidFill>
                                <a:srgbClr val="FF0000"/>
                              </a:solidFill>
                              <a:latin typeface="Cambria Math"/>
                            </a:rPr>
                            <m:t>𝒂</m:t>
                          </m:r>
                        </m:den>
                      </m:f>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𝒇</m:t>
                          </m:r>
                        </m:num>
                        <m:den>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den>
                      </m:f>
                      <m:r>
                        <a:rPr lang="cs-CZ" sz="3200" b="1" i="1" smtClean="0">
                          <a:solidFill>
                            <a:srgbClr val="FF0000"/>
                          </a:solidFill>
                          <a:latin typeface="Cambria Math"/>
                        </a:rPr>
                        <m:t>=</m:t>
                      </m:r>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num>
                        <m:den>
                          <m:r>
                            <a:rPr lang="cs-CZ" sz="3200" b="1" i="1" smtClean="0">
                              <a:solidFill>
                                <a:srgbClr val="FF0000"/>
                              </a:solidFill>
                              <a:latin typeface="Cambria Math"/>
                            </a:rPr>
                            <m:t>𝒇</m:t>
                          </m:r>
                        </m:den>
                      </m:f>
                    </m:oMath>
                  </m:oMathPara>
                </a14:m>
                <a:endParaRPr lang="cs-CZ" sz="3200" b="1" dirty="0"/>
              </a:p>
            </p:txBody>
          </p:sp>
        </mc:Choice>
        <mc:Fallback xmlns="">
          <p:sp>
            <p:nvSpPr>
              <p:cNvPr id="38" name="TextovéPole 37"/>
              <p:cNvSpPr txBox="1">
                <a:spLocks noRot="1" noChangeAspect="1" noMove="1" noResize="1" noEditPoints="1" noAdjustHandles="1" noChangeArrowheads="1" noChangeShapeType="1" noTextEdit="1"/>
              </p:cNvSpPr>
              <p:nvPr/>
            </p:nvSpPr>
            <p:spPr>
              <a:xfrm>
                <a:off x="305162" y="1484784"/>
                <a:ext cx="8515310" cy="1116011"/>
              </a:xfrm>
              <a:prstGeom prst="rect">
                <a:avLst/>
              </a:prstGeom>
              <a:blipFill rotWithShape="1">
                <a:blip r:embed="rId3"/>
                <a:stretch>
                  <a:fillRect/>
                </a:stretch>
              </a:blipFill>
            </p:spPr>
            <p:txBody>
              <a:bodyPr/>
              <a:lstStyle/>
              <a:p>
                <a:r>
                  <a:rPr lang="cs-CZ">
                    <a:noFill/>
                  </a:rPr>
                  <a:t> </a:t>
                </a:r>
              </a:p>
            </p:txBody>
          </p:sp>
        </mc:Fallback>
      </mc:AlternateContent>
      <p:sp>
        <p:nvSpPr>
          <p:cNvPr id="39" name="Pravoúhlý trojúhelník 38"/>
          <p:cNvSpPr/>
          <p:nvPr/>
        </p:nvSpPr>
        <p:spPr>
          <a:xfrm>
            <a:off x="235754" y="2983908"/>
            <a:ext cx="2732268" cy="1177384"/>
          </a:xfrm>
          <a:prstGeom prst="rtTriangle">
            <a:avLst/>
          </a:prstGeom>
          <a:solidFill>
            <a:srgbClr val="1BF134">
              <a:alpha val="5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Pravoúhlý trojúhelník 40"/>
          <p:cNvSpPr/>
          <p:nvPr/>
        </p:nvSpPr>
        <p:spPr>
          <a:xfrm rot="10800000">
            <a:off x="3059584" y="4170687"/>
            <a:ext cx="1358382" cy="667849"/>
          </a:xfrm>
          <a:prstGeom prst="rtTriangle">
            <a:avLst/>
          </a:prstGeom>
          <a:solidFill>
            <a:srgbClr val="1BF134">
              <a:alpha val="5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Pravoúhlý trojúhelník 41"/>
          <p:cNvSpPr/>
          <p:nvPr/>
        </p:nvSpPr>
        <p:spPr>
          <a:xfrm rot="10800000">
            <a:off x="344904" y="2986873"/>
            <a:ext cx="4058283" cy="1143662"/>
          </a:xfrm>
          <a:prstGeom prst="rtTriangle">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Pravoúhlý trojúhelník 43"/>
          <p:cNvSpPr/>
          <p:nvPr/>
        </p:nvSpPr>
        <p:spPr>
          <a:xfrm>
            <a:off x="4471639" y="4197733"/>
            <a:ext cx="2308111" cy="671425"/>
          </a:xfrm>
          <a:prstGeom prst="rtTriangle">
            <a:avLst/>
          </a:prstGeom>
          <a:solidFill>
            <a:schemeClr val="accent1">
              <a:alpha val="5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032594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circle(in)">
                                      <p:cBhvr>
                                        <p:cTn id="7" dur="1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 SHRNUTÍ</a:t>
            </a:r>
            <a:endParaRPr lang="cs-CZ" b="1" dirty="0"/>
          </a:p>
        </p:txBody>
      </p:sp>
      <p:sp>
        <p:nvSpPr>
          <p:cNvPr id="3" name="Zástupný symbol pro obsah 2"/>
          <p:cNvSpPr>
            <a:spLocks noGrp="1"/>
          </p:cNvSpPr>
          <p:nvPr>
            <p:ph idx="1"/>
          </p:nvPr>
        </p:nvSpPr>
        <p:spPr>
          <a:xfrm>
            <a:off x="0" y="1584103"/>
            <a:ext cx="9144000" cy="4985092"/>
          </a:xfrm>
        </p:spPr>
        <p:txBody>
          <a:bodyPr>
            <a:normAutofit/>
          </a:bodyPr>
          <a:lstStyle/>
          <a:p>
            <a:endParaRPr lang="cs-CZ" sz="2900" dirty="0" smtClean="0"/>
          </a:p>
          <a:p>
            <a:endParaRPr lang="cs-CZ" sz="2900" dirty="0" smtClean="0"/>
          </a:p>
          <a:p>
            <a:endParaRPr lang="cs-CZ" sz="2900" dirty="0"/>
          </a:p>
          <a:p>
            <a:pPr marL="0" indent="0">
              <a:buNone/>
            </a:pPr>
            <a:r>
              <a:rPr lang="cs-CZ" sz="2900" b="1" dirty="0" smtClean="0">
                <a:sym typeface="Wingdings"/>
              </a:rPr>
              <a:t> </a:t>
            </a:r>
            <a:r>
              <a:rPr lang="cs-CZ" sz="2900" b="1" u="sng" dirty="0" smtClean="0">
                <a:solidFill>
                  <a:srgbClr val="FF0000"/>
                </a:solidFill>
              </a:rPr>
              <a:t>TYTÉŽ</a:t>
            </a:r>
            <a:r>
              <a:rPr lang="cs-CZ" sz="2900" b="1" dirty="0" smtClean="0">
                <a:solidFill>
                  <a:srgbClr val="FF0000"/>
                </a:solidFill>
              </a:rPr>
              <a:t> </a:t>
            </a:r>
            <a:r>
              <a:rPr lang="cs-CZ" sz="2900" b="1" dirty="0" smtClean="0"/>
              <a:t>VZTAHY JAKO PRO </a:t>
            </a:r>
            <a:r>
              <a:rPr lang="cs-CZ" sz="2900" b="1" u="sng" dirty="0" smtClean="0">
                <a:solidFill>
                  <a:srgbClr val="FF0000"/>
                </a:solidFill>
              </a:rPr>
              <a:t>ZRCADLO</a:t>
            </a:r>
            <a:r>
              <a:rPr lang="cs-CZ" sz="2900" b="1" dirty="0" smtClean="0">
                <a:solidFill>
                  <a:srgbClr val="FF0000"/>
                </a:solidFill>
              </a:rPr>
              <a:t> </a:t>
            </a:r>
            <a:r>
              <a:rPr lang="cs-CZ" sz="2900" b="1" dirty="0" smtClean="0">
                <a:sym typeface="Wingdings"/>
              </a:rPr>
              <a:t></a:t>
            </a:r>
          </a:p>
          <a:p>
            <a:pPr marL="0" indent="0">
              <a:buNone/>
            </a:pPr>
            <a:r>
              <a:rPr lang="cs-CZ" sz="2900" b="1" dirty="0" smtClean="0">
                <a:sym typeface="Wingdings"/>
              </a:rPr>
              <a:t>	</a:t>
            </a:r>
            <a:r>
              <a:rPr lang="cs-CZ" sz="2900" b="1" dirty="0" smtClean="0"/>
              <a:t>	</a:t>
            </a:r>
          </a:p>
          <a:p>
            <a:endParaRPr lang="cs-CZ" sz="2900" dirty="0"/>
          </a:p>
        </p:txBody>
      </p:sp>
      <mc:AlternateContent xmlns:mc="http://schemas.openxmlformats.org/markup-compatibility/2006" xmlns:a14="http://schemas.microsoft.com/office/drawing/2010/main">
        <mc:Choice Requires="a14">
          <p:sp>
            <p:nvSpPr>
              <p:cNvPr id="38" name="TextovéPole 37"/>
              <p:cNvSpPr txBox="1"/>
              <p:nvPr/>
            </p:nvSpPr>
            <p:spPr>
              <a:xfrm>
                <a:off x="305162" y="1484784"/>
                <a:ext cx="8515310" cy="1116011"/>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0" smtClean="0">
                              <a:solidFill>
                                <a:srgbClr val="FF0000"/>
                              </a:solidFill>
                              <a:latin typeface="Cambria Math"/>
                            </a:rPr>
                            <m:t>´</m:t>
                          </m:r>
                        </m:num>
                        <m:den>
                          <m:r>
                            <a:rPr lang="cs-CZ" sz="3200" b="1" i="1" smtClean="0">
                              <a:solidFill>
                                <a:srgbClr val="FF0000"/>
                              </a:solidFill>
                              <a:latin typeface="Cambria Math"/>
                            </a:rPr>
                            <m:t>𝒂</m:t>
                          </m:r>
                        </m:den>
                      </m:f>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𝒇</m:t>
                          </m:r>
                        </m:num>
                        <m:den>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den>
                      </m:f>
                      <m:r>
                        <a:rPr lang="cs-CZ" sz="3200" b="1" i="1" smtClean="0">
                          <a:solidFill>
                            <a:srgbClr val="FF0000"/>
                          </a:solidFill>
                          <a:latin typeface="Cambria Math"/>
                        </a:rPr>
                        <m:t>=</m:t>
                      </m:r>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num>
                        <m:den>
                          <m:r>
                            <a:rPr lang="cs-CZ" sz="3200" b="1" i="1" smtClean="0">
                              <a:solidFill>
                                <a:srgbClr val="FF0000"/>
                              </a:solidFill>
                              <a:latin typeface="Cambria Math"/>
                            </a:rPr>
                            <m:t>𝒇</m:t>
                          </m:r>
                        </m:den>
                      </m:f>
                    </m:oMath>
                  </m:oMathPara>
                </a14:m>
                <a:endParaRPr lang="cs-CZ" sz="3200" b="1" dirty="0"/>
              </a:p>
            </p:txBody>
          </p:sp>
        </mc:Choice>
        <mc:Fallback xmlns="">
          <p:sp>
            <p:nvSpPr>
              <p:cNvPr id="38" name="TextovéPole 37"/>
              <p:cNvSpPr txBox="1">
                <a:spLocks noRot="1" noChangeAspect="1" noMove="1" noResize="1" noEditPoints="1" noAdjustHandles="1" noChangeArrowheads="1" noChangeShapeType="1" noTextEdit="1"/>
              </p:cNvSpPr>
              <p:nvPr/>
            </p:nvSpPr>
            <p:spPr>
              <a:xfrm>
                <a:off x="305162" y="1484784"/>
                <a:ext cx="8515310" cy="1116011"/>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2965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smtClean="0"/>
              <a:t>1. PŘÍČNÉ ZVĚTŠENÍ – DALŠÍ VZTAHY SHRNUTÍ</a:t>
            </a:r>
            <a:endParaRPr lang="cs-CZ" b="1" dirty="0"/>
          </a:p>
        </p:txBody>
      </p:sp>
      <p:sp>
        <p:nvSpPr>
          <p:cNvPr id="3" name="Zástupný symbol pro obsah 2"/>
          <p:cNvSpPr>
            <a:spLocks noGrp="1"/>
          </p:cNvSpPr>
          <p:nvPr>
            <p:ph idx="1"/>
          </p:nvPr>
        </p:nvSpPr>
        <p:spPr>
          <a:xfrm>
            <a:off x="0" y="1584103"/>
            <a:ext cx="9252520" cy="4985092"/>
          </a:xfrm>
        </p:spPr>
        <p:txBody>
          <a:bodyPr>
            <a:normAutofit/>
          </a:bodyPr>
          <a:lstStyle/>
          <a:p>
            <a:endParaRPr lang="cs-CZ" sz="2900" dirty="0" smtClean="0"/>
          </a:p>
          <a:p>
            <a:endParaRPr lang="cs-CZ" sz="2900" dirty="0" smtClean="0"/>
          </a:p>
          <a:p>
            <a:endParaRPr lang="cs-CZ" sz="2900" dirty="0"/>
          </a:p>
          <a:p>
            <a:pPr marL="0" indent="0">
              <a:buNone/>
            </a:pPr>
            <a:r>
              <a:rPr lang="cs-CZ" sz="2900" b="1" dirty="0" smtClean="0">
                <a:sym typeface="Wingdings"/>
              </a:rPr>
              <a:t> </a:t>
            </a:r>
            <a:r>
              <a:rPr lang="cs-CZ" sz="2900" b="1" u="sng" dirty="0" smtClean="0">
                <a:solidFill>
                  <a:srgbClr val="FF0000"/>
                </a:solidFill>
              </a:rPr>
              <a:t>TYTÉŽ</a:t>
            </a:r>
            <a:r>
              <a:rPr lang="cs-CZ" sz="2900" b="1" dirty="0" smtClean="0">
                <a:solidFill>
                  <a:srgbClr val="FF0000"/>
                </a:solidFill>
              </a:rPr>
              <a:t> </a:t>
            </a:r>
            <a:r>
              <a:rPr lang="cs-CZ" sz="2900" b="1" dirty="0" smtClean="0"/>
              <a:t>VZTAHY JAKO PRO </a:t>
            </a:r>
            <a:r>
              <a:rPr lang="cs-CZ" sz="2900" b="1" u="sng" dirty="0" smtClean="0">
                <a:solidFill>
                  <a:srgbClr val="FF0000"/>
                </a:solidFill>
              </a:rPr>
              <a:t>ZRCADLO</a:t>
            </a:r>
            <a:r>
              <a:rPr lang="cs-CZ" sz="2900" b="1" dirty="0" smtClean="0">
                <a:solidFill>
                  <a:srgbClr val="FF0000"/>
                </a:solidFill>
              </a:rPr>
              <a:t> </a:t>
            </a:r>
            <a:r>
              <a:rPr lang="cs-CZ" sz="2900" b="1" dirty="0" smtClean="0">
                <a:sym typeface="Wingdings"/>
              </a:rPr>
              <a:t></a:t>
            </a:r>
          </a:p>
          <a:p>
            <a:pPr marL="0" indent="0">
              <a:buNone/>
            </a:pPr>
            <a:r>
              <a:rPr lang="cs-CZ" sz="2900" b="1" dirty="0" smtClean="0">
                <a:sym typeface="Wingdings"/>
              </a:rPr>
              <a:t> PRO </a:t>
            </a:r>
            <a:r>
              <a:rPr lang="cs-CZ" sz="2900" b="1" u="sng" dirty="0" smtClean="0">
                <a:solidFill>
                  <a:srgbClr val="FF0000"/>
                </a:solidFill>
                <a:sym typeface="Wingdings"/>
              </a:rPr>
              <a:t>ČOČKY PLATÍ JINÁ  ZNAMÉNKOVÁ KONVENCE</a:t>
            </a:r>
            <a:r>
              <a:rPr lang="cs-CZ" sz="2900" b="1" dirty="0" smtClean="0">
                <a:solidFill>
                  <a:srgbClr val="FF0000"/>
                </a:solidFill>
              </a:rPr>
              <a:t> </a:t>
            </a:r>
            <a:r>
              <a:rPr lang="cs-CZ" sz="2900" b="1" dirty="0" smtClean="0">
                <a:sym typeface="Wingdings"/>
              </a:rPr>
              <a:t></a:t>
            </a:r>
            <a:endParaRPr lang="cs-CZ" sz="2900" b="1" dirty="0" smtClean="0"/>
          </a:p>
          <a:p>
            <a:pPr marL="0" indent="0">
              <a:buNone/>
            </a:pPr>
            <a:r>
              <a:rPr lang="cs-CZ" sz="2900" b="1" dirty="0" smtClean="0">
                <a:solidFill>
                  <a:srgbClr val="FF0000"/>
                </a:solidFill>
              </a:rPr>
              <a:t>	</a:t>
            </a:r>
          </a:p>
          <a:p>
            <a:endParaRPr lang="cs-CZ" sz="2900" dirty="0"/>
          </a:p>
        </p:txBody>
      </p:sp>
      <mc:AlternateContent xmlns:mc="http://schemas.openxmlformats.org/markup-compatibility/2006" xmlns:a14="http://schemas.microsoft.com/office/drawing/2010/main">
        <mc:Choice Requires="a14">
          <p:sp>
            <p:nvSpPr>
              <p:cNvPr id="38" name="TextovéPole 37"/>
              <p:cNvSpPr txBox="1"/>
              <p:nvPr/>
            </p:nvSpPr>
            <p:spPr>
              <a:xfrm>
                <a:off x="305162" y="1484784"/>
                <a:ext cx="8515310" cy="1116011"/>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0" smtClean="0">
                              <a:solidFill>
                                <a:srgbClr val="FF0000"/>
                              </a:solidFill>
                              <a:latin typeface="Cambria Math"/>
                            </a:rPr>
                            <m:t>´</m:t>
                          </m:r>
                        </m:num>
                        <m:den>
                          <m:r>
                            <a:rPr lang="cs-CZ" sz="3200" b="1" i="1" smtClean="0">
                              <a:solidFill>
                                <a:srgbClr val="FF0000"/>
                              </a:solidFill>
                              <a:latin typeface="Cambria Math"/>
                            </a:rPr>
                            <m:t>𝒂</m:t>
                          </m:r>
                        </m:den>
                      </m:f>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𝒇</m:t>
                          </m:r>
                        </m:num>
                        <m:den>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den>
                      </m:f>
                      <m:r>
                        <a:rPr lang="cs-CZ" sz="3200" b="1" i="1" smtClean="0">
                          <a:solidFill>
                            <a:srgbClr val="FF0000"/>
                          </a:solidFill>
                          <a:latin typeface="Cambria Math"/>
                        </a:rPr>
                        <m:t>=</m:t>
                      </m:r>
                      <m:r>
                        <a:rPr lang="cs-CZ" sz="3200" b="1" i="0" smtClean="0">
                          <a:solidFill>
                            <a:srgbClr val="FF0000"/>
                          </a:solidFill>
                          <a:latin typeface="Cambria Math"/>
                        </a:rPr>
                        <m:t>− </m:t>
                      </m:r>
                      <m:f>
                        <m:fPr>
                          <m:ctrlPr>
                            <a:rPr lang="cs-CZ" sz="3200" b="1" i="1" smtClean="0">
                              <a:solidFill>
                                <a:srgbClr val="FF0000"/>
                              </a:solidFill>
                              <a:latin typeface="Cambria Math"/>
                            </a:rPr>
                          </m:ctrlPr>
                        </m:fPr>
                        <m:num>
                          <m:r>
                            <a:rPr lang="cs-CZ" sz="3200" b="1" i="1" smtClean="0">
                              <a:solidFill>
                                <a:srgbClr val="FF0000"/>
                              </a:solidFill>
                              <a:latin typeface="Cambria Math"/>
                            </a:rPr>
                            <m:t>𝒂</m:t>
                          </m:r>
                          <m:r>
                            <a:rPr lang="cs-CZ" sz="3200" b="1" i="1" smtClean="0">
                              <a:solidFill>
                                <a:srgbClr val="FF0000"/>
                              </a:solidFill>
                              <a:latin typeface="Cambria Math"/>
                            </a:rPr>
                            <m:t>´−</m:t>
                          </m:r>
                          <m:r>
                            <a:rPr lang="cs-CZ" sz="3200" b="1" i="1" smtClean="0">
                              <a:solidFill>
                                <a:srgbClr val="FF0000"/>
                              </a:solidFill>
                              <a:latin typeface="Cambria Math"/>
                            </a:rPr>
                            <m:t>𝒇</m:t>
                          </m:r>
                        </m:num>
                        <m:den>
                          <m:r>
                            <a:rPr lang="cs-CZ" sz="3200" b="1" i="1" smtClean="0">
                              <a:solidFill>
                                <a:srgbClr val="FF0000"/>
                              </a:solidFill>
                              <a:latin typeface="Cambria Math"/>
                            </a:rPr>
                            <m:t>𝒇</m:t>
                          </m:r>
                        </m:den>
                      </m:f>
                    </m:oMath>
                  </m:oMathPara>
                </a14:m>
                <a:endParaRPr lang="cs-CZ" sz="3200" b="1" dirty="0"/>
              </a:p>
            </p:txBody>
          </p:sp>
        </mc:Choice>
        <mc:Fallback xmlns="">
          <p:sp>
            <p:nvSpPr>
              <p:cNvPr id="38" name="TextovéPole 37"/>
              <p:cNvSpPr txBox="1">
                <a:spLocks noRot="1" noChangeAspect="1" noMove="1" noResize="1" noEditPoints="1" noAdjustHandles="1" noChangeArrowheads="1" noChangeShapeType="1" noTextEdit="1"/>
              </p:cNvSpPr>
              <p:nvPr/>
            </p:nvSpPr>
            <p:spPr>
              <a:xfrm>
                <a:off x="305162" y="1484784"/>
                <a:ext cx="8515310" cy="1116011"/>
              </a:xfrm>
              <a:prstGeom prst="rect">
                <a:avLst/>
              </a:prstGeom>
              <a:blipFill rotWithShape="1">
                <a:blip r:embed="rId3"/>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367251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endParaRPr lang="cs-CZ" b="1" dirty="0">
              <a:solidFill>
                <a:srgbClr val="FF0000"/>
              </a:solidFill>
            </a:endParaRPr>
          </a:p>
        </p:txBody>
      </p:sp>
    </p:spTree>
    <p:extLst>
      <p:ext uri="{BB962C8B-B14F-4D97-AF65-F5344CB8AC3E}">
        <p14:creationId xmlns:p14="http://schemas.microsoft.com/office/powerpoint/2010/main" val="28447620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en-US" b="1" i="1" dirty="0" smtClean="0">
                <a:solidFill>
                  <a:srgbClr val="FF0000"/>
                </a:solidFill>
              </a:rPr>
              <a:t>f &gt; 0	</a:t>
            </a:r>
            <a:endParaRPr lang="cs-CZ" b="1" dirty="0">
              <a:solidFill>
                <a:srgbClr val="FF0000"/>
              </a:solidFill>
            </a:endParaRPr>
          </a:p>
        </p:txBody>
      </p:sp>
      <p:sp>
        <p:nvSpPr>
          <p:cNvPr id="5" name="Zaoblený obdélníkový popisek 4"/>
          <p:cNvSpPr/>
          <p:nvPr/>
        </p:nvSpPr>
        <p:spPr>
          <a:xfrm>
            <a:off x="3995936" y="1576155"/>
            <a:ext cx="3168352" cy="1872208"/>
          </a:xfrm>
          <a:prstGeom prst="wedgeRoundRectCallout">
            <a:avLst>
              <a:gd name="adj1" fmla="val -115779"/>
              <a:gd name="adj2" fmla="val -33960"/>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u="sng" dirty="0" smtClean="0">
                <a:solidFill>
                  <a:srgbClr val="FF0000"/>
                </a:solidFill>
              </a:rPr>
              <a:t>SPOJKY</a:t>
            </a:r>
            <a:endParaRPr lang="cs-CZ" sz="6600" b="1" u="sng" dirty="0">
              <a:solidFill>
                <a:srgbClr val="FF0000"/>
              </a:solidFill>
            </a:endParaRPr>
          </a:p>
        </p:txBody>
      </p:sp>
    </p:spTree>
    <p:extLst>
      <p:ext uri="{BB962C8B-B14F-4D97-AF65-F5344CB8AC3E}">
        <p14:creationId xmlns:p14="http://schemas.microsoft.com/office/powerpoint/2010/main" val="403256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en-US" b="1" i="1" dirty="0" smtClean="0">
                <a:solidFill>
                  <a:srgbClr val="FF0000"/>
                </a:solidFill>
              </a:rPr>
              <a:t>f &gt; 0</a:t>
            </a:r>
          </a:p>
          <a:p>
            <a:endParaRPr lang="en-US" b="1" i="1" dirty="0">
              <a:solidFill>
                <a:srgbClr val="FF0000"/>
              </a:solidFill>
            </a:endParaRPr>
          </a:p>
          <a:p>
            <a:endParaRPr lang="en-US" b="1" i="1" dirty="0" smtClean="0">
              <a:solidFill>
                <a:srgbClr val="FF0000"/>
              </a:solidFill>
            </a:endParaRPr>
          </a:p>
          <a:p>
            <a:r>
              <a:rPr lang="en-US" b="1" i="1" dirty="0" smtClean="0">
                <a:solidFill>
                  <a:srgbClr val="7030A0"/>
                </a:solidFill>
              </a:rPr>
              <a:t>f &lt; 0</a:t>
            </a:r>
            <a:r>
              <a:rPr lang="en-US" b="1" i="1" dirty="0" smtClean="0">
                <a:solidFill>
                  <a:srgbClr val="FF0000"/>
                </a:solidFill>
              </a:rPr>
              <a:t>	</a:t>
            </a:r>
            <a:endParaRPr lang="cs-CZ" b="1" dirty="0">
              <a:solidFill>
                <a:srgbClr val="FF0000"/>
              </a:solidFill>
            </a:endParaRPr>
          </a:p>
        </p:txBody>
      </p:sp>
      <p:sp>
        <p:nvSpPr>
          <p:cNvPr id="5" name="Zaoblený obdélníkový popisek 4"/>
          <p:cNvSpPr/>
          <p:nvPr/>
        </p:nvSpPr>
        <p:spPr>
          <a:xfrm>
            <a:off x="3995936" y="1576155"/>
            <a:ext cx="3168352" cy="1872208"/>
          </a:xfrm>
          <a:prstGeom prst="wedgeRoundRectCallout">
            <a:avLst>
              <a:gd name="adj1" fmla="val -115779"/>
              <a:gd name="adj2" fmla="val -33960"/>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u="sng" dirty="0" smtClean="0">
                <a:solidFill>
                  <a:srgbClr val="FF0000"/>
                </a:solidFill>
              </a:rPr>
              <a:t>SPOJKY</a:t>
            </a:r>
            <a:endParaRPr lang="cs-CZ" sz="6600" b="1" u="sng" dirty="0">
              <a:solidFill>
                <a:srgbClr val="FF0000"/>
              </a:solidFill>
            </a:endParaRPr>
          </a:p>
        </p:txBody>
      </p:sp>
      <p:sp>
        <p:nvSpPr>
          <p:cNvPr id="6" name="Zaoblený obdélníkový popisek 5"/>
          <p:cNvSpPr/>
          <p:nvPr/>
        </p:nvSpPr>
        <p:spPr>
          <a:xfrm>
            <a:off x="3964462" y="3789040"/>
            <a:ext cx="4784002" cy="1872208"/>
          </a:xfrm>
          <a:prstGeom prst="wedgeRoundRectCallout">
            <a:avLst>
              <a:gd name="adj1" fmla="val -97547"/>
              <a:gd name="adj2" fmla="val -50491"/>
              <a:gd name="adj3" fmla="val 16667"/>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600" b="1" u="sng" dirty="0" smtClean="0">
                <a:solidFill>
                  <a:srgbClr val="7030A0"/>
                </a:solidFill>
              </a:rPr>
              <a:t>ROZPTYLKY</a:t>
            </a:r>
            <a:endParaRPr lang="cs-CZ" sz="6600" b="1" u="sng" dirty="0">
              <a:solidFill>
                <a:srgbClr val="7030A0"/>
              </a:solidFill>
            </a:endParaRPr>
          </a:p>
        </p:txBody>
      </p:sp>
    </p:spTree>
    <p:extLst>
      <p:ext uri="{BB962C8B-B14F-4D97-AF65-F5344CB8AC3E}">
        <p14:creationId xmlns:p14="http://schemas.microsoft.com/office/powerpoint/2010/main" val="4113384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cs-CZ" b="1" i="1" dirty="0" smtClean="0">
                <a:solidFill>
                  <a:srgbClr val="FF0000"/>
                </a:solidFill>
              </a:rPr>
              <a:t>a</a:t>
            </a:r>
            <a:r>
              <a:rPr lang="en-US" b="1" i="1" dirty="0" smtClean="0">
                <a:solidFill>
                  <a:srgbClr val="FF0000"/>
                </a:solidFill>
              </a:rPr>
              <a:t> &gt; 0</a:t>
            </a:r>
            <a:endParaRPr lang="cs-CZ" b="1" i="1" dirty="0" smtClean="0">
              <a:solidFill>
                <a:srgbClr val="FF0000"/>
              </a:solidFill>
            </a:endParaRPr>
          </a:p>
          <a:p>
            <a:endParaRPr lang="cs-CZ" b="1" i="1" dirty="0">
              <a:solidFill>
                <a:srgbClr val="FF0000"/>
              </a:solidFill>
            </a:endParaRPr>
          </a:p>
          <a:p>
            <a:endParaRPr lang="cs-CZ" b="1" i="1" dirty="0" smtClean="0">
              <a:solidFill>
                <a:srgbClr val="FF0000"/>
              </a:solidFill>
            </a:endParaRPr>
          </a:p>
          <a:p>
            <a:pPr marL="0" indent="0">
              <a:buNone/>
            </a:pPr>
            <a:r>
              <a:rPr lang="en-US" b="1" i="1" dirty="0" smtClean="0">
                <a:solidFill>
                  <a:srgbClr val="FF0000"/>
                </a:solidFill>
              </a:rPr>
              <a:t>	</a:t>
            </a:r>
            <a:endParaRPr lang="cs-CZ" b="1" dirty="0">
              <a:solidFill>
                <a:srgbClr val="FF0000"/>
              </a:solidFill>
            </a:endParaRPr>
          </a:p>
        </p:txBody>
      </p:sp>
      <p:sp>
        <p:nvSpPr>
          <p:cNvPr id="5" name="Zaoblený obdélníkový popisek 4"/>
          <p:cNvSpPr/>
          <p:nvPr/>
        </p:nvSpPr>
        <p:spPr>
          <a:xfrm>
            <a:off x="3995936" y="1576155"/>
            <a:ext cx="4536504" cy="1872208"/>
          </a:xfrm>
          <a:prstGeom prst="wedgeRoundRectCallout">
            <a:avLst>
              <a:gd name="adj1" fmla="val -93142"/>
              <a:gd name="adj2" fmla="val -31706"/>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u="sng" dirty="0" smtClean="0">
                <a:solidFill>
                  <a:srgbClr val="FF0000"/>
                </a:solidFill>
              </a:rPr>
              <a:t>PŘEDMĚT</a:t>
            </a:r>
            <a:r>
              <a:rPr lang="cs-CZ" sz="4000" b="1" dirty="0" smtClean="0">
                <a:solidFill>
                  <a:srgbClr val="FF0000"/>
                </a:solidFill>
              </a:rPr>
              <a:t> V </a:t>
            </a:r>
            <a:r>
              <a:rPr lang="cs-CZ" sz="4000" b="1" u="sng" dirty="0" smtClean="0">
                <a:solidFill>
                  <a:srgbClr val="FF0000"/>
                </a:solidFill>
              </a:rPr>
              <a:t>PŘEDMĚTOVÉM</a:t>
            </a:r>
            <a:r>
              <a:rPr lang="cs-CZ" sz="4000" b="1" dirty="0" smtClean="0">
                <a:solidFill>
                  <a:srgbClr val="FF0000"/>
                </a:solidFill>
              </a:rPr>
              <a:t> PROSTORU</a:t>
            </a:r>
            <a:endParaRPr lang="cs-CZ" sz="4000" b="1" dirty="0">
              <a:solidFill>
                <a:srgbClr val="FF0000"/>
              </a:solidFill>
            </a:endParaRPr>
          </a:p>
        </p:txBody>
      </p:sp>
    </p:spTree>
    <p:extLst>
      <p:ext uri="{BB962C8B-B14F-4D97-AF65-F5344CB8AC3E}">
        <p14:creationId xmlns:p14="http://schemas.microsoft.com/office/powerpoint/2010/main" val="3795229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cs-CZ" b="1" i="1" dirty="0" smtClean="0">
                <a:solidFill>
                  <a:srgbClr val="FF0000"/>
                </a:solidFill>
              </a:rPr>
              <a:t>a</a:t>
            </a:r>
            <a:r>
              <a:rPr lang="en-US" b="1" i="1" dirty="0" smtClean="0">
                <a:solidFill>
                  <a:srgbClr val="FF0000"/>
                </a:solidFill>
              </a:rPr>
              <a:t> &gt; 0</a:t>
            </a:r>
            <a:endParaRPr lang="cs-CZ" b="1" i="1" dirty="0" smtClean="0">
              <a:solidFill>
                <a:srgbClr val="FF0000"/>
              </a:solidFill>
            </a:endParaRPr>
          </a:p>
          <a:p>
            <a:endParaRPr lang="cs-CZ" b="1" i="1" dirty="0">
              <a:solidFill>
                <a:srgbClr val="FF0000"/>
              </a:solidFill>
            </a:endParaRPr>
          </a:p>
          <a:p>
            <a:endParaRPr lang="cs-CZ" b="1" i="1" dirty="0" smtClean="0">
              <a:solidFill>
                <a:srgbClr val="FF0000"/>
              </a:solidFill>
            </a:endParaRPr>
          </a:p>
          <a:p>
            <a:r>
              <a:rPr lang="cs-CZ" b="1" i="1" dirty="0">
                <a:solidFill>
                  <a:srgbClr val="FF0000"/>
                </a:solidFill>
              </a:rPr>
              <a:t>a</a:t>
            </a:r>
            <a:r>
              <a:rPr lang="cs-CZ" b="1" i="1" dirty="0" smtClean="0">
                <a:solidFill>
                  <a:srgbClr val="FF0000"/>
                </a:solidFill>
              </a:rPr>
              <a:t>´ </a:t>
            </a:r>
            <a:r>
              <a:rPr lang="en-US" b="1" i="1" dirty="0" smtClean="0">
                <a:solidFill>
                  <a:srgbClr val="FF0000"/>
                </a:solidFill>
              </a:rPr>
              <a:t>&gt; 0 	</a:t>
            </a:r>
            <a:endParaRPr lang="cs-CZ" b="1" dirty="0">
              <a:solidFill>
                <a:srgbClr val="FF0000"/>
              </a:solidFill>
            </a:endParaRPr>
          </a:p>
        </p:txBody>
      </p:sp>
      <p:sp>
        <p:nvSpPr>
          <p:cNvPr id="5" name="Zaoblený obdélníkový popisek 4"/>
          <p:cNvSpPr/>
          <p:nvPr/>
        </p:nvSpPr>
        <p:spPr>
          <a:xfrm>
            <a:off x="3995936" y="1576155"/>
            <a:ext cx="4536504" cy="1872208"/>
          </a:xfrm>
          <a:prstGeom prst="wedgeRoundRectCallout">
            <a:avLst>
              <a:gd name="adj1" fmla="val -93142"/>
              <a:gd name="adj2" fmla="val -31706"/>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PŘEDMĚT V PŘEDMĚTOVÉM PROSTORU</a:t>
            </a:r>
            <a:endParaRPr lang="cs-CZ" sz="4000" b="1" dirty="0">
              <a:solidFill>
                <a:srgbClr val="FF0000"/>
              </a:solidFill>
            </a:endParaRPr>
          </a:p>
        </p:txBody>
      </p:sp>
      <p:sp>
        <p:nvSpPr>
          <p:cNvPr id="6" name="Zaoblený obdélníkový popisek 5"/>
          <p:cNvSpPr/>
          <p:nvPr/>
        </p:nvSpPr>
        <p:spPr>
          <a:xfrm>
            <a:off x="3851920" y="3717032"/>
            <a:ext cx="4536504" cy="1872208"/>
          </a:xfrm>
          <a:prstGeom prst="wedgeRoundRectCallout">
            <a:avLst>
              <a:gd name="adj1" fmla="val -93142"/>
              <a:gd name="adj2" fmla="val -31706"/>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u="sng" dirty="0" smtClean="0">
                <a:solidFill>
                  <a:srgbClr val="FF0000"/>
                </a:solidFill>
              </a:rPr>
              <a:t>OBRAZ</a:t>
            </a:r>
            <a:r>
              <a:rPr lang="cs-CZ" sz="4000" b="1" dirty="0" smtClean="0">
                <a:solidFill>
                  <a:srgbClr val="FF0000"/>
                </a:solidFill>
              </a:rPr>
              <a:t> V </a:t>
            </a:r>
            <a:r>
              <a:rPr lang="cs-CZ" sz="4000" b="1" u="sng" dirty="0" smtClean="0">
                <a:solidFill>
                  <a:srgbClr val="FF0000"/>
                </a:solidFill>
              </a:rPr>
              <a:t>OBRAZOVÉM</a:t>
            </a:r>
            <a:r>
              <a:rPr lang="cs-CZ" sz="4000" b="1" dirty="0" smtClean="0">
                <a:solidFill>
                  <a:srgbClr val="FF0000"/>
                </a:solidFill>
              </a:rPr>
              <a:t> PROSTORU</a:t>
            </a:r>
            <a:endParaRPr lang="cs-CZ" sz="4000" b="1" dirty="0">
              <a:solidFill>
                <a:srgbClr val="FF0000"/>
              </a:solidFill>
            </a:endParaRPr>
          </a:p>
        </p:txBody>
      </p:sp>
    </p:spTree>
    <p:extLst>
      <p:ext uri="{BB962C8B-B14F-4D97-AF65-F5344CB8AC3E}">
        <p14:creationId xmlns:p14="http://schemas.microsoft.com/office/powerpoint/2010/main" val="254346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cs-CZ" b="1" i="1" dirty="0" smtClean="0">
                <a:solidFill>
                  <a:srgbClr val="FF0000"/>
                </a:solidFill>
              </a:rPr>
              <a:t>a</a:t>
            </a:r>
            <a:r>
              <a:rPr lang="en-US" b="1" i="1" dirty="0" smtClean="0">
                <a:solidFill>
                  <a:srgbClr val="FF0000"/>
                </a:solidFill>
              </a:rPr>
              <a:t> &gt; 0</a:t>
            </a:r>
            <a:endParaRPr lang="cs-CZ" b="1" i="1" dirty="0" smtClean="0">
              <a:solidFill>
                <a:srgbClr val="FF0000"/>
              </a:solidFill>
            </a:endParaRPr>
          </a:p>
          <a:p>
            <a:endParaRPr lang="cs-CZ" b="1" i="1" dirty="0">
              <a:solidFill>
                <a:srgbClr val="FF0000"/>
              </a:solidFill>
            </a:endParaRPr>
          </a:p>
          <a:p>
            <a:endParaRPr lang="cs-CZ" b="1" i="1" dirty="0" smtClean="0">
              <a:solidFill>
                <a:srgbClr val="FF0000"/>
              </a:solidFill>
            </a:endParaRPr>
          </a:p>
          <a:p>
            <a:r>
              <a:rPr lang="cs-CZ" b="1" i="1" dirty="0">
                <a:solidFill>
                  <a:srgbClr val="FF0000"/>
                </a:solidFill>
              </a:rPr>
              <a:t>a</a:t>
            </a:r>
            <a:r>
              <a:rPr lang="cs-CZ" b="1" i="1" dirty="0" smtClean="0">
                <a:solidFill>
                  <a:srgbClr val="FF0000"/>
                </a:solidFill>
              </a:rPr>
              <a:t>´ </a:t>
            </a:r>
            <a:r>
              <a:rPr lang="en-US" b="1" i="1" dirty="0" smtClean="0">
                <a:solidFill>
                  <a:srgbClr val="FF0000"/>
                </a:solidFill>
              </a:rPr>
              <a:t>&gt; 0</a:t>
            </a:r>
            <a:endParaRPr lang="cs-CZ" b="1" i="1" dirty="0" smtClean="0">
              <a:solidFill>
                <a:srgbClr val="FF0000"/>
              </a:solidFill>
            </a:endParaRPr>
          </a:p>
          <a:p>
            <a:endParaRPr lang="cs-CZ" b="1" i="1" dirty="0">
              <a:solidFill>
                <a:srgbClr val="FF0000"/>
              </a:solidFill>
            </a:endParaRPr>
          </a:p>
          <a:p>
            <a:endParaRPr lang="cs-CZ" b="1" i="1" dirty="0" smtClean="0">
              <a:solidFill>
                <a:srgbClr val="FF0000"/>
              </a:solidFill>
            </a:endParaRPr>
          </a:p>
          <a:p>
            <a:r>
              <a:rPr lang="en-US" b="1" i="1" dirty="0">
                <a:solidFill>
                  <a:srgbClr val="7030A0"/>
                </a:solidFill>
              </a:rPr>
              <a:t>a</a:t>
            </a:r>
            <a:r>
              <a:rPr lang="cs-CZ" b="1" i="1" dirty="0" smtClean="0">
                <a:solidFill>
                  <a:srgbClr val="7030A0"/>
                </a:solidFill>
              </a:rPr>
              <a:t>´</a:t>
            </a:r>
            <a:r>
              <a:rPr lang="en-US" b="1" i="1" dirty="0" smtClean="0">
                <a:solidFill>
                  <a:srgbClr val="7030A0"/>
                </a:solidFill>
              </a:rPr>
              <a:t>&lt; 0 </a:t>
            </a:r>
            <a:r>
              <a:rPr lang="en-US" b="1" i="1" dirty="0" smtClean="0">
                <a:solidFill>
                  <a:srgbClr val="FF0000"/>
                </a:solidFill>
              </a:rPr>
              <a:t>	</a:t>
            </a:r>
            <a:endParaRPr lang="cs-CZ" b="1" dirty="0">
              <a:solidFill>
                <a:srgbClr val="FF0000"/>
              </a:solidFill>
            </a:endParaRPr>
          </a:p>
        </p:txBody>
      </p:sp>
      <p:sp>
        <p:nvSpPr>
          <p:cNvPr id="5" name="Zaoblený obdélníkový popisek 4"/>
          <p:cNvSpPr/>
          <p:nvPr/>
        </p:nvSpPr>
        <p:spPr>
          <a:xfrm>
            <a:off x="3995936" y="1576155"/>
            <a:ext cx="4536504" cy="1872208"/>
          </a:xfrm>
          <a:prstGeom prst="wedgeRoundRectCallout">
            <a:avLst>
              <a:gd name="adj1" fmla="val -93142"/>
              <a:gd name="adj2" fmla="val -31706"/>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PŘEDMĚT V PŘEDMĚTOVÉM PROSTORU</a:t>
            </a:r>
            <a:endParaRPr lang="cs-CZ" sz="4000" b="1" dirty="0">
              <a:solidFill>
                <a:srgbClr val="FF0000"/>
              </a:solidFill>
            </a:endParaRPr>
          </a:p>
        </p:txBody>
      </p:sp>
      <p:sp>
        <p:nvSpPr>
          <p:cNvPr id="6" name="Zaoblený obdélníkový popisek 5"/>
          <p:cNvSpPr/>
          <p:nvPr/>
        </p:nvSpPr>
        <p:spPr>
          <a:xfrm>
            <a:off x="3851920" y="3717032"/>
            <a:ext cx="4536504" cy="1872208"/>
          </a:xfrm>
          <a:prstGeom prst="wedgeRoundRectCallout">
            <a:avLst>
              <a:gd name="adj1" fmla="val -93142"/>
              <a:gd name="adj2" fmla="val -31706"/>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OBRAZ V OBRAZOVÉM PROSTORU</a:t>
            </a:r>
            <a:endParaRPr lang="cs-CZ" sz="4000" b="1" dirty="0">
              <a:solidFill>
                <a:srgbClr val="FF0000"/>
              </a:solidFill>
            </a:endParaRPr>
          </a:p>
        </p:txBody>
      </p:sp>
      <p:sp>
        <p:nvSpPr>
          <p:cNvPr id="7" name="Zaoblený obdélníkový popisek 6"/>
          <p:cNvSpPr/>
          <p:nvPr/>
        </p:nvSpPr>
        <p:spPr>
          <a:xfrm>
            <a:off x="501095" y="5650205"/>
            <a:ext cx="8642905" cy="1151812"/>
          </a:xfrm>
          <a:prstGeom prst="wedgeRoundRectCallout">
            <a:avLst>
              <a:gd name="adj1" fmla="val -34328"/>
              <a:gd name="adj2" fmla="val -73276"/>
              <a:gd name="adj3" fmla="val 16667"/>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u="sng" dirty="0" smtClean="0">
                <a:solidFill>
                  <a:srgbClr val="7030A0"/>
                </a:solidFill>
              </a:rPr>
              <a:t>OBRAZ</a:t>
            </a:r>
            <a:r>
              <a:rPr lang="cs-CZ" sz="4000" b="1" dirty="0" smtClean="0">
                <a:solidFill>
                  <a:srgbClr val="7030A0"/>
                </a:solidFill>
              </a:rPr>
              <a:t> V </a:t>
            </a:r>
            <a:r>
              <a:rPr lang="cs-CZ" sz="4000" b="1" u="sng" dirty="0" smtClean="0">
                <a:solidFill>
                  <a:srgbClr val="7030A0"/>
                </a:solidFill>
              </a:rPr>
              <a:t>PŘEDMĚTOVÉM</a:t>
            </a:r>
            <a:r>
              <a:rPr lang="cs-CZ" sz="4000" b="1" dirty="0" smtClean="0">
                <a:solidFill>
                  <a:srgbClr val="7030A0"/>
                </a:solidFill>
              </a:rPr>
              <a:t>  PROSTORU</a:t>
            </a:r>
            <a:endParaRPr lang="cs-CZ" sz="4000" b="1" dirty="0">
              <a:solidFill>
                <a:srgbClr val="7030A0"/>
              </a:solidFill>
            </a:endParaRPr>
          </a:p>
        </p:txBody>
      </p:sp>
    </p:spTree>
    <p:extLst>
      <p:ext uri="{BB962C8B-B14F-4D97-AF65-F5344CB8AC3E}">
        <p14:creationId xmlns:p14="http://schemas.microsoft.com/office/powerpoint/2010/main" val="789471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cs-CZ" b="1" i="1" dirty="0" smtClean="0">
                <a:solidFill>
                  <a:srgbClr val="FF0000"/>
                </a:solidFill>
              </a:rPr>
              <a:t>y</a:t>
            </a:r>
            <a:r>
              <a:rPr lang="en-US" b="1" i="1" dirty="0" smtClean="0">
                <a:solidFill>
                  <a:srgbClr val="FF0000"/>
                </a:solidFill>
              </a:rPr>
              <a:t> &gt; 0	</a:t>
            </a:r>
            <a:endParaRPr lang="cs-CZ" b="1" dirty="0">
              <a:solidFill>
                <a:srgbClr val="FF0000"/>
              </a:solidFill>
            </a:endParaRPr>
          </a:p>
        </p:txBody>
      </p:sp>
      <p:sp>
        <p:nvSpPr>
          <p:cNvPr id="5" name="Zaoblený obdélníkový popisek 4"/>
          <p:cNvSpPr/>
          <p:nvPr/>
        </p:nvSpPr>
        <p:spPr>
          <a:xfrm>
            <a:off x="3491880" y="1484784"/>
            <a:ext cx="5400600" cy="1440160"/>
          </a:xfrm>
          <a:prstGeom prst="wedgeRoundRectCallout">
            <a:avLst>
              <a:gd name="adj1" fmla="val -80630"/>
              <a:gd name="adj2" fmla="val -23441"/>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ORIENTACE </a:t>
            </a:r>
            <a:r>
              <a:rPr lang="cs-CZ" sz="4000" b="1" u="sng" dirty="0" smtClean="0">
                <a:solidFill>
                  <a:srgbClr val="FF0000"/>
                </a:solidFill>
              </a:rPr>
              <a:t>NAD</a:t>
            </a:r>
            <a:r>
              <a:rPr lang="cs-CZ" sz="4000" b="1" dirty="0" smtClean="0">
                <a:solidFill>
                  <a:srgbClr val="FF0000"/>
                </a:solidFill>
              </a:rPr>
              <a:t> OSU </a:t>
            </a:r>
            <a:r>
              <a:rPr lang="cs-CZ" sz="4000" b="1" i="1" dirty="0" smtClean="0">
                <a:solidFill>
                  <a:srgbClr val="FF0000"/>
                </a:solidFill>
              </a:rPr>
              <a:t>o</a:t>
            </a:r>
            <a:endParaRPr lang="cs-CZ" sz="4000" b="1" dirty="0">
              <a:solidFill>
                <a:srgbClr val="FF0000"/>
              </a:solidFill>
            </a:endParaRPr>
          </a:p>
        </p:txBody>
      </p:sp>
    </p:spTree>
    <p:extLst>
      <p:ext uri="{BB962C8B-B14F-4D97-AF65-F5344CB8AC3E}">
        <p14:creationId xmlns:p14="http://schemas.microsoft.com/office/powerpoint/2010/main" val="3967919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cs-CZ" b="1" i="1" dirty="0" smtClean="0">
                <a:solidFill>
                  <a:srgbClr val="FF0000"/>
                </a:solidFill>
              </a:rPr>
              <a:t>y</a:t>
            </a:r>
            <a:r>
              <a:rPr lang="en-US" b="1" i="1" dirty="0" smtClean="0">
                <a:solidFill>
                  <a:srgbClr val="FF0000"/>
                </a:solidFill>
              </a:rPr>
              <a:t> &gt; 0</a:t>
            </a:r>
            <a:endParaRPr lang="cs-CZ" b="1" i="1" dirty="0" smtClean="0">
              <a:solidFill>
                <a:srgbClr val="FF0000"/>
              </a:solidFill>
            </a:endParaRPr>
          </a:p>
          <a:p>
            <a:endParaRPr lang="cs-CZ" b="1" i="1" dirty="0">
              <a:solidFill>
                <a:srgbClr val="FF0000"/>
              </a:solidFill>
            </a:endParaRPr>
          </a:p>
          <a:p>
            <a:endParaRPr lang="cs-CZ" b="1" i="1" dirty="0" smtClean="0">
              <a:solidFill>
                <a:srgbClr val="FF0000"/>
              </a:solidFill>
            </a:endParaRPr>
          </a:p>
          <a:p>
            <a:r>
              <a:rPr lang="en-US" b="1" i="1" dirty="0">
                <a:solidFill>
                  <a:srgbClr val="FF0000"/>
                </a:solidFill>
              </a:rPr>
              <a:t>y</a:t>
            </a:r>
            <a:r>
              <a:rPr lang="cs-CZ" b="1" i="1" dirty="0" smtClean="0">
                <a:solidFill>
                  <a:srgbClr val="FF0000"/>
                </a:solidFill>
              </a:rPr>
              <a:t>´</a:t>
            </a:r>
            <a:r>
              <a:rPr lang="en-US" b="1" i="1" dirty="0" smtClean="0">
                <a:solidFill>
                  <a:srgbClr val="FF0000"/>
                </a:solidFill>
              </a:rPr>
              <a:t>&gt; 0</a:t>
            </a:r>
          </a:p>
          <a:p>
            <a:endParaRPr lang="en-US" b="1" i="1" dirty="0">
              <a:solidFill>
                <a:srgbClr val="FF0000"/>
              </a:solidFill>
            </a:endParaRPr>
          </a:p>
          <a:p>
            <a:pPr marL="0" indent="0">
              <a:buNone/>
            </a:pPr>
            <a:r>
              <a:rPr lang="en-US" b="1" i="1" dirty="0" smtClean="0">
                <a:solidFill>
                  <a:srgbClr val="FF0000"/>
                </a:solidFill>
              </a:rPr>
              <a:t>	</a:t>
            </a:r>
            <a:endParaRPr lang="cs-CZ" b="1" dirty="0">
              <a:solidFill>
                <a:srgbClr val="FF0000"/>
              </a:solidFill>
            </a:endParaRPr>
          </a:p>
        </p:txBody>
      </p:sp>
      <p:sp>
        <p:nvSpPr>
          <p:cNvPr id="6" name="Zaoblený obdélníkový popisek 5"/>
          <p:cNvSpPr/>
          <p:nvPr/>
        </p:nvSpPr>
        <p:spPr>
          <a:xfrm>
            <a:off x="3347864" y="3284984"/>
            <a:ext cx="5400600" cy="1456786"/>
          </a:xfrm>
          <a:prstGeom prst="wedgeRoundRectCallout">
            <a:avLst>
              <a:gd name="adj1" fmla="val -78807"/>
              <a:gd name="adj2" fmla="val -33209"/>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ORIENTACE </a:t>
            </a:r>
            <a:r>
              <a:rPr lang="cs-CZ" sz="4000" b="1" u="sng" dirty="0" smtClean="0">
                <a:solidFill>
                  <a:srgbClr val="FF0000"/>
                </a:solidFill>
              </a:rPr>
              <a:t>NAD</a:t>
            </a:r>
            <a:r>
              <a:rPr lang="cs-CZ" sz="4000" b="1" dirty="0" smtClean="0">
                <a:solidFill>
                  <a:srgbClr val="FF0000"/>
                </a:solidFill>
              </a:rPr>
              <a:t> OSU </a:t>
            </a:r>
            <a:r>
              <a:rPr lang="cs-CZ" sz="4000" b="1" i="1" dirty="0" smtClean="0">
                <a:solidFill>
                  <a:srgbClr val="FF0000"/>
                </a:solidFill>
              </a:rPr>
              <a:t>o</a:t>
            </a:r>
            <a:endParaRPr lang="cs-CZ" sz="4000" b="1" dirty="0">
              <a:solidFill>
                <a:srgbClr val="FF0000"/>
              </a:solidFill>
            </a:endParaRPr>
          </a:p>
        </p:txBody>
      </p:sp>
      <p:sp>
        <p:nvSpPr>
          <p:cNvPr id="7" name="Zaoblený obdélníkový popisek 6"/>
          <p:cNvSpPr/>
          <p:nvPr/>
        </p:nvSpPr>
        <p:spPr>
          <a:xfrm>
            <a:off x="3491880" y="1484784"/>
            <a:ext cx="5400600" cy="1440160"/>
          </a:xfrm>
          <a:prstGeom prst="wedgeRoundRectCallout">
            <a:avLst>
              <a:gd name="adj1" fmla="val -80630"/>
              <a:gd name="adj2" fmla="val -23441"/>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ORIENTACE NAD OSU </a:t>
            </a:r>
            <a:r>
              <a:rPr lang="cs-CZ" sz="4000" b="1" i="1" dirty="0" smtClean="0">
                <a:solidFill>
                  <a:srgbClr val="FF0000"/>
                </a:solidFill>
              </a:rPr>
              <a:t>o</a:t>
            </a:r>
            <a:endParaRPr lang="cs-CZ" sz="4000" b="1" dirty="0">
              <a:solidFill>
                <a:srgbClr val="FF0000"/>
              </a:solidFill>
            </a:endParaRPr>
          </a:p>
        </p:txBody>
      </p:sp>
    </p:spTree>
    <p:extLst>
      <p:ext uri="{BB962C8B-B14F-4D97-AF65-F5344CB8AC3E}">
        <p14:creationId xmlns:p14="http://schemas.microsoft.com/office/powerpoint/2010/main" val="3014890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ZNAMÉNKOVÁ KONVENCE PRO ČOČKY</a:t>
            </a:r>
            <a:endParaRPr lang="cs-CZ" b="1" dirty="0"/>
          </a:p>
        </p:txBody>
      </p:sp>
      <p:sp>
        <p:nvSpPr>
          <p:cNvPr id="3" name="Zástupný symbol pro obsah 2"/>
          <p:cNvSpPr>
            <a:spLocks noGrp="1"/>
          </p:cNvSpPr>
          <p:nvPr>
            <p:ph idx="1"/>
          </p:nvPr>
        </p:nvSpPr>
        <p:spPr/>
        <p:txBody>
          <a:bodyPr/>
          <a:lstStyle/>
          <a:p>
            <a:r>
              <a:rPr lang="cs-CZ" b="1" i="1" dirty="0" smtClean="0">
                <a:solidFill>
                  <a:srgbClr val="FF0000"/>
                </a:solidFill>
              </a:rPr>
              <a:t>y</a:t>
            </a:r>
            <a:r>
              <a:rPr lang="en-US" b="1" i="1" dirty="0" smtClean="0">
                <a:solidFill>
                  <a:srgbClr val="FF0000"/>
                </a:solidFill>
              </a:rPr>
              <a:t> &gt; 0</a:t>
            </a:r>
            <a:endParaRPr lang="cs-CZ" b="1" i="1" dirty="0" smtClean="0">
              <a:solidFill>
                <a:srgbClr val="FF0000"/>
              </a:solidFill>
            </a:endParaRPr>
          </a:p>
          <a:p>
            <a:endParaRPr lang="cs-CZ" b="1" i="1" dirty="0">
              <a:solidFill>
                <a:srgbClr val="FF0000"/>
              </a:solidFill>
            </a:endParaRPr>
          </a:p>
          <a:p>
            <a:endParaRPr lang="cs-CZ" b="1" i="1" dirty="0" smtClean="0">
              <a:solidFill>
                <a:srgbClr val="FF0000"/>
              </a:solidFill>
            </a:endParaRPr>
          </a:p>
          <a:p>
            <a:r>
              <a:rPr lang="en-US" b="1" i="1" dirty="0">
                <a:solidFill>
                  <a:srgbClr val="FF0000"/>
                </a:solidFill>
              </a:rPr>
              <a:t>y</a:t>
            </a:r>
            <a:r>
              <a:rPr lang="cs-CZ" b="1" i="1" dirty="0" smtClean="0">
                <a:solidFill>
                  <a:srgbClr val="FF0000"/>
                </a:solidFill>
              </a:rPr>
              <a:t>´</a:t>
            </a:r>
            <a:r>
              <a:rPr lang="en-US" b="1" i="1" dirty="0" smtClean="0">
                <a:solidFill>
                  <a:srgbClr val="FF0000"/>
                </a:solidFill>
              </a:rPr>
              <a:t>&gt; 0</a:t>
            </a:r>
          </a:p>
          <a:p>
            <a:endParaRPr lang="en-US" b="1" i="1" dirty="0">
              <a:solidFill>
                <a:srgbClr val="FF0000"/>
              </a:solidFill>
            </a:endParaRPr>
          </a:p>
          <a:p>
            <a:r>
              <a:rPr lang="en-US" b="1" i="1" dirty="0">
                <a:solidFill>
                  <a:srgbClr val="7030A0"/>
                </a:solidFill>
              </a:rPr>
              <a:t>y</a:t>
            </a:r>
            <a:r>
              <a:rPr lang="cs-CZ" b="1" i="1" dirty="0" smtClean="0">
                <a:solidFill>
                  <a:srgbClr val="7030A0"/>
                </a:solidFill>
              </a:rPr>
              <a:t>´</a:t>
            </a:r>
            <a:r>
              <a:rPr lang="en-US" b="1" i="1" dirty="0" smtClean="0">
                <a:solidFill>
                  <a:srgbClr val="7030A0"/>
                </a:solidFill>
              </a:rPr>
              <a:t>&lt; 0</a:t>
            </a:r>
            <a:r>
              <a:rPr lang="en-US" b="1" i="1" dirty="0" smtClean="0">
                <a:solidFill>
                  <a:srgbClr val="FF0000"/>
                </a:solidFill>
              </a:rPr>
              <a:t>	</a:t>
            </a:r>
            <a:endParaRPr lang="cs-CZ" b="1" dirty="0">
              <a:solidFill>
                <a:srgbClr val="FF0000"/>
              </a:solidFill>
            </a:endParaRPr>
          </a:p>
        </p:txBody>
      </p:sp>
      <p:sp>
        <p:nvSpPr>
          <p:cNvPr id="6" name="Zaoblený obdélníkový popisek 5"/>
          <p:cNvSpPr/>
          <p:nvPr/>
        </p:nvSpPr>
        <p:spPr>
          <a:xfrm>
            <a:off x="3347864" y="3284984"/>
            <a:ext cx="5400600" cy="1456786"/>
          </a:xfrm>
          <a:prstGeom prst="wedgeRoundRectCallout">
            <a:avLst>
              <a:gd name="adj1" fmla="val -78807"/>
              <a:gd name="adj2" fmla="val -33209"/>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ORIENTACE NAD OSU </a:t>
            </a:r>
            <a:r>
              <a:rPr lang="cs-CZ" sz="4000" b="1" i="1" dirty="0" smtClean="0">
                <a:solidFill>
                  <a:srgbClr val="FF0000"/>
                </a:solidFill>
              </a:rPr>
              <a:t>o</a:t>
            </a:r>
            <a:endParaRPr lang="cs-CZ" sz="4000" b="1" dirty="0">
              <a:solidFill>
                <a:srgbClr val="FF0000"/>
              </a:solidFill>
            </a:endParaRPr>
          </a:p>
        </p:txBody>
      </p:sp>
      <p:sp>
        <p:nvSpPr>
          <p:cNvPr id="7" name="Zaoblený obdélníkový popisek 6"/>
          <p:cNvSpPr/>
          <p:nvPr/>
        </p:nvSpPr>
        <p:spPr>
          <a:xfrm>
            <a:off x="3491880" y="1484784"/>
            <a:ext cx="5400600" cy="1440160"/>
          </a:xfrm>
          <a:prstGeom prst="wedgeRoundRectCallout">
            <a:avLst>
              <a:gd name="adj1" fmla="val -80630"/>
              <a:gd name="adj2" fmla="val -23441"/>
              <a:gd name="adj3" fmla="val 16667"/>
            </a:avLst>
          </a:prstGeom>
          <a:solidFill>
            <a:srgbClr val="FF99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ORIENTACE NAD OSU </a:t>
            </a:r>
            <a:r>
              <a:rPr lang="cs-CZ" sz="4000" b="1" i="1" dirty="0" smtClean="0">
                <a:solidFill>
                  <a:srgbClr val="FF0000"/>
                </a:solidFill>
              </a:rPr>
              <a:t>o</a:t>
            </a:r>
            <a:endParaRPr lang="cs-CZ" sz="4000" b="1" dirty="0">
              <a:solidFill>
                <a:srgbClr val="FF0000"/>
              </a:solidFill>
            </a:endParaRPr>
          </a:p>
        </p:txBody>
      </p:sp>
      <p:sp>
        <p:nvSpPr>
          <p:cNvPr id="8" name="Zaoblený obdélníkový popisek 7"/>
          <p:cNvSpPr/>
          <p:nvPr/>
        </p:nvSpPr>
        <p:spPr>
          <a:xfrm>
            <a:off x="501095" y="5650205"/>
            <a:ext cx="8642905" cy="1151812"/>
          </a:xfrm>
          <a:prstGeom prst="wedgeRoundRectCallout">
            <a:avLst>
              <a:gd name="adj1" fmla="val -35630"/>
              <a:gd name="adj2" fmla="val -98924"/>
              <a:gd name="adj3" fmla="val 16667"/>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7030A0"/>
                </a:solidFill>
              </a:rPr>
              <a:t>O</a:t>
            </a:r>
            <a:r>
              <a:rPr lang="en-US" sz="4000" b="1" dirty="0" smtClean="0">
                <a:solidFill>
                  <a:srgbClr val="7030A0"/>
                </a:solidFill>
              </a:rPr>
              <a:t>RIENTACE </a:t>
            </a:r>
            <a:r>
              <a:rPr lang="en-US" sz="4000" b="1" u="sng" dirty="0" smtClean="0">
                <a:solidFill>
                  <a:srgbClr val="7030A0"/>
                </a:solidFill>
              </a:rPr>
              <a:t>POD</a:t>
            </a:r>
            <a:r>
              <a:rPr lang="en-US" sz="4000" b="1" dirty="0" smtClean="0">
                <a:solidFill>
                  <a:srgbClr val="7030A0"/>
                </a:solidFill>
              </a:rPr>
              <a:t> OSU </a:t>
            </a:r>
            <a:r>
              <a:rPr lang="en-US" sz="4000" b="1" i="1" dirty="0" smtClean="0">
                <a:solidFill>
                  <a:srgbClr val="7030A0"/>
                </a:solidFill>
              </a:rPr>
              <a:t>o</a:t>
            </a:r>
            <a:endParaRPr lang="cs-CZ" sz="4000" b="1" dirty="0">
              <a:solidFill>
                <a:srgbClr val="7030A0"/>
              </a:solidFill>
            </a:endParaRPr>
          </a:p>
        </p:txBody>
      </p:sp>
    </p:spTree>
    <p:extLst>
      <p:ext uri="{BB962C8B-B14F-4D97-AF65-F5344CB8AC3E}">
        <p14:creationId xmlns:p14="http://schemas.microsoft.com/office/powerpoint/2010/main" val="394127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endParaRPr lang="cs-CZ" b="1" dirty="0">
              <a:solidFill>
                <a:srgbClr val="FF0000"/>
              </a:solidFill>
            </a:endParaRPr>
          </a:p>
        </p:txBody>
      </p:sp>
    </p:spTree>
    <p:extLst>
      <p:ext uri="{BB962C8B-B14F-4D97-AF65-F5344CB8AC3E}">
        <p14:creationId xmlns:p14="http://schemas.microsoft.com/office/powerpoint/2010/main" val="24901866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endParaRPr lang="cs-CZ" b="1" dirty="0">
              <a:solidFill>
                <a:srgbClr val="FF0000"/>
              </a:solidFill>
            </a:endParaRPr>
          </a:p>
        </p:txBody>
      </p:sp>
    </p:spTree>
    <p:extLst>
      <p:ext uri="{BB962C8B-B14F-4D97-AF65-F5344CB8AC3E}">
        <p14:creationId xmlns:p14="http://schemas.microsoft.com/office/powerpoint/2010/main" val="40295492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Z </a:t>
            </a:r>
            <a:r>
              <a:rPr lang="en-US" b="1" dirty="0" smtClean="0">
                <a:solidFill>
                  <a:srgbClr val="FF0000"/>
                </a:solidFill>
              </a:rPr>
              <a:t>&lt; 0</a:t>
            </a:r>
            <a:r>
              <a:rPr lang="en-US" b="1" dirty="0" smtClean="0"/>
              <a:t>, JE OBRAZ …………..</a:t>
            </a:r>
            <a:endParaRPr lang="cs-CZ" b="1" dirty="0"/>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0181633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Z </a:t>
            </a:r>
            <a:r>
              <a:rPr lang="en-US" b="1" dirty="0" smtClean="0">
                <a:solidFill>
                  <a:srgbClr val="FF0000"/>
                </a:solidFill>
              </a:rPr>
              <a:t>&lt; 0</a:t>
            </a:r>
            <a:r>
              <a:rPr lang="en-US" b="1" dirty="0" smtClean="0"/>
              <a:t>, JE OBRAZ </a:t>
            </a:r>
            <a:r>
              <a:rPr lang="cs-CZ" b="1" u="sng" dirty="0" smtClean="0">
                <a:solidFill>
                  <a:srgbClr val="FF0000"/>
                </a:solidFill>
              </a:rPr>
              <a:t>PŘEVRÁCENÝ</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
        <p:nvSpPr>
          <p:cNvPr id="6" name="Zaoblený obdélníkový popisek 5"/>
          <p:cNvSpPr/>
          <p:nvPr/>
        </p:nvSpPr>
        <p:spPr>
          <a:xfrm>
            <a:off x="5436096" y="3548289"/>
            <a:ext cx="3240360" cy="3096344"/>
          </a:xfrm>
          <a:prstGeom prst="wedgeRoundRectCallout">
            <a:avLst>
              <a:gd name="adj1" fmla="val -23159"/>
              <a:gd name="adj2" fmla="val -78343"/>
              <a:gd name="adj3" fmla="val 16667"/>
            </a:avLst>
          </a:prstGeom>
          <a:solidFill>
            <a:srgbClr val="FFFF99"/>
          </a:solidFill>
          <a:ln>
            <a:solidFill>
              <a:srgbClr val="FF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Z TOHO PLYNE, ŽE JE </a:t>
            </a:r>
            <a:r>
              <a:rPr lang="cs-CZ" sz="4000" b="1" u="sng" dirty="0" smtClean="0">
                <a:solidFill>
                  <a:srgbClr val="FF0000"/>
                </a:solidFill>
              </a:rPr>
              <a:t>SKUTEČNÝ</a:t>
            </a:r>
            <a:endParaRPr lang="cs-CZ" sz="4000" b="1" u="sng" dirty="0">
              <a:solidFill>
                <a:srgbClr val="FF0000"/>
              </a:solidFill>
            </a:endParaRPr>
          </a:p>
        </p:txBody>
      </p:sp>
    </p:spTree>
    <p:extLst>
      <p:ext uri="{BB962C8B-B14F-4D97-AF65-F5344CB8AC3E}">
        <p14:creationId xmlns:p14="http://schemas.microsoft.com/office/powerpoint/2010/main" val="209499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Z </a:t>
            </a:r>
            <a:r>
              <a:rPr lang="en-US" b="1" dirty="0" smtClean="0">
                <a:solidFill>
                  <a:srgbClr val="FF0000"/>
                </a:solidFill>
              </a:rPr>
              <a:t>&gt; 0</a:t>
            </a:r>
            <a:r>
              <a:rPr lang="en-US" b="1" dirty="0" smtClean="0"/>
              <a:t>, JE OBRAZ …………..</a:t>
            </a:r>
            <a:endParaRPr lang="cs-CZ" b="1" dirty="0"/>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2582506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Z </a:t>
            </a:r>
            <a:r>
              <a:rPr lang="en-US" b="1" dirty="0" smtClean="0">
                <a:solidFill>
                  <a:srgbClr val="FF0000"/>
                </a:solidFill>
              </a:rPr>
              <a:t>&gt; 0</a:t>
            </a:r>
            <a:r>
              <a:rPr lang="en-US" b="1" dirty="0" smtClean="0"/>
              <a:t>, JE OBRAZ </a:t>
            </a:r>
            <a:r>
              <a:rPr lang="en-US" b="1" u="sng" dirty="0" smtClean="0">
                <a:solidFill>
                  <a:srgbClr val="FF0000"/>
                </a:solidFill>
              </a:rPr>
              <a:t>VZP</a:t>
            </a:r>
            <a:r>
              <a:rPr lang="cs-CZ" b="1" u="sng" dirty="0" smtClean="0">
                <a:solidFill>
                  <a:srgbClr val="FF0000"/>
                </a:solidFill>
              </a:rPr>
              <a:t>ŘÍMENÝ</a:t>
            </a:r>
            <a:endParaRPr lang="cs-CZ" b="1" u="sng"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
        <p:nvSpPr>
          <p:cNvPr id="5" name="Zaoblený obdélníkový popisek 4"/>
          <p:cNvSpPr/>
          <p:nvPr/>
        </p:nvSpPr>
        <p:spPr>
          <a:xfrm>
            <a:off x="5436096" y="3548289"/>
            <a:ext cx="3240360" cy="3096344"/>
          </a:xfrm>
          <a:prstGeom prst="wedgeRoundRectCallout">
            <a:avLst>
              <a:gd name="adj1" fmla="val -23159"/>
              <a:gd name="adj2" fmla="val -78343"/>
              <a:gd name="adj3" fmla="val 16667"/>
            </a:avLst>
          </a:prstGeom>
          <a:solidFill>
            <a:srgbClr val="FFFF99"/>
          </a:solidFill>
          <a:ln>
            <a:solidFill>
              <a:srgbClr val="FF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FF0000"/>
                </a:solidFill>
              </a:rPr>
              <a:t>Z TOHO PLYNE, ŽE JE </a:t>
            </a:r>
            <a:r>
              <a:rPr lang="cs-CZ" sz="4000" b="1" u="sng" dirty="0" smtClean="0">
                <a:solidFill>
                  <a:srgbClr val="FF0000"/>
                </a:solidFill>
              </a:rPr>
              <a:t>ZDÁNLIVÝ</a:t>
            </a:r>
            <a:endParaRPr lang="cs-CZ" sz="4000" b="1" u="sng" dirty="0">
              <a:solidFill>
                <a:srgbClr val="FF0000"/>
              </a:solidFill>
            </a:endParaRPr>
          </a:p>
        </p:txBody>
      </p:sp>
    </p:spTree>
    <p:extLst>
      <p:ext uri="{BB962C8B-B14F-4D97-AF65-F5344CB8AC3E}">
        <p14:creationId xmlns:p14="http://schemas.microsoft.com/office/powerpoint/2010/main" val="218820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IZI = 1</a:t>
            </a:r>
            <a:r>
              <a:rPr lang="en-US" b="1" dirty="0" smtClean="0"/>
              <a:t>, JE OBRAZ …………..</a:t>
            </a:r>
            <a:endParaRPr lang="cs-CZ" b="1" dirty="0"/>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96608958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IZI = 1</a:t>
            </a:r>
            <a:r>
              <a:rPr lang="en-US" b="1" dirty="0" smtClean="0"/>
              <a:t>, JE OBRAZ </a:t>
            </a:r>
            <a:r>
              <a:rPr lang="cs-CZ" b="1" dirty="0" smtClean="0">
                <a:solidFill>
                  <a:srgbClr val="FF0000"/>
                </a:solidFill>
              </a:rPr>
              <a:t>STEJNĚ VELKÝ 				JAKO VZOR</a:t>
            </a:r>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91930609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IZI </a:t>
            </a:r>
            <a:r>
              <a:rPr lang="en-US" b="1" dirty="0" smtClean="0">
                <a:solidFill>
                  <a:srgbClr val="FF0000"/>
                </a:solidFill>
              </a:rPr>
              <a:t>&gt;</a:t>
            </a:r>
            <a:r>
              <a:rPr lang="cs-CZ" b="1" dirty="0" smtClean="0">
                <a:solidFill>
                  <a:srgbClr val="FF0000"/>
                </a:solidFill>
              </a:rPr>
              <a:t> 1</a:t>
            </a:r>
            <a:r>
              <a:rPr lang="en-US" b="1" dirty="0" smtClean="0"/>
              <a:t>, JE OBRAZ …………..</a:t>
            </a:r>
            <a:endParaRPr lang="cs-CZ" b="1" dirty="0"/>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5781177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IZI </a:t>
            </a:r>
            <a:r>
              <a:rPr lang="en-US" b="1" dirty="0" smtClean="0">
                <a:solidFill>
                  <a:srgbClr val="FF0000"/>
                </a:solidFill>
              </a:rPr>
              <a:t>&gt;</a:t>
            </a:r>
            <a:r>
              <a:rPr lang="cs-CZ" b="1" dirty="0" smtClean="0">
                <a:solidFill>
                  <a:srgbClr val="FF0000"/>
                </a:solidFill>
              </a:rPr>
              <a:t> 1</a:t>
            </a:r>
            <a:r>
              <a:rPr lang="en-US" b="1" dirty="0" smtClean="0"/>
              <a:t>, JE OBRAZ </a:t>
            </a:r>
            <a:r>
              <a:rPr lang="en-US" b="1" dirty="0" smtClean="0">
                <a:solidFill>
                  <a:srgbClr val="FF0000"/>
                </a:solidFill>
              </a:rPr>
              <a:t>ZV</a:t>
            </a:r>
            <a:r>
              <a:rPr lang="cs-CZ" b="1" dirty="0" smtClean="0">
                <a:solidFill>
                  <a:srgbClr val="FF0000"/>
                </a:solidFill>
              </a:rPr>
              <a:t>ĚTŠENÝ</a:t>
            </a:r>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91769779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IZI </a:t>
            </a:r>
            <a:r>
              <a:rPr lang="en-US" b="1" dirty="0" smtClean="0">
                <a:solidFill>
                  <a:srgbClr val="FF0000"/>
                </a:solidFill>
              </a:rPr>
              <a:t>&lt;</a:t>
            </a:r>
            <a:r>
              <a:rPr lang="cs-CZ" b="1" dirty="0" smtClean="0">
                <a:solidFill>
                  <a:srgbClr val="FF0000"/>
                </a:solidFill>
              </a:rPr>
              <a:t> 1</a:t>
            </a:r>
            <a:r>
              <a:rPr lang="en-US" b="1" dirty="0" smtClean="0"/>
              <a:t>, JE OBRAZ …………..</a:t>
            </a:r>
            <a:endParaRPr lang="cs-CZ" b="1" dirty="0"/>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8301849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fontScale="90000"/>
          </a:bodyPr>
          <a:lstStyle/>
          <a:p>
            <a:r>
              <a:rPr lang="cs-CZ" b="1" dirty="0"/>
              <a:t>2</a:t>
            </a:r>
            <a:r>
              <a:rPr lang="cs-CZ" b="1" dirty="0" smtClean="0"/>
              <a:t>. </a:t>
            </a:r>
            <a:r>
              <a:rPr lang="en-US" b="1" u="sng" dirty="0" smtClean="0"/>
              <a:t>D</a:t>
            </a:r>
            <a:r>
              <a:rPr lang="cs-CZ" b="1" u="sng" dirty="0" smtClean="0"/>
              <a:t>ŮSLEDKY </a:t>
            </a:r>
            <a:r>
              <a:rPr lang="cs-CZ" b="1" dirty="0" smtClean="0"/>
              <a:t>ZNAMÉNKOVÉ KONVENCE PRO ČOČKY</a:t>
            </a:r>
            <a:endParaRPr lang="cs-CZ" b="1" dirty="0"/>
          </a:p>
        </p:txBody>
      </p:sp>
      <p:sp>
        <p:nvSpPr>
          <p:cNvPr id="3" name="Zástupný symbol pro obsah 2"/>
          <p:cNvSpPr>
            <a:spLocks noGrp="1"/>
          </p:cNvSpPr>
          <p:nvPr>
            <p:ph idx="1"/>
          </p:nvPr>
        </p:nvSpPr>
        <p:spPr/>
        <p:txBody>
          <a:bodyPr/>
          <a:lstStyle/>
          <a:p>
            <a:r>
              <a:rPr lang="cs-CZ" b="1" dirty="0" smtClean="0">
                <a:solidFill>
                  <a:srgbClr val="FF0000"/>
                </a:solidFill>
              </a:rPr>
              <a:t>ODPOVĚZ:</a:t>
            </a:r>
          </a:p>
          <a:p>
            <a:pPr marL="0" indent="0">
              <a:buNone/>
            </a:pPr>
            <a:r>
              <a:rPr lang="cs-CZ" b="1" dirty="0">
                <a:solidFill>
                  <a:srgbClr val="FF0000"/>
                </a:solidFill>
              </a:rPr>
              <a:t>	</a:t>
            </a:r>
            <a:r>
              <a:rPr lang="cs-CZ" b="1" dirty="0" smtClean="0"/>
              <a:t>JE –LI </a:t>
            </a:r>
            <a:r>
              <a:rPr lang="cs-CZ" b="1" dirty="0" smtClean="0">
                <a:solidFill>
                  <a:srgbClr val="FF0000"/>
                </a:solidFill>
              </a:rPr>
              <a:t>IZI </a:t>
            </a:r>
            <a:r>
              <a:rPr lang="en-US" b="1" dirty="0" smtClean="0">
                <a:solidFill>
                  <a:srgbClr val="FF0000"/>
                </a:solidFill>
              </a:rPr>
              <a:t>&lt;</a:t>
            </a:r>
            <a:r>
              <a:rPr lang="cs-CZ" b="1" dirty="0" smtClean="0">
                <a:solidFill>
                  <a:srgbClr val="FF0000"/>
                </a:solidFill>
              </a:rPr>
              <a:t> 1</a:t>
            </a:r>
            <a:r>
              <a:rPr lang="en-US" b="1" dirty="0" smtClean="0"/>
              <a:t>, JE OBRAZ </a:t>
            </a:r>
            <a:r>
              <a:rPr lang="cs-CZ" b="1" dirty="0" smtClean="0">
                <a:solidFill>
                  <a:srgbClr val="FF0000"/>
                </a:solidFill>
              </a:rPr>
              <a:t>ZMENŠENÝ</a:t>
            </a:r>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3284984"/>
                <a:ext cx="2463516" cy="1114088"/>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r>
                        <a:rPr lang="cs-CZ" sz="3200" b="1" i="0" smtClean="0">
                          <a:solidFill>
                            <a:srgbClr val="FF0000"/>
                          </a:solidFill>
                          <a:latin typeface="Cambria Math"/>
                        </a:rPr>
                        <m:t>𝐙</m:t>
                      </m:r>
                      <m:r>
                        <a:rPr lang="cs-CZ" sz="3200" b="1" i="0" smtClean="0">
                          <a:solidFill>
                            <a:srgbClr val="FF0000"/>
                          </a:solidFill>
                          <a:latin typeface="Cambria Math"/>
                        </a:rPr>
                        <m:t>=</m:t>
                      </m:r>
                      <m:f>
                        <m:fPr>
                          <m:ctrlPr>
                            <a:rPr lang="cs-CZ" sz="3200" b="1" i="1" smtClean="0">
                              <a:solidFill>
                                <a:srgbClr val="FF0000"/>
                              </a:solidFill>
                              <a:latin typeface="Cambria Math"/>
                            </a:rPr>
                          </m:ctrlPr>
                        </m:fPr>
                        <m:num>
                          <m:r>
                            <a:rPr lang="cs-CZ" sz="3200" b="1" i="1" smtClean="0">
                              <a:solidFill>
                                <a:srgbClr val="FF0000"/>
                              </a:solidFill>
                              <a:latin typeface="Cambria Math"/>
                            </a:rPr>
                            <m:t>𝒚</m:t>
                          </m:r>
                          <m:r>
                            <a:rPr lang="cs-CZ" sz="3200" b="1" i="0" smtClean="0">
                              <a:solidFill>
                                <a:srgbClr val="FF0000"/>
                              </a:solidFill>
                              <a:latin typeface="Cambria Math"/>
                            </a:rPr>
                            <m:t>´</m:t>
                          </m:r>
                        </m:num>
                        <m:den>
                          <m:r>
                            <a:rPr lang="cs-CZ" sz="3200" b="1" i="1" smtClean="0">
                              <a:solidFill>
                                <a:srgbClr val="FF0000"/>
                              </a:solidFill>
                              <a:latin typeface="Cambria Math"/>
                            </a:rPr>
                            <m:t>𝒚</m:t>
                          </m:r>
                        </m:den>
                      </m:f>
                    </m:oMath>
                  </m:oMathPara>
                </a14:m>
                <a:endParaRPr lang="cs-CZ" sz="32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3284984"/>
                <a:ext cx="2463516" cy="1114088"/>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59523009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3. ZOBRAZOVACÍ ROVNICE ČOČKY</a:t>
            </a:r>
            <a:endParaRPr lang="cs-CZ" b="1" dirty="0"/>
          </a:p>
        </p:txBody>
      </p:sp>
      <p:sp>
        <p:nvSpPr>
          <p:cNvPr id="3" name="Zástupný symbol pro obsah 2"/>
          <p:cNvSpPr>
            <a:spLocks noGrp="1"/>
          </p:cNvSpPr>
          <p:nvPr>
            <p:ph idx="1"/>
          </p:nvPr>
        </p:nvSpPr>
        <p:spPr/>
        <p:txBody>
          <a:bodyPr/>
          <a:lstStyle/>
          <a:p>
            <a:endParaRPr lang="cs-CZ" b="1" dirty="0">
              <a:solidFill>
                <a:srgbClr val="FF0000"/>
              </a:solidFill>
            </a:endParaRPr>
          </a:p>
        </p:txBody>
      </p:sp>
    </p:spTree>
    <p:extLst>
      <p:ext uri="{BB962C8B-B14F-4D97-AF65-F5344CB8AC3E}">
        <p14:creationId xmlns:p14="http://schemas.microsoft.com/office/powerpoint/2010/main" val="245486426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3. ZOBRAZOVACÍ ROVNICE ČOČKY</a:t>
            </a:r>
            <a:endParaRPr lang="cs-CZ" b="1" dirty="0"/>
          </a:p>
        </p:txBody>
      </p:sp>
      <p:sp>
        <p:nvSpPr>
          <p:cNvPr id="3" name="Zástupný symbol pro obsah 2"/>
          <p:cNvSpPr>
            <a:spLocks noGrp="1"/>
          </p:cNvSpPr>
          <p:nvPr>
            <p:ph idx="1"/>
          </p:nvPr>
        </p:nvSpPr>
        <p:spPr/>
        <p:txBody>
          <a:bodyPr/>
          <a:lstStyle/>
          <a:p>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2492896"/>
                <a:ext cx="4320480" cy="135678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den>
                      </m:f>
                      <m:r>
                        <a:rPr lang="cs-CZ" sz="4000" b="1" i="0" smtClean="0">
                          <a:solidFill>
                            <a:srgbClr val="FF0000"/>
                          </a:solidFill>
                          <a:latin typeface="Cambria Math"/>
                        </a:rPr>
                        <m:t>+</m:t>
                      </m:r>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r>
                            <a:rPr lang="cs-CZ" sz="4000" b="1" i="1" smtClean="0">
                              <a:solidFill>
                                <a:srgbClr val="FF0000"/>
                              </a:solidFill>
                              <a:latin typeface="Cambria Math"/>
                            </a:rPr>
                            <m:t>´</m:t>
                          </m:r>
                        </m:den>
                      </m:f>
                      <m:r>
                        <a:rPr lang="cs-CZ" sz="4000" b="1" i="1">
                          <a:solidFill>
                            <a:srgbClr val="FF0000"/>
                          </a:solidFill>
                          <a:latin typeface="Cambria Math"/>
                          <a:ea typeface="Cambria Math"/>
                        </a:rPr>
                        <m:t>=</m:t>
                      </m:r>
                      <m:f>
                        <m:fPr>
                          <m:ctrlPr>
                            <a:rPr lang="cs-CZ" sz="4000" b="1" i="1" smtClean="0">
                              <a:solidFill>
                                <a:srgbClr val="FF0000"/>
                              </a:solidFill>
                              <a:latin typeface="Cambria Math"/>
                            </a:rPr>
                          </m:ctrlPr>
                        </m:fPr>
                        <m:num>
                          <m:r>
                            <a:rPr lang="cs-CZ" sz="4000" b="1" i="1" smtClean="0">
                              <a:solidFill>
                                <a:srgbClr val="FF0000"/>
                              </a:solidFill>
                              <a:latin typeface="Cambria Math"/>
                            </a:rPr>
                            <m:t>𝟏</m:t>
                          </m:r>
                        </m:num>
                        <m:den>
                          <m:r>
                            <a:rPr lang="cs-CZ" sz="4000" b="1" i="1" smtClean="0">
                              <a:solidFill>
                                <a:srgbClr val="FF0000"/>
                              </a:solidFill>
                              <a:latin typeface="Cambria Math"/>
                            </a:rPr>
                            <m:t>𝒇</m:t>
                          </m:r>
                        </m:den>
                      </m:f>
                    </m:oMath>
                  </m:oMathPara>
                </a14:m>
                <a:endParaRPr lang="cs-CZ" sz="40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2492896"/>
                <a:ext cx="4320480" cy="1356782"/>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1047231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3. ZOBRAZOVACÍ ROVNICE ČOČKY</a:t>
            </a:r>
            <a:endParaRPr lang="cs-CZ" b="1" dirty="0"/>
          </a:p>
        </p:txBody>
      </p:sp>
      <p:sp>
        <p:nvSpPr>
          <p:cNvPr id="3" name="Zástupný symbol pro obsah 2"/>
          <p:cNvSpPr>
            <a:spLocks noGrp="1"/>
          </p:cNvSpPr>
          <p:nvPr>
            <p:ph idx="1"/>
          </p:nvPr>
        </p:nvSpPr>
        <p:spPr/>
        <p:txBody>
          <a:bodyPr/>
          <a:lstStyle/>
          <a:p>
            <a:endParaRPr lang="cs-CZ" b="1" dirty="0" smtClean="0">
              <a:solidFill>
                <a:srgbClr val="FF0000"/>
              </a:solidFill>
            </a:endParaRPr>
          </a:p>
          <a:p>
            <a:endParaRPr lang="cs-CZ" b="1" dirty="0">
              <a:solidFill>
                <a:srgbClr val="FF0000"/>
              </a:solidFill>
            </a:endParaRPr>
          </a:p>
          <a:p>
            <a:endParaRPr lang="cs-CZ" b="1" dirty="0" smtClean="0">
              <a:solidFill>
                <a:srgbClr val="FF0000"/>
              </a:solidFill>
            </a:endParaRPr>
          </a:p>
          <a:p>
            <a:endParaRPr lang="cs-CZ" b="1" dirty="0">
              <a:solidFill>
                <a:srgbClr val="FF0000"/>
              </a:solidFill>
            </a:endParaRPr>
          </a:p>
          <a:p>
            <a:r>
              <a:rPr lang="cs-CZ" b="1" i="1" dirty="0" smtClean="0">
                <a:solidFill>
                  <a:srgbClr val="FF0000"/>
                </a:solidFill>
              </a:rPr>
              <a:t>a	</a:t>
            </a:r>
            <a:r>
              <a:rPr lang="cs-CZ" b="1" dirty="0" smtClean="0">
                <a:solidFill>
                  <a:srgbClr val="FF0000"/>
                </a:solidFill>
              </a:rPr>
              <a:t>předmětová vzdálenost</a:t>
            </a:r>
          </a:p>
          <a:p>
            <a:r>
              <a:rPr lang="cs-CZ" b="1" i="1" dirty="0">
                <a:solidFill>
                  <a:srgbClr val="FF0000"/>
                </a:solidFill>
              </a:rPr>
              <a:t>a</a:t>
            </a:r>
            <a:r>
              <a:rPr lang="cs-CZ" b="1" i="1" dirty="0" smtClean="0">
                <a:solidFill>
                  <a:srgbClr val="FF0000"/>
                </a:solidFill>
              </a:rPr>
              <a:t>´</a:t>
            </a:r>
            <a:r>
              <a:rPr lang="cs-CZ" b="1" dirty="0" smtClean="0">
                <a:solidFill>
                  <a:srgbClr val="FF0000"/>
                </a:solidFill>
              </a:rPr>
              <a:t> 	obrazová vzdálenost</a:t>
            </a:r>
          </a:p>
          <a:p>
            <a:r>
              <a:rPr lang="cs-CZ" b="1" i="1" dirty="0" smtClean="0">
                <a:solidFill>
                  <a:srgbClr val="FF0000"/>
                </a:solidFill>
              </a:rPr>
              <a:t>f	</a:t>
            </a:r>
            <a:r>
              <a:rPr lang="cs-CZ" b="1" dirty="0" smtClean="0">
                <a:solidFill>
                  <a:srgbClr val="FF0000"/>
                </a:solidFill>
              </a:rPr>
              <a:t>ohnisková vzdálenost čočky	</a:t>
            </a:r>
            <a:endParaRPr lang="cs-CZ" b="1" i="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2492896"/>
                <a:ext cx="4320480" cy="135678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den>
                      </m:f>
                      <m:r>
                        <a:rPr lang="cs-CZ" sz="4000" b="1" i="0" smtClean="0">
                          <a:solidFill>
                            <a:srgbClr val="FF0000"/>
                          </a:solidFill>
                          <a:latin typeface="Cambria Math"/>
                        </a:rPr>
                        <m:t>+</m:t>
                      </m:r>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r>
                            <a:rPr lang="cs-CZ" sz="4000" b="1" i="1" smtClean="0">
                              <a:solidFill>
                                <a:srgbClr val="FF0000"/>
                              </a:solidFill>
                              <a:latin typeface="Cambria Math"/>
                            </a:rPr>
                            <m:t>´</m:t>
                          </m:r>
                        </m:den>
                      </m:f>
                      <m:r>
                        <a:rPr lang="cs-CZ" sz="4000" b="1" i="1">
                          <a:solidFill>
                            <a:srgbClr val="FF0000"/>
                          </a:solidFill>
                          <a:latin typeface="Cambria Math"/>
                          <a:ea typeface="Cambria Math"/>
                        </a:rPr>
                        <m:t>=</m:t>
                      </m:r>
                      <m:f>
                        <m:fPr>
                          <m:ctrlPr>
                            <a:rPr lang="cs-CZ" sz="4000" b="1" i="1" smtClean="0">
                              <a:solidFill>
                                <a:srgbClr val="FF0000"/>
                              </a:solidFill>
                              <a:latin typeface="Cambria Math"/>
                            </a:rPr>
                          </m:ctrlPr>
                        </m:fPr>
                        <m:num>
                          <m:r>
                            <a:rPr lang="cs-CZ" sz="4000" b="1" i="1" smtClean="0">
                              <a:solidFill>
                                <a:srgbClr val="FF0000"/>
                              </a:solidFill>
                              <a:latin typeface="Cambria Math"/>
                            </a:rPr>
                            <m:t>𝟏</m:t>
                          </m:r>
                        </m:num>
                        <m:den>
                          <m:r>
                            <a:rPr lang="cs-CZ" sz="4000" b="1" i="1" smtClean="0">
                              <a:solidFill>
                                <a:srgbClr val="FF0000"/>
                              </a:solidFill>
                              <a:latin typeface="Cambria Math"/>
                            </a:rPr>
                            <m:t>𝒇</m:t>
                          </m:r>
                        </m:den>
                      </m:f>
                    </m:oMath>
                  </m:oMathPara>
                </a14:m>
                <a:endParaRPr lang="cs-CZ" sz="40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2492896"/>
                <a:ext cx="4320480" cy="1356782"/>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51635033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3. ZOBRAZOVACÍ ROVNICE ČOČKY</a:t>
            </a:r>
            <a:endParaRPr lang="cs-CZ" b="1" dirty="0"/>
          </a:p>
        </p:txBody>
      </p:sp>
      <p:sp>
        <p:nvSpPr>
          <p:cNvPr id="3" name="Zástupný symbol pro obsah 2"/>
          <p:cNvSpPr>
            <a:spLocks noGrp="1"/>
          </p:cNvSpPr>
          <p:nvPr>
            <p:ph idx="1"/>
          </p:nvPr>
        </p:nvSpPr>
        <p:spPr>
          <a:xfrm>
            <a:off x="0" y="1600200"/>
            <a:ext cx="9144000" cy="4525963"/>
          </a:xfrm>
        </p:spPr>
        <p:txBody>
          <a:bodyPr>
            <a:normAutofit/>
          </a:bodyPr>
          <a:lstStyle/>
          <a:p>
            <a:endParaRPr lang="cs-CZ" b="1" dirty="0" smtClean="0">
              <a:solidFill>
                <a:srgbClr val="FF0000"/>
              </a:solidFill>
            </a:endParaRPr>
          </a:p>
          <a:p>
            <a:endParaRPr lang="cs-CZ" b="1" dirty="0">
              <a:solidFill>
                <a:srgbClr val="FF0000"/>
              </a:solidFill>
            </a:endParaRPr>
          </a:p>
          <a:p>
            <a:endParaRPr lang="cs-CZ" b="1" dirty="0" smtClean="0">
              <a:solidFill>
                <a:srgbClr val="FF0000"/>
              </a:solidFill>
            </a:endParaRPr>
          </a:p>
          <a:p>
            <a:endParaRPr lang="cs-CZ" b="1" dirty="0" smtClean="0">
              <a:solidFill>
                <a:srgbClr val="FF0000"/>
              </a:solidFill>
            </a:endParaRPr>
          </a:p>
          <a:p>
            <a:pPr marL="0" indent="0">
              <a:buNone/>
            </a:pPr>
            <a:r>
              <a:rPr lang="cs-CZ" b="1" dirty="0" smtClean="0">
                <a:sym typeface="Wingdings"/>
              </a:rPr>
              <a:t> </a:t>
            </a:r>
            <a:r>
              <a:rPr lang="cs-CZ" b="1" u="sng" dirty="0" smtClean="0">
                <a:solidFill>
                  <a:srgbClr val="FF0000"/>
                </a:solidFill>
              </a:rPr>
              <a:t>TATÁŽ</a:t>
            </a:r>
            <a:r>
              <a:rPr lang="cs-CZ" b="1" dirty="0" smtClean="0"/>
              <a:t> JAKO PRO </a:t>
            </a:r>
            <a:r>
              <a:rPr lang="cs-CZ" b="1" u="sng" dirty="0" smtClean="0">
                <a:solidFill>
                  <a:srgbClr val="FF0000"/>
                </a:solidFill>
              </a:rPr>
              <a:t>ZRCADLO</a:t>
            </a:r>
            <a:r>
              <a:rPr lang="cs-CZ" b="1" dirty="0" smtClean="0">
                <a:solidFill>
                  <a:srgbClr val="FF0000"/>
                </a:solidFill>
              </a:rPr>
              <a:t> </a:t>
            </a:r>
            <a:r>
              <a:rPr lang="cs-CZ" b="1" dirty="0" smtClean="0">
                <a:sym typeface="Wingdings"/>
              </a:rPr>
              <a:t></a:t>
            </a:r>
          </a:p>
          <a:p>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2492896"/>
                <a:ext cx="4320480" cy="135678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den>
                      </m:f>
                      <m:r>
                        <a:rPr lang="cs-CZ" sz="4000" b="1" i="0" smtClean="0">
                          <a:solidFill>
                            <a:srgbClr val="FF0000"/>
                          </a:solidFill>
                          <a:latin typeface="Cambria Math"/>
                        </a:rPr>
                        <m:t>+</m:t>
                      </m:r>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r>
                            <a:rPr lang="cs-CZ" sz="4000" b="1" i="1" smtClean="0">
                              <a:solidFill>
                                <a:srgbClr val="FF0000"/>
                              </a:solidFill>
                              <a:latin typeface="Cambria Math"/>
                            </a:rPr>
                            <m:t>´</m:t>
                          </m:r>
                        </m:den>
                      </m:f>
                      <m:r>
                        <a:rPr lang="cs-CZ" sz="4000" b="1" i="1">
                          <a:solidFill>
                            <a:srgbClr val="FF0000"/>
                          </a:solidFill>
                          <a:latin typeface="Cambria Math"/>
                          <a:ea typeface="Cambria Math"/>
                        </a:rPr>
                        <m:t>=</m:t>
                      </m:r>
                      <m:f>
                        <m:fPr>
                          <m:ctrlPr>
                            <a:rPr lang="cs-CZ" sz="4000" b="1" i="1" smtClean="0">
                              <a:solidFill>
                                <a:srgbClr val="FF0000"/>
                              </a:solidFill>
                              <a:latin typeface="Cambria Math"/>
                            </a:rPr>
                          </m:ctrlPr>
                        </m:fPr>
                        <m:num>
                          <m:r>
                            <a:rPr lang="cs-CZ" sz="4000" b="1" i="1" smtClean="0">
                              <a:solidFill>
                                <a:srgbClr val="FF0000"/>
                              </a:solidFill>
                              <a:latin typeface="Cambria Math"/>
                            </a:rPr>
                            <m:t>𝟏</m:t>
                          </m:r>
                        </m:num>
                        <m:den>
                          <m:r>
                            <a:rPr lang="cs-CZ" sz="4000" b="1" i="1" smtClean="0">
                              <a:solidFill>
                                <a:srgbClr val="FF0000"/>
                              </a:solidFill>
                              <a:latin typeface="Cambria Math"/>
                            </a:rPr>
                            <m:t>𝒇</m:t>
                          </m:r>
                        </m:den>
                      </m:f>
                    </m:oMath>
                  </m:oMathPara>
                </a14:m>
                <a:endParaRPr lang="cs-CZ" sz="40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2492896"/>
                <a:ext cx="4320480" cy="1356782"/>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85579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3. ZOBRAZOVACÍ ROVNICE ČOČKY</a:t>
            </a:r>
            <a:endParaRPr lang="cs-CZ" b="1" dirty="0"/>
          </a:p>
        </p:txBody>
      </p:sp>
      <p:sp>
        <p:nvSpPr>
          <p:cNvPr id="3" name="Zástupný symbol pro obsah 2"/>
          <p:cNvSpPr>
            <a:spLocks noGrp="1"/>
          </p:cNvSpPr>
          <p:nvPr>
            <p:ph idx="1"/>
          </p:nvPr>
        </p:nvSpPr>
        <p:spPr>
          <a:xfrm>
            <a:off x="0" y="1600200"/>
            <a:ext cx="9144000" cy="4525963"/>
          </a:xfrm>
        </p:spPr>
        <p:txBody>
          <a:bodyPr>
            <a:normAutofit/>
          </a:bodyPr>
          <a:lstStyle/>
          <a:p>
            <a:endParaRPr lang="cs-CZ" b="1" dirty="0" smtClean="0">
              <a:solidFill>
                <a:srgbClr val="FF0000"/>
              </a:solidFill>
            </a:endParaRPr>
          </a:p>
          <a:p>
            <a:endParaRPr lang="cs-CZ" b="1" dirty="0">
              <a:solidFill>
                <a:srgbClr val="FF0000"/>
              </a:solidFill>
            </a:endParaRPr>
          </a:p>
          <a:p>
            <a:endParaRPr lang="cs-CZ" b="1" dirty="0" smtClean="0">
              <a:solidFill>
                <a:srgbClr val="FF0000"/>
              </a:solidFill>
            </a:endParaRPr>
          </a:p>
          <a:p>
            <a:endParaRPr lang="cs-CZ" b="1" dirty="0" smtClean="0">
              <a:solidFill>
                <a:srgbClr val="FF0000"/>
              </a:solidFill>
            </a:endParaRPr>
          </a:p>
          <a:p>
            <a:pPr marL="0" indent="0">
              <a:buNone/>
            </a:pPr>
            <a:r>
              <a:rPr lang="cs-CZ" b="1" dirty="0" smtClean="0">
                <a:sym typeface="Wingdings"/>
              </a:rPr>
              <a:t> </a:t>
            </a:r>
            <a:r>
              <a:rPr lang="cs-CZ" b="1" u="sng" dirty="0" smtClean="0">
                <a:solidFill>
                  <a:srgbClr val="FF0000"/>
                </a:solidFill>
              </a:rPr>
              <a:t>TATÁŽ</a:t>
            </a:r>
            <a:r>
              <a:rPr lang="cs-CZ" b="1" dirty="0" smtClean="0"/>
              <a:t> JAKO PRO </a:t>
            </a:r>
            <a:r>
              <a:rPr lang="cs-CZ" b="1" u="sng" dirty="0" smtClean="0">
                <a:solidFill>
                  <a:srgbClr val="FF0000"/>
                </a:solidFill>
              </a:rPr>
              <a:t>ZRCADLO</a:t>
            </a:r>
            <a:r>
              <a:rPr lang="cs-CZ" b="1" dirty="0" smtClean="0">
                <a:solidFill>
                  <a:srgbClr val="FF0000"/>
                </a:solidFill>
              </a:rPr>
              <a:t> </a:t>
            </a:r>
            <a:r>
              <a:rPr lang="cs-CZ" b="1" dirty="0" smtClean="0">
                <a:sym typeface="Wingdings"/>
              </a:rPr>
              <a:t></a:t>
            </a:r>
          </a:p>
          <a:p>
            <a:pPr marL="0" indent="0">
              <a:buNone/>
            </a:pPr>
            <a:r>
              <a:rPr lang="cs-CZ" b="1" dirty="0" smtClean="0">
                <a:sym typeface="Wingdings"/>
              </a:rPr>
              <a:t> PRO </a:t>
            </a:r>
            <a:r>
              <a:rPr lang="cs-CZ" b="1" u="sng" dirty="0" smtClean="0">
                <a:solidFill>
                  <a:srgbClr val="FF0000"/>
                </a:solidFill>
                <a:sym typeface="Wingdings"/>
              </a:rPr>
              <a:t>ČOČKY PLATÍ JINÁ  ZNAMÉNKOVÁ KONVENCE</a:t>
            </a:r>
            <a:endParaRPr lang="cs-CZ" b="1" dirty="0" smtClean="0">
              <a:sym typeface="Wingdings"/>
            </a:endParaRPr>
          </a:p>
          <a:p>
            <a:endParaRPr lang="cs-CZ" b="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2492896"/>
                <a:ext cx="4320480" cy="135678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den>
                      </m:f>
                      <m:r>
                        <a:rPr lang="cs-CZ" sz="4000" b="1" i="0" smtClean="0">
                          <a:solidFill>
                            <a:srgbClr val="FF0000"/>
                          </a:solidFill>
                          <a:latin typeface="Cambria Math"/>
                        </a:rPr>
                        <m:t>+</m:t>
                      </m:r>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r>
                            <a:rPr lang="cs-CZ" sz="4000" b="1" i="1" smtClean="0">
                              <a:solidFill>
                                <a:srgbClr val="FF0000"/>
                              </a:solidFill>
                              <a:latin typeface="Cambria Math"/>
                            </a:rPr>
                            <m:t>´</m:t>
                          </m:r>
                        </m:den>
                      </m:f>
                      <m:r>
                        <a:rPr lang="cs-CZ" sz="4000" b="1" i="1">
                          <a:solidFill>
                            <a:srgbClr val="FF0000"/>
                          </a:solidFill>
                          <a:latin typeface="Cambria Math"/>
                          <a:ea typeface="Cambria Math"/>
                        </a:rPr>
                        <m:t>=</m:t>
                      </m:r>
                      <m:f>
                        <m:fPr>
                          <m:ctrlPr>
                            <a:rPr lang="cs-CZ" sz="4000" b="1" i="1" smtClean="0">
                              <a:solidFill>
                                <a:srgbClr val="FF0000"/>
                              </a:solidFill>
                              <a:latin typeface="Cambria Math"/>
                            </a:rPr>
                          </m:ctrlPr>
                        </m:fPr>
                        <m:num>
                          <m:r>
                            <a:rPr lang="cs-CZ" sz="4000" b="1" i="1" smtClean="0">
                              <a:solidFill>
                                <a:srgbClr val="FF0000"/>
                              </a:solidFill>
                              <a:latin typeface="Cambria Math"/>
                            </a:rPr>
                            <m:t>𝟏</m:t>
                          </m:r>
                        </m:num>
                        <m:den>
                          <m:r>
                            <a:rPr lang="cs-CZ" sz="4000" b="1" i="1" smtClean="0">
                              <a:solidFill>
                                <a:srgbClr val="FF0000"/>
                              </a:solidFill>
                              <a:latin typeface="Cambria Math"/>
                            </a:rPr>
                            <m:t>𝒇</m:t>
                          </m:r>
                        </m:den>
                      </m:f>
                    </m:oMath>
                  </m:oMathPara>
                </a14:m>
                <a:endParaRPr lang="cs-CZ" sz="40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2492896"/>
                <a:ext cx="4320480" cy="1356782"/>
              </a:xfrm>
              <a:prstGeom prst="rect">
                <a:avLst/>
              </a:prstGeom>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3274995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wipe(down)">
                                      <p:cBhvr>
                                        <p:cTn id="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3. ZOBRAZOVACÍ ROVNICE ČOČKY</a:t>
            </a:r>
            <a:endParaRPr lang="cs-CZ" b="1" dirty="0"/>
          </a:p>
        </p:txBody>
      </p:sp>
      <p:sp>
        <p:nvSpPr>
          <p:cNvPr id="3" name="Zástupný symbol pro obsah 2"/>
          <p:cNvSpPr>
            <a:spLocks noGrp="1"/>
          </p:cNvSpPr>
          <p:nvPr>
            <p:ph idx="1"/>
          </p:nvPr>
        </p:nvSpPr>
        <p:spPr/>
        <p:txBody>
          <a:bodyPr/>
          <a:lstStyle/>
          <a:p>
            <a:endParaRPr lang="cs-CZ" b="1" dirty="0" smtClean="0">
              <a:solidFill>
                <a:srgbClr val="FF0000"/>
              </a:solidFill>
            </a:endParaRPr>
          </a:p>
          <a:p>
            <a:endParaRPr lang="cs-CZ" b="1" dirty="0">
              <a:solidFill>
                <a:srgbClr val="FF0000"/>
              </a:solidFill>
            </a:endParaRPr>
          </a:p>
          <a:p>
            <a:endParaRPr lang="cs-CZ" b="1" dirty="0" smtClean="0">
              <a:solidFill>
                <a:srgbClr val="FF0000"/>
              </a:solidFill>
            </a:endParaRPr>
          </a:p>
          <a:p>
            <a:endParaRPr lang="cs-CZ" b="1" dirty="0">
              <a:solidFill>
                <a:srgbClr val="FF0000"/>
              </a:solidFill>
            </a:endParaRPr>
          </a:p>
          <a:p>
            <a:pPr marL="0" indent="0">
              <a:buNone/>
            </a:pPr>
            <a:r>
              <a:rPr lang="cs-CZ" b="1" dirty="0" smtClean="0">
                <a:solidFill>
                  <a:srgbClr val="FF0000"/>
                </a:solidFill>
              </a:rPr>
              <a:t>	</a:t>
            </a:r>
            <a:endParaRPr lang="cs-CZ" b="1" i="1" dirty="0">
              <a:solidFill>
                <a:srgbClr val="FF0000"/>
              </a:solidFill>
            </a:endParaRPr>
          </a:p>
        </p:txBody>
      </p:sp>
      <mc:AlternateContent xmlns:mc="http://schemas.openxmlformats.org/markup-compatibility/2006" xmlns:a14="http://schemas.microsoft.com/office/drawing/2010/main">
        <mc:Choice Requires="a14">
          <p:sp>
            <p:nvSpPr>
              <p:cNvPr id="4" name="TextovéPole 3"/>
              <p:cNvSpPr txBox="1"/>
              <p:nvPr/>
            </p:nvSpPr>
            <p:spPr>
              <a:xfrm>
                <a:off x="1403648" y="2492896"/>
                <a:ext cx="4320480" cy="1356782"/>
              </a:xfrm>
              <a:prstGeom prst="rect">
                <a:avLst/>
              </a:prstGeom>
              <a:solidFill>
                <a:srgbClr val="FFFF00"/>
              </a:solidFill>
            </p:spPr>
            <p:txBody>
              <a:bodyPr wrap="square" rtlCol="0">
                <a:spAutoFit/>
              </a:bodyPr>
              <a:lstStyle/>
              <a:p>
                <a:pPr/>
                <a14:m>
                  <m:oMathPara xmlns:m="http://schemas.openxmlformats.org/officeDocument/2006/math">
                    <m:oMathParaPr>
                      <m:jc m:val="centerGroup"/>
                    </m:oMathParaPr>
                    <m:oMath xmlns:m="http://schemas.openxmlformats.org/officeDocument/2006/math">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den>
                      </m:f>
                      <m:r>
                        <a:rPr lang="cs-CZ" sz="4000" b="1" i="0" smtClean="0">
                          <a:solidFill>
                            <a:srgbClr val="FF0000"/>
                          </a:solidFill>
                          <a:latin typeface="Cambria Math"/>
                        </a:rPr>
                        <m:t>+</m:t>
                      </m:r>
                      <m:f>
                        <m:fPr>
                          <m:ctrlPr>
                            <a:rPr lang="cs-CZ" sz="4000" b="1" i="1" smtClean="0">
                              <a:solidFill>
                                <a:srgbClr val="FF0000"/>
                              </a:solidFill>
                              <a:latin typeface="Cambria Math"/>
                            </a:rPr>
                          </m:ctrlPr>
                        </m:fPr>
                        <m:num>
                          <m:r>
                            <a:rPr lang="cs-CZ" sz="4000" b="1" i="0" smtClean="0">
                              <a:solidFill>
                                <a:srgbClr val="FF0000"/>
                              </a:solidFill>
                              <a:latin typeface="Cambria Math"/>
                            </a:rPr>
                            <m:t>𝟏</m:t>
                          </m:r>
                        </m:num>
                        <m:den>
                          <m:r>
                            <a:rPr lang="cs-CZ" sz="4000" b="1" i="1" smtClean="0">
                              <a:solidFill>
                                <a:srgbClr val="FF0000"/>
                              </a:solidFill>
                              <a:latin typeface="Cambria Math"/>
                            </a:rPr>
                            <m:t>𝒂</m:t>
                          </m:r>
                          <m:r>
                            <a:rPr lang="cs-CZ" sz="4000" b="1" i="1" smtClean="0">
                              <a:solidFill>
                                <a:srgbClr val="FF0000"/>
                              </a:solidFill>
                              <a:latin typeface="Cambria Math"/>
                            </a:rPr>
                            <m:t>´</m:t>
                          </m:r>
                        </m:den>
                      </m:f>
                      <m:r>
                        <a:rPr lang="cs-CZ" sz="4000" b="1" i="1">
                          <a:solidFill>
                            <a:srgbClr val="FF0000"/>
                          </a:solidFill>
                          <a:latin typeface="Cambria Math"/>
                          <a:ea typeface="Cambria Math"/>
                        </a:rPr>
                        <m:t>=</m:t>
                      </m:r>
                      <m:f>
                        <m:fPr>
                          <m:ctrlPr>
                            <a:rPr lang="cs-CZ" sz="4000" b="1" i="1" smtClean="0">
                              <a:solidFill>
                                <a:srgbClr val="FF0000"/>
                              </a:solidFill>
                              <a:latin typeface="Cambria Math"/>
                            </a:rPr>
                          </m:ctrlPr>
                        </m:fPr>
                        <m:num>
                          <m:r>
                            <a:rPr lang="cs-CZ" sz="4000" b="1" i="1" smtClean="0">
                              <a:solidFill>
                                <a:srgbClr val="FF0000"/>
                              </a:solidFill>
                              <a:latin typeface="Cambria Math"/>
                            </a:rPr>
                            <m:t>𝟏</m:t>
                          </m:r>
                        </m:num>
                        <m:den>
                          <m:r>
                            <a:rPr lang="cs-CZ" sz="4000" b="1" i="1" smtClean="0">
                              <a:solidFill>
                                <a:srgbClr val="FF0000"/>
                              </a:solidFill>
                              <a:latin typeface="Cambria Math"/>
                            </a:rPr>
                            <m:t>𝒇</m:t>
                          </m:r>
                        </m:den>
                      </m:f>
                    </m:oMath>
                  </m:oMathPara>
                </a14:m>
                <a:endParaRPr lang="cs-CZ" sz="4000" b="1" dirty="0"/>
              </a:p>
            </p:txBody>
          </p:sp>
        </mc:Choice>
        <mc:Fallback xmlns="">
          <p:sp>
            <p:nvSpPr>
              <p:cNvPr id="4" name="TextovéPole 3"/>
              <p:cNvSpPr txBox="1">
                <a:spLocks noRot="1" noChangeAspect="1" noMove="1" noResize="1" noEditPoints="1" noAdjustHandles="1" noChangeArrowheads="1" noChangeShapeType="1" noTextEdit="1"/>
              </p:cNvSpPr>
              <p:nvPr/>
            </p:nvSpPr>
            <p:spPr>
              <a:xfrm>
                <a:off x="1403648" y="2492896"/>
                <a:ext cx="4320480" cy="1356782"/>
              </a:xfrm>
              <a:prstGeom prst="rect">
                <a:avLst/>
              </a:prstGeom>
              <a:blipFill rotWithShape="1">
                <a:blip r:embed="rId2"/>
                <a:stretch>
                  <a:fillRect/>
                </a:stretch>
              </a:blipFill>
            </p:spPr>
            <p:txBody>
              <a:bodyPr/>
              <a:lstStyle/>
              <a:p>
                <a:r>
                  <a:rPr lang="cs-CZ">
                    <a:noFill/>
                  </a:rPr>
                  <a:t> </a:t>
                </a:r>
              </a:p>
            </p:txBody>
          </p:sp>
        </mc:Fallback>
      </mc:AlternateContent>
      <p:sp>
        <p:nvSpPr>
          <p:cNvPr id="5" name="Zaoblený obdélníkový popisek 4"/>
          <p:cNvSpPr/>
          <p:nvPr/>
        </p:nvSpPr>
        <p:spPr>
          <a:xfrm>
            <a:off x="1043608" y="4869160"/>
            <a:ext cx="7632848" cy="1584176"/>
          </a:xfrm>
          <a:prstGeom prst="wedgeRoundRectCallout">
            <a:avLst>
              <a:gd name="adj1" fmla="val -2771"/>
              <a:gd name="adj2" fmla="val -104378"/>
              <a:gd name="adj3" fmla="val 16667"/>
            </a:avLst>
          </a:prstGeom>
          <a:solidFill>
            <a:srgbClr val="7030A0">
              <a:alpha val="3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chemeClr val="tx1"/>
                </a:solidFill>
              </a:rPr>
              <a:t>!!! DODRŽUJ ZNAMÉNKOVOU KONVENCI !!!</a:t>
            </a:r>
            <a:endParaRPr lang="cs-CZ" sz="3600" b="1" dirty="0">
              <a:solidFill>
                <a:schemeClr val="tx1"/>
              </a:solidFill>
            </a:endParaRPr>
          </a:p>
        </p:txBody>
      </p:sp>
    </p:spTree>
    <p:extLst>
      <p:ext uri="{BB962C8B-B14F-4D97-AF65-F5344CB8AC3E}">
        <p14:creationId xmlns:p14="http://schemas.microsoft.com/office/powerpoint/2010/main" val="1251299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20000"/>
              <a:lumOff val="80000"/>
            </a:schemeClr>
          </a:solidFill>
        </p:spPr>
        <p:txBody>
          <a:bodyPr>
            <a:normAutofit/>
          </a:bodyPr>
          <a:lstStyle/>
          <a:p>
            <a:r>
              <a:rPr lang="cs-CZ" b="1" dirty="0" smtClean="0"/>
              <a:t>ZDROJE:</a:t>
            </a:r>
            <a:endParaRPr lang="cs-CZ" b="1" dirty="0"/>
          </a:p>
        </p:txBody>
      </p:sp>
      <p:sp>
        <p:nvSpPr>
          <p:cNvPr id="3" name="Zástupný symbol pro obsah 2"/>
          <p:cNvSpPr>
            <a:spLocks noGrp="1"/>
          </p:cNvSpPr>
          <p:nvPr>
            <p:ph idx="1"/>
          </p:nvPr>
        </p:nvSpPr>
        <p:spPr/>
        <p:txBody>
          <a:bodyPr/>
          <a:lstStyle/>
          <a:p>
            <a:r>
              <a:rPr lang="cs-CZ" dirty="0" smtClean="0"/>
              <a:t>VLASTNÍ PRÁCE AUTORA</a:t>
            </a:r>
            <a:endParaRPr lang="cs-CZ" dirty="0"/>
          </a:p>
        </p:txBody>
      </p:sp>
    </p:spTree>
    <p:extLst>
      <p:ext uri="{BB962C8B-B14F-4D97-AF65-F5344CB8AC3E}">
        <p14:creationId xmlns:p14="http://schemas.microsoft.com/office/powerpoint/2010/main" val="231879362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154</TotalTime>
  <Words>855</Words>
  <Application>Microsoft Office PowerPoint</Application>
  <PresentationFormat>Předvádění na obrazovce (4:3)</PresentationFormat>
  <Paragraphs>254</Paragraphs>
  <Slides>43</Slides>
  <Notes>4</Notes>
  <HiddenSlides>0</HiddenSlides>
  <MMClips>0</MMClips>
  <ScaleCrop>false</ScaleCrop>
  <HeadingPairs>
    <vt:vector size="4" baseType="variant">
      <vt:variant>
        <vt:lpstr>Motiv</vt:lpstr>
      </vt:variant>
      <vt:variant>
        <vt:i4>1</vt:i4>
      </vt:variant>
      <vt:variant>
        <vt:lpstr>Nadpisy snímků</vt:lpstr>
      </vt:variant>
      <vt:variant>
        <vt:i4>43</vt:i4>
      </vt:variant>
    </vt:vector>
  </HeadingPairs>
  <TitlesOfParts>
    <vt:vector size="44" baseType="lpstr">
      <vt:lpstr>Motiv systému Office</vt:lpstr>
      <vt:lpstr>Prezentace aplikace PowerPoint</vt:lpstr>
      <vt:lpstr>ČOČKY – PŘÍČNÉ ZVĚTŠENÍ, ZOBRAZOVACÍ ROVNICE</vt:lpstr>
      <vt:lpstr>1. PŘÍČNÉ ZVĚTŠENÍ</vt:lpstr>
      <vt:lpstr>1. PŘÍČNÉ ZVĚTŠENÍ</vt:lpstr>
      <vt:lpstr>1. PŘÍČNÉ ZVĚTŠENÍ</vt:lpstr>
      <vt:lpstr>1. PŘÍČNÉ ZVĚTŠENÍ</vt:lpstr>
      <vt:lpstr>1. PŘÍČNÉ ZVĚTŠENÍ</vt:lpstr>
      <vt:lpstr>1. PŘÍČNÉ ZVĚTŠENÍ</vt:lpstr>
      <vt:lpstr>1. PŘÍČNÉ ZVĚTŠENÍ – DALŠÍ VZTAHY</vt:lpstr>
      <vt:lpstr>1. PŘÍČNÉ ZVĚTŠENÍ – DALŠÍ VZTAHY</vt:lpstr>
      <vt:lpstr>1. PŘÍČNÉ ZVĚTŠENÍ – DALŠÍ VZTAHY</vt:lpstr>
      <vt:lpstr>1. PŘÍČNÉ ZVĚTŠENÍ – DALŠÍ VZTAHY</vt:lpstr>
      <vt:lpstr>1. PŘÍČNÉ ZVĚTŠENÍ – DALŠÍ VZTAHY SHRNUTÍ</vt:lpstr>
      <vt:lpstr>1. PŘÍČNÉ ZVĚTŠENÍ – DALŠÍ VZTAHY SHRNUTÍ</vt:lpstr>
      <vt:lpstr>1. PŘÍČNÉ ZVĚTŠENÍ – DALŠÍ VZTAHY SHRNUTÍ</vt:lpstr>
      <vt:lpstr>2. ZNAMÉNKOVÁ KONVENCE PRO ČOČKY</vt:lpstr>
      <vt:lpstr>2. ZNAMÉNKOVÁ KONVENCE PRO ČOČKY</vt:lpstr>
      <vt:lpstr>2. ZNAMÉNKOVÁ KONVENCE PRO ČOČKY</vt:lpstr>
      <vt:lpstr>2. ZNAMÉNKOVÁ KONVENCE PRO ČOČKY</vt:lpstr>
      <vt:lpstr>2. ZNAMÉNKOVÁ KONVENCE PRO ČOČKY</vt:lpstr>
      <vt:lpstr>2. ZNAMÉNKOVÁ KONVENCE PRO ČOČKY</vt:lpstr>
      <vt:lpstr>2. ZNAMÉNKOVÁ KONVENCE PRO ČOČKY</vt:lpstr>
      <vt:lpstr>2. ZNAMÉNKOVÁ KONVENCE PRO ČOČKY</vt:lpstr>
      <vt:lpstr>2. ZNAMÉNKOVÁ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2. DŮSLEDKY ZNAMÉNKOVÉ KONVENCE PRO ČOČKY</vt:lpstr>
      <vt:lpstr>3. ZOBRAZOVACÍ ROVNICE ČOČKY</vt:lpstr>
      <vt:lpstr>3. ZOBRAZOVACÍ ROVNICE ČOČKY</vt:lpstr>
      <vt:lpstr>3. ZOBRAZOVACÍ ROVNICE ČOČKY</vt:lpstr>
      <vt:lpstr>3. ZOBRAZOVACÍ ROVNICE ČOČKY</vt:lpstr>
      <vt:lpstr>3. ZOBRAZOVACÍ ROVNICE ČOČKY</vt:lpstr>
      <vt:lpstr>3. ZOBRAZOVACÍ ROVNICE ČOČKY</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ČOČKY – PŘÍČNÉ ZVĚTŠENÍ, ZOBRAZOVACÍ ROVNICE</dc:title>
  <dc:creator>Iva Herrmannová</dc:creator>
  <cp:lastModifiedBy>Iva Herrmannová</cp:lastModifiedBy>
  <cp:revision>32</cp:revision>
  <dcterms:created xsi:type="dcterms:W3CDTF">2013-11-19T11:37:37Z</dcterms:created>
  <dcterms:modified xsi:type="dcterms:W3CDTF">2013-11-19T14:17:10Z</dcterms:modified>
</cp:coreProperties>
</file>