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2"/>
  </p:notesMasterIdLst>
  <p:sldIdLst>
    <p:sldId id="377" r:id="rId2"/>
    <p:sldId id="256" r:id="rId3"/>
    <p:sldId id="260" r:id="rId4"/>
    <p:sldId id="265" r:id="rId5"/>
    <p:sldId id="266" r:id="rId6"/>
    <p:sldId id="267" r:id="rId7"/>
    <p:sldId id="268" r:id="rId8"/>
    <p:sldId id="257" r:id="rId9"/>
    <p:sldId id="353" r:id="rId10"/>
    <p:sldId id="278" r:id="rId11"/>
    <p:sldId id="259" r:id="rId12"/>
    <p:sldId id="279" r:id="rId13"/>
    <p:sldId id="270" r:id="rId14"/>
    <p:sldId id="271" r:id="rId15"/>
    <p:sldId id="272" r:id="rId16"/>
    <p:sldId id="275" r:id="rId17"/>
    <p:sldId id="276" r:id="rId18"/>
    <p:sldId id="277" r:id="rId19"/>
    <p:sldId id="280" r:id="rId20"/>
    <p:sldId id="281" r:id="rId21"/>
    <p:sldId id="285" r:id="rId22"/>
    <p:sldId id="286" r:id="rId23"/>
    <p:sldId id="287" r:id="rId24"/>
    <p:sldId id="289" r:id="rId25"/>
    <p:sldId id="288" r:id="rId26"/>
    <p:sldId id="290" r:id="rId27"/>
    <p:sldId id="291" r:id="rId28"/>
    <p:sldId id="292" r:id="rId29"/>
    <p:sldId id="293" r:id="rId30"/>
    <p:sldId id="294" r:id="rId31"/>
    <p:sldId id="295" r:id="rId32"/>
    <p:sldId id="296" r:id="rId33"/>
    <p:sldId id="297" r:id="rId34"/>
    <p:sldId id="298" r:id="rId35"/>
    <p:sldId id="299" r:id="rId36"/>
    <p:sldId id="300" r:id="rId37"/>
    <p:sldId id="301" r:id="rId38"/>
    <p:sldId id="302" r:id="rId39"/>
    <p:sldId id="303" r:id="rId40"/>
    <p:sldId id="304" r:id="rId41"/>
    <p:sldId id="305" r:id="rId42"/>
    <p:sldId id="306" r:id="rId43"/>
    <p:sldId id="307" r:id="rId44"/>
    <p:sldId id="308" r:id="rId45"/>
    <p:sldId id="310" r:id="rId46"/>
    <p:sldId id="311" r:id="rId47"/>
    <p:sldId id="312" r:id="rId48"/>
    <p:sldId id="313" r:id="rId49"/>
    <p:sldId id="316" r:id="rId50"/>
    <p:sldId id="315" r:id="rId51"/>
    <p:sldId id="317" r:id="rId52"/>
    <p:sldId id="318" r:id="rId53"/>
    <p:sldId id="319" r:id="rId54"/>
    <p:sldId id="320" r:id="rId55"/>
    <p:sldId id="321" r:id="rId56"/>
    <p:sldId id="322" r:id="rId57"/>
    <p:sldId id="323" r:id="rId58"/>
    <p:sldId id="324" r:id="rId59"/>
    <p:sldId id="325" r:id="rId60"/>
    <p:sldId id="326" r:id="rId61"/>
    <p:sldId id="328" r:id="rId62"/>
    <p:sldId id="329" r:id="rId63"/>
    <p:sldId id="330" r:id="rId64"/>
    <p:sldId id="331" r:id="rId65"/>
    <p:sldId id="332" r:id="rId66"/>
    <p:sldId id="333" r:id="rId67"/>
    <p:sldId id="334" r:id="rId68"/>
    <p:sldId id="335" r:id="rId69"/>
    <p:sldId id="336" r:id="rId70"/>
    <p:sldId id="339" r:id="rId71"/>
    <p:sldId id="355" r:id="rId72"/>
    <p:sldId id="338" r:id="rId73"/>
    <p:sldId id="340" r:id="rId74"/>
    <p:sldId id="341" r:id="rId75"/>
    <p:sldId id="342" r:id="rId76"/>
    <p:sldId id="343" r:id="rId77"/>
    <p:sldId id="344" r:id="rId78"/>
    <p:sldId id="345" r:id="rId79"/>
    <p:sldId id="346" r:id="rId80"/>
    <p:sldId id="347" r:id="rId81"/>
    <p:sldId id="348" r:id="rId82"/>
    <p:sldId id="349" r:id="rId83"/>
    <p:sldId id="350" r:id="rId84"/>
    <p:sldId id="351" r:id="rId85"/>
    <p:sldId id="354" r:id="rId86"/>
    <p:sldId id="356" r:id="rId87"/>
    <p:sldId id="361" r:id="rId88"/>
    <p:sldId id="359" r:id="rId89"/>
    <p:sldId id="360" r:id="rId90"/>
    <p:sldId id="362" r:id="rId91"/>
    <p:sldId id="363" r:id="rId92"/>
    <p:sldId id="365" r:id="rId93"/>
    <p:sldId id="366" r:id="rId94"/>
    <p:sldId id="367" r:id="rId95"/>
    <p:sldId id="370" r:id="rId96"/>
    <p:sldId id="368" r:id="rId97"/>
    <p:sldId id="374" r:id="rId98"/>
    <p:sldId id="375" r:id="rId99"/>
    <p:sldId id="372" r:id="rId100"/>
    <p:sldId id="376" r:id="rId10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DE00"/>
    <a:srgbClr val="00FF00"/>
    <a:srgbClr val="19FF19"/>
    <a:srgbClr val="FFA3A3"/>
    <a:srgbClr val="FF8181"/>
    <a:srgbClr val="FF6969"/>
    <a:srgbClr val="FF9900"/>
    <a:srgbClr val="9966FF"/>
    <a:srgbClr val="FF00FF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8.xml"/><Relationship Id="rId2" Type="http://schemas.openxmlformats.org/officeDocument/2006/relationships/slide" Target="../slides/slide86.xml"/><Relationship Id="rId1" Type="http://schemas.openxmlformats.org/officeDocument/2006/relationships/slide" Target="../slides/slide10.xml"/><Relationship Id="rId6" Type="http://schemas.openxmlformats.org/officeDocument/2006/relationships/slide" Target="../slides/slide19.xml"/><Relationship Id="rId5" Type="http://schemas.openxmlformats.org/officeDocument/2006/relationships/slide" Target="../slides/slide28.xml"/><Relationship Id="rId4" Type="http://schemas.openxmlformats.org/officeDocument/2006/relationships/slide" Target="../slides/slide4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753418-5729-4AB5-9561-C94B80E11669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4F88CEA-1B11-474C-BDBA-4197CB3A33F9}">
      <dgm:prSet phldrT="[Text]"/>
      <dgm:spPr>
        <a:solidFill>
          <a:srgbClr val="FF990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ČOČKY</a:t>
          </a:r>
          <a:endParaRPr lang="cs-CZ" b="1" dirty="0">
            <a:solidFill>
              <a:schemeClr val="tx1"/>
            </a:solidFill>
          </a:endParaRPr>
        </a:p>
      </dgm:t>
    </dgm:pt>
    <dgm:pt modelId="{F1B6E0FA-AB7C-47D9-BB5D-EE907FD1794A}" type="parTrans" cxnId="{AF3861C0-32C2-49BB-8BAB-C07712800FF3}">
      <dgm:prSet/>
      <dgm:spPr/>
      <dgm:t>
        <a:bodyPr/>
        <a:lstStyle/>
        <a:p>
          <a:endParaRPr lang="cs-CZ"/>
        </a:p>
      </dgm:t>
    </dgm:pt>
    <dgm:pt modelId="{D67F6826-1EB0-4E1A-8DA7-04A90B36D6C6}" type="sibTrans" cxnId="{AF3861C0-32C2-49BB-8BAB-C07712800FF3}">
      <dgm:prSet/>
      <dgm:spPr/>
      <dgm:t>
        <a:bodyPr/>
        <a:lstStyle/>
        <a:p>
          <a:endParaRPr lang="cs-CZ"/>
        </a:p>
      </dgm:t>
    </dgm:pt>
    <dgm:pt modelId="{69930B52-9834-4111-ACD8-A0BCE0DBAD1D}">
      <dgm:prSet phldrT="[Text]"/>
      <dgm:spPr>
        <a:solidFill>
          <a:srgbClr val="00FFFF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P1</a:t>
          </a:r>
          <a:endParaRPr lang="cs-CZ" dirty="0"/>
        </a:p>
      </dgm:t>
    </dgm:pt>
    <dgm:pt modelId="{955983A7-5A0C-451E-9C52-AB45B4A82C2C}" type="parTrans" cxnId="{79C6446D-0086-4994-A688-1CB19D48E3CF}">
      <dgm:prSet/>
      <dgm:spPr/>
      <dgm:t>
        <a:bodyPr/>
        <a:lstStyle/>
        <a:p>
          <a:endParaRPr lang="cs-CZ"/>
        </a:p>
      </dgm:t>
    </dgm:pt>
    <dgm:pt modelId="{6BB380D7-AA91-46F7-89E1-F6A8BFA905AC}" type="sibTrans" cxnId="{79C6446D-0086-4994-A688-1CB19D48E3CF}">
      <dgm:prSet/>
      <dgm:spPr/>
      <dgm:t>
        <a:bodyPr/>
        <a:lstStyle/>
        <a:p>
          <a:endParaRPr lang="cs-CZ"/>
        </a:p>
      </dgm:t>
    </dgm:pt>
    <dgm:pt modelId="{C4B2161C-5218-408B-88F0-0D897285086F}">
      <dgm:prSet phldrT="[Text]"/>
      <dgm:spPr>
        <a:solidFill>
          <a:srgbClr val="19FF19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N6</a:t>
          </a:r>
          <a:endParaRPr lang="cs-CZ" dirty="0"/>
        </a:p>
      </dgm:t>
    </dgm:pt>
    <dgm:pt modelId="{DA336EC8-F681-402D-BD65-27B6BA46D1BE}" type="parTrans" cxnId="{CD5C3B9E-9945-4235-B0C1-FB68CC0E87CC}">
      <dgm:prSet/>
      <dgm:spPr/>
      <dgm:t>
        <a:bodyPr/>
        <a:lstStyle/>
        <a:p>
          <a:endParaRPr lang="cs-CZ"/>
        </a:p>
      </dgm:t>
    </dgm:pt>
    <dgm:pt modelId="{931FBAE5-FC00-4083-B608-6DE77FD714C4}" type="sibTrans" cxnId="{CD5C3B9E-9945-4235-B0C1-FB68CC0E87CC}">
      <dgm:prSet/>
      <dgm:spPr/>
      <dgm:t>
        <a:bodyPr/>
        <a:lstStyle/>
        <a:p>
          <a:endParaRPr lang="cs-CZ"/>
        </a:p>
      </dgm:t>
    </dgm:pt>
    <dgm:pt modelId="{77F3B514-3ACC-4E2D-AB88-619D225915CA}">
      <dgm:prSet phldrT="[Text]"/>
      <dgm:spPr>
        <a:solidFill>
          <a:srgbClr val="FF6969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P5</a:t>
          </a:r>
          <a:endParaRPr lang="cs-CZ" dirty="0"/>
        </a:p>
      </dgm:t>
    </dgm:pt>
    <dgm:pt modelId="{6ABBC154-050D-4376-BF27-6ABC00438CC9}" type="parTrans" cxnId="{E4AF3F00-AE7F-4D5D-8B10-D67A1729B874}">
      <dgm:prSet/>
      <dgm:spPr/>
      <dgm:t>
        <a:bodyPr/>
        <a:lstStyle/>
        <a:p>
          <a:endParaRPr lang="cs-CZ"/>
        </a:p>
      </dgm:t>
    </dgm:pt>
    <dgm:pt modelId="{6B16D68C-C4C2-4A36-9123-7133B1A5EF82}" type="sibTrans" cxnId="{E4AF3F00-AE7F-4D5D-8B10-D67A1729B874}">
      <dgm:prSet/>
      <dgm:spPr/>
      <dgm:t>
        <a:bodyPr/>
        <a:lstStyle/>
        <a:p>
          <a:endParaRPr lang="cs-CZ"/>
        </a:p>
      </dgm:t>
    </dgm:pt>
    <dgm:pt modelId="{656661A8-9B66-49D9-BC23-C86A6E998062}">
      <dgm:prSet phldrT="[Text]"/>
      <dgm:spPr>
        <a:solidFill>
          <a:srgbClr val="9966FF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N4</a:t>
          </a:r>
          <a:endParaRPr lang="cs-CZ" dirty="0"/>
        </a:p>
      </dgm:t>
    </dgm:pt>
    <dgm:pt modelId="{5855E47C-5D62-47C4-9A22-2C62831E8E90}" type="parTrans" cxnId="{55318000-C6F2-410F-8F61-3D10298B90AA}">
      <dgm:prSet/>
      <dgm:spPr/>
      <dgm:t>
        <a:bodyPr/>
        <a:lstStyle/>
        <a:p>
          <a:endParaRPr lang="cs-CZ"/>
        </a:p>
      </dgm:t>
    </dgm:pt>
    <dgm:pt modelId="{D7B99F2D-0011-47AD-9B0F-03749FAD4399}" type="sibTrans" cxnId="{55318000-C6F2-410F-8F61-3D10298B90AA}">
      <dgm:prSet/>
      <dgm:spPr/>
      <dgm:t>
        <a:bodyPr/>
        <a:lstStyle/>
        <a:p>
          <a:endParaRPr lang="cs-CZ"/>
        </a:p>
      </dgm:t>
    </dgm:pt>
    <dgm:pt modelId="{1BFB0370-101D-45B7-B558-88F7A843E645}">
      <dgm:prSet phldrT="[Text]"/>
      <dgm:spPr>
        <a:solidFill>
          <a:srgbClr val="FFFF00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P3</a:t>
          </a:r>
          <a:endParaRPr lang="cs-CZ" dirty="0"/>
        </a:p>
      </dgm:t>
    </dgm:pt>
    <dgm:pt modelId="{A95035E6-3B72-4641-8224-D33BED756A6C}" type="parTrans" cxnId="{098A8E0B-5E40-4D5B-9C3A-C7659E9BB4C4}">
      <dgm:prSet/>
      <dgm:spPr/>
      <dgm:t>
        <a:bodyPr/>
        <a:lstStyle/>
        <a:p>
          <a:endParaRPr lang="cs-CZ"/>
        </a:p>
      </dgm:t>
    </dgm:pt>
    <dgm:pt modelId="{B7F5F1BA-DF14-4053-BD86-86A4F652C528}" type="sibTrans" cxnId="{098A8E0B-5E40-4D5B-9C3A-C7659E9BB4C4}">
      <dgm:prSet/>
      <dgm:spPr/>
      <dgm:t>
        <a:bodyPr/>
        <a:lstStyle/>
        <a:p>
          <a:endParaRPr lang="cs-CZ"/>
        </a:p>
      </dgm:t>
    </dgm:pt>
    <dgm:pt modelId="{A1AEDD87-E808-48A8-A77E-560EDF2EA1A4}">
      <dgm:prSet phldrT="[Text]"/>
      <dgm:spPr>
        <a:solidFill>
          <a:srgbClr val="FF00FF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6" action="ppaction://hlinksldjump"/>
            </a:rPr>
            <a:t>G2</a:t>
          </a:r>
          <a:endParaRPr lang="cs-CZ" dirty="0"/>
        </a:p>
      </dgm:t>
    </dgm:pt>
    <dgm:pt modelId="{0F44A9E1-FFC1-4303-A149-5882DBAD3C4C}" type="parTrans" cxnId="{C851E3FF-BFAF-4284-97FB-1E0FA9BC856E}">
      <dgm:prSet/>
      <dgm:spPr/>
      <dgm:t>
        <a:bodyPr/>
        <a:lstStyle/>
        <a:p>
          <a:endParaRPr lang="cs-CZ"/>
        </a:p>
      </dgm:t>
    </dgm:pt>
    <dgm:pt modelId="{108B198A-DBE5-44A1-B612-51908125D4C5}" type="sibTrans" cxnId="{C851E3FF-BFAF-4284-97FB-1E0FA9BC856E}">
      <dgm:prSet/>
      <dgm:spPr/>
      <dgm:t>
        <a:bodyPr/>
        <a:lstStyle/>
        <a:p>
          <a:endParaRPr lang="cs-CZ"/>
        </a:p>
      </dgm:t>
    </dgm:pt>
    <dgm:pt modelId="{45721CCA-CAD3-471B-9601-1F3C3439ECBC}" type="pres">
      <dgm:prSet presAssocID="{8C753418-5729-4AB5-9561-C94B80E11669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DE3CE451-230B-4B51-B802-58CBD053F594}" type="pres">
      <dgm:prSet presAssocID="{14F88CEA-1B11-474C-BDBA-4197CB3A33F9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7CCDD348-D730-4C16-AB78-8FA3B42E34FE}" type="pres">
      <dgm:prSet presAssocID="{69930B52-9834-4111-ACD8-A0BCE0DBAD1D}" presName="Accent1" presStyleCnt="0"/>
      <dgm:spPr/>
    </dgm:pt>
    <dgm:pt modelId="{6E930EDE-FF5D-44A0-A7DB-5A67B9A1E557}" type="pres">
      <dgm:prSet presAssocID="{69930B52-9834-4111-ACD8-A0BCE0DBAD1D}" presName="Accent" presStyleLbl="bgShp" presStyleIdx="0" presStyleCnt="6"/>
      <dgm:spPr/>
    </dgm:pt>
    <dgm:pt modelId="{E09EA5AC-309F-4647-85D9-BA3127A20B65}" type="pres">
      <dgm:prSet presAssocID="{69930B52-9834-4111-ACD8-A0BCE0DBAD1D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92B541-FE2A-47F4-8522-1CDE4567A6A9}" type="pres">
      <dgm:prSet presAssocID="{C4B2161C-5218-408B-88F0-0D897285086F}" presName="Accent2" presStyleCnt="0"/>
      <dgm:spPr/>
    </dgm:pt>
    <dgm:pt modelId="{23599E65-23B2-44EA-BCBA-D882C5169A06}" type="pres">
      <dgm:prSet presAssocID="{C4B2161C-5218-408B-88F0-0D897285086F}" presName="Accent" presStyleLbl="bgShp" presStyleIdx="1" presStyleCnt="6"/>
      <dgm:spPr/>
    </dgm:pt>
    <dgm:pt modelId="{14E3F1A4-4491-473D-B1B0-3A3EFA55CAF5}" type="pres">
      <dgm:prSet presAssocID="{C4B2161C-5218-408B-88F0-0D897285086F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61F1C4-8621-4431-A508-81403877F0EB}" type="pres">
      <dgm:prSet presAssocID="{77F3B514-3ACC-4E2D-AB88-619D225915CA}" presName="Accent3" presStyleCnt="0"/>
      <dgm:spPr/>
    </dgm:pt>
    <dgm:pt modelId="{AE2DE36B-1686-4AB5-B562-3FDFE073F080}" type="pres">
      <dgm:prSet presAssocID="{77F3B514-3ACC-4E2D-AB88-619D225915CA}" presName="Accent" presStyleLbl="bgShp" presStyleIdx="2" presStyleCnt="6"/>
      <dgm:spPr/>
    </dgm:pt>
    <dgm:pt modelId="{A984FDD8-9D1D-4EE5-95E5-547E09CB4FA1}" type="pres">
      <dgm:prSet presAssocID="{77F3B514-3ACC-4E2D-AB88-619D225915CA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257B49-59F7-4E8D-9C21-FD2EF90B4530}" type="pres">
      <dgm:prSet presAssocID="{656661A8-9B66-49D9-BC23-C86A6E998062}" presName="Accent4" presStyleCnt="0"/>
      <dgm:spPr/>
    </dgm:pt>
    <dgm:pt modelId="{7AD4D24E-836E-49DA-8FE7-6A53A37917B8}" type="pres">
      <dgm:prSet presAssocID="{656661A8-9B66-49D9-BC23-C86A6E998062}" presName="Accent" presStyleLbl="bgShp" presStyleIdx="3" presStyleCnt="6" custLinFactNeighborX="22590" custLinFactNeighborY="12282"/>
      <dgm:spPr/>
    </dgm:pt>
    <dgm:pt modelId="{E0448A9F-7228-404B-BF73-F0581222BEE8}" type="pres">
      <dgm:prSet presAssocID="{656661A8-9B66-49D9-BC23-C86A6E998062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F78742-C9CF-4DBF-ACF9-50C9C1807DB8}" type="pres">
      <dgm:prSet presAssocID="{1BFB0370-101D-45B7-B558-88F7A843E645}" presName="Accent5" presStyleCnt="0"/>
      <dgm:spPr/>
    </dgm:pt>
    <dgm:pt modelId="{C389845D-7906-4833-A641-A556230A6C83}" type="pres">
      <dgm:prSet presAssocID="{1BFB0370-101D-45B7-B558-88F7A843E645}" presName="Accent" presStyleLbl="bgShp" presStyleIdx="4" presStyleCnt="6"/>
      <dgm:spPr/>
    </dgm:pt>
    <dgm:pt modelId="{AFEF38DF-C707-4ABE-A51B-3BA5A8D8E320}" type="pres">
      <dgm:prSet presAssocID="{1BFB0370-101D-45B7-B558-88F7A843E645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E584D8-6469-44D5-B980-AEBA5EAB3B5B}" type="pres">
      <dgm:prSet presAssocID="{A1AEDD87-E808-48A8-A77E-560EDF2EA1A4}" presName="Accent6" presStyleCnt="0"/>
      <dgm:spPr/>
    </dgm:pt>
    <dgm:pt modelId="{2AEC0528-FBFD-47A8-8275-612F9FDBCA20}" type="pres">
      <dgm:prSet presAssocID="{A1AEDD87-E808-48A8-A77E-560EDF2EA1A4}" presName="Accent" presStyleLbl="bgShp" presStyleIdx="5" presStyleCnt="6"/>
      <dgm:spPr/>
    </dgm:pt>
    <dgm:pt modelId="{E43FB262-CE2B-41A0-83FF-52DED4D8606E}" type="pres">
      <dgm:prSet presAssocID="{A1AEDD87-E808-48A8-A77E-560EDF2EA1A4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5318000-C6F2-410F-8F61-3D10298B90AA}" srcId="{14F88CEA-1B11-474C-BDBA-4197CB3A33F9}" destId="{656661A8-9B66-49D9-BC23-C86A6E998062}" srcOrd="3" destOrd="0" parTransId="{5855E47C-5D62-47C4-9A22-2C62831E8E90}" sibTransId="{D7B99F2D-0011-47AD-9B0F-03749FAD4399}"/>
    <dgm:cxn modelId="{9A0F3D59-24B8-46EA-A74E-1CD648A72AA9}" type="presOf" srcId="{8C753418-5729-4AB5-9561-C94B80E11669}" destId="{45721CCA-CAD3-471B-9601-1F3C3439ECBC}" srcOrd="0" destOrd="0" presId="urn:microsoft.com/office/officeart/2011/layout/HexagonRadial"/>
    <dgm:cxn modelId="{C851E3FF-BFAF-4284-97FB-1E0FA9BC856E}" srcId="{14F88CEA-1B11-474C-BDBA-4197CB3A33F9}" destId="{A1AEDD87-E808-48A8-A77E-560EDF2EA1A4}" srcOrd="5" destOrd="0" parTransId="{0F44A9E1-FFC1-4303-A149-5882DBAD3C4C}" sibTransId="{108B198A-DBE5-44A1-B612-51908125D4C5}"/>
    <dgm:cxn modelId="{675DA455-6F97-4196-AFA6-C0F6FB3CF008}" type="presOf" srcId="{1BFB0370-101D-45B7-B558-88F7A843E645}" destId="{AFEF38DF-C707-4ABE-A51B-3BA5A8D8E320}" srcOrd="0" destOrd="0" presId="urn:microsoft.com/office/officeart/2011/layout/HexagonRadial"/>
    <dgm:cxn modelId="{098A8E0B-5E40-4D5B-9C3A-C7659E9BB4C4}" srcId="{14F88CEA-1B11-474C-BDBA-4197CB3A33F9}" destId="{1BFB0370-101D-45B7-B558-88F7A843E645}" srcOrd="4" destOrd="0" parTransId="{A95035E6-3B72-4641-8224-D33BED756A6C}" sibTransId="{B7F5F1BA-DF14-4053-BD86-86A4F652C528}"/>
    <dgm:cxn modelId="{8D21C20E-A043-4738-8D6E-0AD602E7B81D}" type="presOf" srcId="{69930B52-9834-4111-ACD8-A0BCE0DBAD1D}" destId="{E09EA5AC-309F-4647-85D9-BA3127A20B65}" srcOrd="0" destOrd="0" presId="urn:microsoft.com/office/officeart/2011/layout/HexagonRadial"/>
    <dgm:cxn modelId="{62328411-F01D-48E8-89AE-A95B3876AF77}" type="presOf" srcId="{14F88CEA-1B11-474C-BDBA-4197CB3A33F9}" destId="{DE3CE451-230B-4B51-B802-58CBD053F594}" srcOrd="0" destOrd="0" presId="urn:microsoft.com/office/officeart/2011/layout/HexagonRadial"/>
    <dgm:cxn modelId="{190F1955-78AA-44AA-B7CD-871E7D52F2CF}" type="presOf" srcId="{656661A8-9B66-49D9-BC23-C86A6E998062}" destId="{E0448A9F-7228-404B-BF73-F0581222BEE8}" srcOrd="0" destOrd="0" presId="urn:microsoft.com/office/officeart/2011/layout/HexagonRadial"/>
    <dgm:cxn modelId="{D1BE71A3-3791-439D-908A-79F1B3D6D457}" type="presOf" srcId="{A1AEDD87-E808-48A8-A77E-560EDF2EA1A4}" destId="{E43FB262-CE2B-41A0-83FF-52DED4D8606E}" srcOrd="0" destOrd="0" presId="urn:microsoft.com/office/officeart/2011/layout/HexagonRadial"/>
    <dgm:cxn modelId="{AF3861C0-32C2-49BB-8BAB-C07712800FF3}" srcId="{8C753418-5729-4AB5-9561-C94B80E11669}" destId="{14F88CEA-1B11-474C-BDBA-4197CB3A33F9}" srcOrd="0" destOrd="0" parTransId="{F1B6E0FA-AB7C-47D9-BB5D-EE907FD1794A}" sibTransId="{D67F6826-1EB0-4E1A-8DA7-04A90B36D6C6}"/>
    <dgm:cxn modelId="{E4AF3F00-AE7F-4D5D-8B10-D67A1729B874}" srcId="{14F88CEA-1B11-474C-BDBA-4197CB3A33F9}" destId="{77F3B514-3ACC-4E2D-AB88-619D225915CA}" srcOrd="2" destOrd="0" parTransId="{6ABBC154-050D-4376-BF27-6ABC00438CC9}" sibTransId="{6B16D68C-C4C2-4A36-9123-7133B1A5EF82}"/>
    <dgm:cxn modelId="{D0325E76-02B4-4565-AA39-CD15DE92770D}" type="presOf" srcId="{77F3B514-3ACC-4E2D-AB88-619D225915CA}" destId="{A984FDD8-9D1D-4EE5-95E5-547E09CB4FA1}" srcOrd="0" destOrd="0" presId="urn:microsoft.com/office/officeart/2011/layout/HexagonRadial"/>
    <dgm:cxn modelId="{79C6446D-0086-4994-A688-1CB19D48E3CF}" srcId="{14F88CEA-1B11-474C-BDBA-4197CB3A33F9}" destId="{69930B52-9834-4111-ACD8-A0BCE0DBAD1D}" srcOrd="0" destOrd="0" parTransId="{955983A7-5A0C-451E-9C52-AB45B4A82C2C}" sibTransId="{6BB380D7-AA91-46F7-89E1-F6A8BFA905AC}"/>
    <dgm:cxn modelId="{CD5C3B9E-9945-4235-B0C1-FB68CC0E87CC}" srcId="{14F88CEA-1B11-474C-BDBA-4197CB3A33F9}" destId="{C4B2161C-5218-408B-88F0-0D897285086F}" srcOrd="1" destOrd="0" parTransId="{DA336EC8-F681-402D-BD65-27B6BA46D1BE}" sibTransId="{931FBAE5-FC00-4083-B608-6DE77FD714C4}"/>
    <dgm:cxn modelId="{C66A68A0-93C0-49F5-86A1-611B6AC8F323}" type="presOf" srcId="{C4B2161C-5218-408B-88F0-0D897285086F}" destId="{14E3F1A4-4491-473D-B1B0-3A3EFA55CAF5}" srcOrd="0" destOrd="0" presId="urn:microsoft.com/office/officeart/2011/layout/HexagonRadial"/>
    <dgm:cxn modelId="{B3784B78-FB9E-4258-9DDF-D2F0E191AE46}" type="presParOf" srcId="{45721CCA-CAD3-471B-9601-1F3C3439ECBC}" destId="{DE3CE451-230B-4B51-B802-58CBD053F594}" srcOrd="0" destOrd="0" presId="urn:microsoft.com/office/officeart/2011/layout/HexagonRadial"/>
    <dgm:cxn modelId="{02E02050-2BB0-4921-857B-0C6B2DCE8749}" type="presParOf" srcId="{45721CCA-CAD3-471B-9601-1F3C3439ECBC}" destId="{7CCDD348-D730-4C16-AB78-8FA3B42E34FE}" srcOrd="1" destOrd="0" presId="urn:microsoft.com/office/officeart/2011/layout/HexagonRadial"/>
    <dgm:cxn modelId="{D7DD7F08-EF77-42B5-B45C-44EC03A547C5}" type="presParOf" srcId="{7CCDD348-D730-4C16-AB78-8FA3B42E34FE}" destId="{6E930EDE-FF5D-44A0-A7DB-5A67B9A1E557}" srcOrd="0" destOrd="0" presId="urn:microsoft.com/office/officeart/2011/layout/HexagonRadial"/>
    <dgm:cxn modelId="{2E5F9724-1723-486D-93AC-FC09A8BAFA3A}" type="presParOf" srcId="{45721CCA-CAD3-471B-9601-1F3C3439ECBC}" destId="{E09EA5AC-309F-4647-85D9-BA3127A20B65}" srcOrd="2" destOrd="0" presId="urn:microsoft.com/office/officeart/2011/layout/HexagonRadial"/>
    <dgm:cxn modelId="{CA463B90-001D-4DFC-AFF1-069A2DACB739}" type="presParOf" srcId="{45721CCA-CAD3-471B-9601-1F3C3439ECBC}" destId="{FE92B541-FE2A-47F4-8522-1CDE4567A6A9}" srcOrd="3" destOrd="0" presId="urn:microsoft.com/office/officeart/2011/layout/HexagonRadial"/>
    <dgm:cxn modelId="{7DF84BAF-81C3-4D67-BDC6-0CDC910BDB62}" type="presParOf" srcId="{FE92B541-FE2A-47F4-8522-1CDE4567A6A9}" destId="{23599E65-23B2-44EA-BCBA-D882C5169A06}" srcOrd="0" destOrd="0" presId="urn:microsoft.com/office/officeart/2011/layout/HexagonRadial"/>
    <dgm:cxn modelId="{DB0F8ECB-9022-4B3C-9053-5EDF4AEDAB19}" type="presParOf" srcId="{45721CCA-CAD3-471B-9601-1F3C3439ECBC}" destId="{14E3F1A4-4491-473D-B1B0-3A3EFA55CAF5}" srcOrd="4" destOrd="0" presId="urn:microsoft.com/office/officeart/2011/layout/HexagonRadial"/>
    <dgm:cxn modelId="{B267E879-7266-405F-A3E8-9E567338BB50}" type="presParOf" srcId="{45721CCA-CAD3-471B-9601-1F3C3439ECBC}" destId="{2761F1C4-8621-4431-A508-81403877F0EB}" srcOrd="5" destOrd="0" presId="urn:microsoft.com/office/officeart/2011/layout/HexagonRadial"/>
    <dgm:cxn modelId="{0A9C9776-F9F3-4F45-8AF5-0D127387E5E8}" type="presParOf" srcId="{2761F1C4-8621-4431-A508-81403877F0EB}" destId="{AE2DE36B-1686-4AB5-B562-3FDFE073F080}" srcOrd="0" destOrd="0" presId="urn:microsoft.com/office/officeart/2011/layout/HexagonRadial"/>
    <dgm:cxn modelId="{93197A67-2EC9-411A-A9CB-4AE8C3BF7F70}" type="presParOf" srcId="{45721CCA-CAD3-471B-9601-1F3C3439ECBC}" destId="{A984FDD8-9D1D-4EE5-95E5-547E09CB4FA1}" srcOrd="6" destOrd="0" presId="urn:microsoft.com/office/officeart/2011/layout/HexagonRadial"/>
    <dgm:cxn modelId="{14345973-624F-4E94-A58C-266BB50EE603}" type="presParOf" srcId="{45721CCA-CAD3-471B-9601-1F3C3439ECBC}" destId="{23257B49-59F7-4E8D-9C21-FD2EF90B4530}" srcOrd="7" destOrd="0" presId="urn:microsoft.com/office/officeart/2011/layout/HexagonRadial"/>
    <dgm:cxn modelId="{94B99BD4-E4AA-44A0-84ED-9A68B395EE31}" type="presParOf" srcId="{23257B49-59F7-4E8D-9C21-FD2EF90B4530}" destId="{7AD4D24E-836E-49DA-8FE7-6A53A37917B8}" srcOrd="0" destOrd="0" presId="urn:microsoft.com/office/officeart/2011/layout/HexagonRadial"/>
    <dgm:cxn modelId="{2994F0BF-DD87-409F-9E28-821086AAB346}" type="presParOf" srcId="{45721CCA-CAD3-471B-9601-1F3C3439ECBC}" destId="{E0448A9F-7228-404B-BF73-F0581222BEE8}" srcOrd="8" destOrd="0" presId="urn:microsoft.com/office/officeart/2011/layout/HexagonRadial"/>
    <dgm:cxn modelId="{8E220287-197F-49F5-B9F0-1127881AAA1A}" type="presParOf" srcId="{45721CCA-CAD3-471B-9601-1F3C3439ECBC}" destId="{4FF78742-C9CF-4DBF-ACF9-50C9C1807DB8}" srcOrd="9" destOrd="0" presId="urn:microsoft.com/office/officeart/2011/layout/HexagonRadial"/>
    <dgm:cxn modelId="{0C0CFE8E-6BB2-480A-AE45-496F77BE7F36}" type="presParOf" srcId="{4FF78742-C9CF-4DBF-ACF9-50C9C1807DB8}" destId="{C389845D-7906-4833-A641-A556230A6C83}" srcOrd="0" destOrd="0" presId="urn:microsoft.com/office/officeart/2011/layout/HexagonRadial"/>
    <dgm:cxn modelId="{F3078C16-87E6-47D3-802C-9F047C4A3295}" type="presParOf" srcId="{45721CCA-CAD3-471B-9601-1F3C3439ECBC}" destId="{AFEF38DF-C707-4ABE-A51B-3BA5A8D8E320}" srcOrd="10" destOrd="0" presId="urn:microsoft.com/office/officeart/2011/layout/HexagonRadial"/>
    <dgm:cxn modelId="{07ACF86A-FF0E-4103-9939-B3DB8521E9EE}" type="presParOf" srcId="{45721CCA-CAD3-471B-9601-1F3C3439ECBC}" destId="{E1E584D8-6469-44D5-B980-AEBA5EAB3B5B}" srcOrd="11" destOrd="0" presId="urn:microsoft.com/office/officeart/2011/layout/HexagonRadial"/>
    <dgm:cxn modelId="{842CC352-07CB-49ED-847C-77399616FC3B}" type="presParOf" srcId="{E1E584D8-6469-44D5-B980-AEBA5EAB3B5B}" destId="{2AEC0528-FBFD-47A8-8275-612F9FDBCA20}" srcOrd="0" destOrd="0" presId="urn:microsoft.com/office/officeart/2011/layout/HexagonRadial"/>
    <dgm:cxn modelId="{7DA2957B-DD27-4593-899A-31E9B79F429C}" type="presParOf" srcId="{45721CCA-CAD3-471B-9601-1F3C3439ECBC}" destId="{E43FB262-CE2B-41A0-83FF-52DED4D8606E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3CE451-230B-4B51-B802-58CBD053F594}">
      <dsp:nvSpPr>
        <dsp:cNvPr id="0" name=""/>
        <dsp:cNvSpPr/>
      </dsp:nvSpPr>
      <dsp:spPr>
        <a:xfrm>
          <a:off x="3036598" y="1696166"/>
          <a:ext cx="2155901" cy="1864941"/>
        </a:xfrm>
        <a:prstGeom prst="hexagon">
          <a:avLst>
            <a:gd name="adj" fmla="val 28570"/>
            <a:gd name="vf" fmla="val 115470"/>
          </a:avLst>
        </a:prstGeom>
        <a:solidFill>
          <a:srgbClr val="FF99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b="1" kern="1200" dirty="0" smtClean="0">
              <a:solidFill>
                <a:schemeClr val="tx1"/>
              </a:solidFill>
            </a:rPr>
            <a:t>ČOČKY</a:t>
          </a:r>
          <a:endParaRPr lang="cs-CZ" sz="3700" b="1" kern="1200" dirty="0">
            <a:solidFill>
              <a:schemeClr val="tx1"/>
            </a:solidFill>
          </a:endParaRPr>
        </a:p>
      </dsp:txBody>
      <dsp:txXfrm>
        <a:off x="3393861" y="2005213"/>
        <a:ext cx="1441375" cy="1246847"/>
      </dsp:txXfrm>
    </dsp:sp>
    <dsp:sp modelId="{23599E65-23B2-44EA-BCBA-D882C5169A06}">
      <dsp:nvSpPr>
        <dsp:cNvPr id="0" name=""/>
        <dsp:cNvSpPr/>
      </dsp:nvSpPr>
      <dsp:spPr>
        <a:xfrm>
          <a:off x="4386607" y="803917"/>
          <a:ext cx="813415" cy="700864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9EA5AC-309F-4647-85D9-BA3127A20B65}">
      <dsp:nvSpPr>
        <dsp:cNvPr id="0" name=""/>
        <dsp:cNvSpPr/>
      </dsp:nvSpPr>
      <dsp:spPr>
        <a:xfrm>
          <a:off x="3235188" y="0"/>
          <a:ext cx="1766745" cy="1528442"/>
        </a:xfrm>
        <a:prstGeom prst="hexagon">
          <a:avLst>
            <a:gd name="adj" fmla="val 28570"/>
            <a:gd name="vf" fmla="val 115470"/>
          </a:avLst>
        </a:prstGeom>
        <a:solidFill>
          <a:srgbClr val="00FFF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hlinkClick xmlns:r="http://schemas.openxmlformats.org/officeDocument/2006/relationships" r:id="" action="ppaction://hlinksldjump"/>
            </a:rPr>
            <a:t>P1</a:t>
          </a:r>
          <a:endParaRPr lang="cs-CZ" sz="3700" kern="1200" dirty="0"/>
        </a:p>
      </dsp:txBody>
      <dsp:txXfrm>
        <a:off x="3527975" y="253295"/>
        <a:ext cx="1181171" cy="1021852"/>
      </dsp:txXfrm>
    </dsp:sp>
    <dsp:sp modelId="{AE2DE36B-1686-4AB5-B562-3FDFE073F080}">
      <dsp:nvSpPr>
        <dsp:cNvPr id="0" name=""/>
        <dsp:cNvSpPr/>
      </dsp:nvSpPr>
      <dsp:spPr>
        <a:xfrm>
          <a:off x="5335925" y="2114161"/>
          <a:ext cx="813415" cy="700864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E3F1A4-4491-473D-B1B0-3A3EFA55CAF5}">
      <dsp:nvSpPr>
        <dsp:cNvPr id="0" name=""/>
        <dsp:cNvSpPr/>
      </dsp:nvSpPr>
      <dsp:spPr>
        <a:xfrm>
          <a:off x="4855499" y="940094"/>
          <a:ext cx="1766745" cy="1528442"/>
        </a:xfrm>
        <a:prstGeom prst="hexagon">
          <a:avLst>
            <a:gd name="adj" fmla="val 28570"/>
            <a:gd name="vf" fmla="val 115470"/>
          </a:avLst>
        </a:prstGeom>
        <a:solidFill>
          <a:srgbClr val="19FF19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hlinkClick xmlns:r="http://schemas.openxmlformats.org/officeDocument/2006/relationships" r:id="" action="ppaction://hlinksldjump"/>
            </a:rPr>
            <a:t>N6</a:t>
          </a:r>
          <a:endParaRPr lang="cs-CZ" sz="3700" kern="1200" dirty="0"/>
        </a:p>
      </dsp:txBody>
      <dsp:txXfrm>
        <a:off x="5148286" y="1193389"/>
        <a:ext cx="1181171" cy="1021852"/>
      </dsp:txXfrm>
    </dsp:sp>
    <dsp:sp modelId="{7AD4D24E-836E-49DA-8FE7-6A53A37917B8}">
      <dsp:nvSpPr>
        <dsp:cNvPr id="0" name=""/>
        <dsp:cNvSpPr/>
      </dsp:nvSpPr>
      <dsp:spPr>
        <a:xfrm>
          <a:off x="4860218" y="3679260"/>
          <a:ext cx="813415" cy="700864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84FDD8-9D1D-4EE5-95E5-547E09CB4FA1}">
      <dsp:nvSpPr>
        <dsp:cNvPr id="0" name=""/>
        <dsp:cNvSpPr/>
      </dsp:nvSpPr>
      <dsp:spPr>
        <a:xfrm>
          <a:off x="4855499" y="2788211"/>
          <a:ext cx="1766745" cy="1528442"/>
        </a:xfrm>
        <a:prstGeom prst="hexagon">
          <a:avLst>
            <a:gd name="adj" fmla="val 28570"/>
            <a:gd name="vf" fmla="val 115470"/>
          </a:avLst>
        </a:prstGeom>
        <a:solidFill>
          <a:srgbClr val="FF6969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hlinkClick xmlns:r="http://schemas.openxmlformats.org/officeDocument/2006/relationships" r:id="" action="ppaction://hlinksldjump"/>
            </a:rPr>
            <a:t>P5</a:t>
          </a:r>
          <a:endParaRPr lang="cs-CZ" sz="3700" kern="1200" dirty="0"/>
        </a:p>
      </dsp:txBody>
      <dsp:txXfrm>
        <a:off x="5148286" y="3041506"/>
        <a:ext cx="1181171" cy="1021852"/>
      </dsp:txXfrm>
    </dsp:sp>
    <dsp:sp modelId="{C389845D-7906-4833-A641-A556230A6C83}">
      <dsp:nvSpPr>
        <dsp:cNvPr id="0" name=""/>
        <dsp:cNvSpPr/>
      </dsp:nvSpPr>
      <dsp:spPr>
        <a:xfrm>
          <a:off x="3040610" y="3746708"/>
          <a:ext cx="813415" cy="700864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448A9F-7228-404B-BF73-F0581222BEE8}">
      <dsp:nvSpPr>
        <dsp:cNvPr id="0" name=""/>
        <dsp:cNvSpPr/>
      </dsp:nvSpPr>
      <dsp:spPr>
        <a:xfrm>
          <a:off x="3235188" y="3729357"/>
          <a:ext cx="1766745" cy="1528442"/>
        </a:xfrm>
        <a:prstGeom prst="hexagon">
          <a:avLst>
            <a:gd name="adj" fmla="val 28570"/>
            <a:gd name="vf" fmla="val 115470"/>
          </a:avLst>
        </a:prstGeom>
        <a:solidFill>
          <a:srgbClr val="9966F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hlinkClick xmlns:r="http://schemas.openxmlformats.org/officeDocument/2006/relationships" r:id="" action="ppaction://hlinksldjump"/>
            </a:rPr>
            <a:t>N4</a:t>
          </a:r>
          <a:endParaRPr lang="cs-CZ" sz="3700" kern="1200" dirty="0"/>
        </a:p>
      </dsp:txBody>
      <dsp:txXfrm>
        <a:off x="3527975" y="3982652"/>
        <a:ext cx="1181171" cy="1021852"/>
      </dsp:txXfrm>
    </dsp:sp>
    <dsp:sp modelId="{2AEC0528-FBFD-47A8-8275-612F9FDBCA20}">
      <dsp:nvSpPr>
        <dsp:cNvPr id="0" name=""/>
        <dsp:cNvSpPr/>
      </dsp:nvSpPr>
      <dsp:spPr>
        <a:xfrm>
          <a:off x="2075745" y="2436990"/>
          <a:ext cx="813415" cy="700864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EF38DF-C707-4ABE-A51B-3BA5A8D8E320}">
      <dsp:nvSpPr>
        <dsp:cNvPr id="0" name=""/>
        <dsp:cNvSpPr/>
      </dsp:nvSpPr>
      <dsp:spPr>
        <a:xfrm>
          <a:off x="1607355" y="2789262"/>
          <a:ext cx="1766745" cy="1528442"/>
        </a:xfrm>
        <a:prstGeom prst="hexagon">
          <a:avLst>
            <a:gd name="adj" fmla="val 28570"/>
            <a:gd name="vf" fmla="val 115470"/>
          </a:avLst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hlinkClick xmlns:r="http://schemas.openxmlformats.org/officeDocument/2006/relationships" r:id="" action="ppaction://hlinksldjump"/>
            </a:rPr>
            <a:t>P3</a:t>
          </a:r>
          <a:endParaRPr lang="cs-CZ" sz="3700" kern="1200" dirty="0"/>
        </a:p>
      </dsp:txBody>
      <dsp:txXfrm>
        <a:off x="1900142" y="3042557"/>
        <a:ext cx="1181171" cy="1021852"/>
      </dsp:txXfrm>
    </dsp:sp>
    <dsp:sp modelId="{E43FB262-CE2B-41A0-83FF-52DED4D8606E}">
      <dsp:nvSpPr>
        <dsp:cNvPr id="0" name=""/>
        <dsp:cNvSpPr/>
      </dsp:nvSpPr>
      <dsp:spPr>
        <a:xfrm>
          <a:off x="1607355" y="937991"/>
          <a:ext cx="1766745" cy="1528442"/>
        </a:xfrm>
        <a:prstGeom prst="hexagon">
          <a:avLst>
            <a:gd name="adj" fmla="val 28570"/>
            <a:gd name="vf" fmla="val 115470"/>
          </a:avLst>
        </a:prstGeom>
        <a:solidFill>
          <a:srgbClr val="FF00F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hlinkClick xmlns:r="http://schemas.openxmlformats.org/officeDocument/2006/relationships" r:id="" action="ppaction://hlinksldjump"/>
            </a:rPr>
            <a:t>G2</a:t>
          </a:r>
          <a:endParaRPr lang="cs-CZ" sz="3700" kern="1200" dirty="0"/>
        </a:p>
      </dsp:txBody>
      <dsp:txXfrm>
        <a:off x="1900142" y="1191286"/>
        <a:ext cx="1181171" cy="10218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B58305-0B00-49AC-9C76-D1E8972D4D75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DBAAA0-3E23-48BF-AFF7-ACE189E023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4137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7D0FDE9-E9CA-46DC-813B-52E910C653D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EED6D-BBFD-408C-BADF-BB3CC5DE7DF5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E345-4B28-4962-B46C-62D0E402D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4357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EED6D-BBFD-408C-BADF-BB3CC5DE7DF5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E345-4B28-4962-B46C-62D0E402D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221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EED6D-BBFD-408C-BADF-BB3CC5DE7DF5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E345-4B28-4962-B46C-62D0E402D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0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EED6D-BBFD-408C-BADF-BB3CC5DE7DF5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E345-4B28-4962-B46C-62D0E402D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031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EED6D-BBFD-408C-BADF-BB3CC5DE7DF5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E345-4B28-4962-B46C-62D0E402D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3383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EED6D-BBFD-408C-BADF-BB3CC5DE7DF5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E345-4B28-4962-B46C-62D0E402D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991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EED6D-BBFD-408C-BADF-BB3CC5DE7DF5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E345-4B28-4962-B46C-62D0E402D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146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EED6D-BBFD-408C-BADF-BB3CC5DE7DF5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E345-4B28-4962-B46C-62D0E402D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660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EED6D-BBFD-408C-BADF-BB3CC5DE7DF5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E345-4B28-4962-B46C-62D0E402D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335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EED6D-BBFD-408C-BADF-BB3CC5DE7DF5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E345-4B28-4962-B46C-62D0E402D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50373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EED6D-BBFD-408C-BADF-BB3CC5DE7DF5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E345-4B28-4962-B46C-62D0E402D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66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9EED6D-BBFD-408C-BADF-BB3CC5DE7DF5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65E345-4B28-4962-B46C-62D0E402D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100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17.png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17.png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2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3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6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8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0.png"/><Relationship Id="rId4" Type="http://schemas.openxmlformats.org/officeDocument/2006/relationships/image" Target="../media/image38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2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2.png"/><Relationship Id="rId4" Type="http://schemas.openxmlformats.org/officeDocument/2006/relationships/image" Target="../media/image43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4.png"/><Relationship Id="rId5" Type="http://schemas.openxmlformats.org/officeDocument/2006/relationships/image" Target="../media/image42.png"/><Relationship Id="rId4" Type="http://schemas.openxmlformats.org/officeDocument/2006/relationships/image" Target="../media/image43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5.png"/><Relationship Id="rId5" Type="http://schemas.openxmlformats.org/officeDocument/2006/relationships/image" Target="../media/image42.png"/><Relationship Id="rId4" Type="http://schemas.openxmlformats.org/officeDocument/2006/relationships/image" Target="../media/image43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4.xml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Relationship Id="rId9" Type="http://schemas.openxmlformats.org/officeDocument/2006/relationships/image" Target="../media/image58.png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2.png"/><Relationship Id="rId7" Type="http://schemas.openxmlformats.org/officeDocument/2006/relationships/image" Target="../media/image59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Relationship Id="rId9" Type="http://schemas.openxmlformats.org/officeDocument/2006/relationships/image" Target="../media/image57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1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3.png"/><Relationship Id="rId4" Type="http://schemas.openxmlformats.org/officeDocument/2006/relationships/image" Target="../media/image61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4.png"/><Relationship Id="rId4" Type="http://schemas.openxmlformats.org/officeDocument/2006/relationships/image" Target="../media/image61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6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9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0.png"/><Relationship Id="rId5" Type="http://schemas.openxmlformats.org/officeDocument/2006/relationships/image" Target="../media/image71.png"/><Relationship Id="rId4" Type="http://schemas.openxmlformats.org/officeDocument/2006/relationships/image" Target="../media/image69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3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3.png"/><Relationship Id="rId4" Type="http://schemas.openxmlformats.org/officeDocument/2006/relationships/image" Target="../media/image74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3.png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7" Type="http://schemas.openxmlformats.org/officeDocument/2006/relationships/image" Target="../media/image79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7" Type="http://schemas.openxmlformats.org/officeDocument/2006/relationships/image" Target="../media/image81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0.png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8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png"/><Relationship Id="rId3" Type="http://schemas.openxmlformats.org/officeDocument/2006/relationships/image" Target="../media/image73.png"/><Relationship Id="rId7" Type="http://schemas.openxmlformats.org/officeDocument/2006/relationships/image" Target="../media/image81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0.png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0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4.png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9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1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1.pn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6.png"/><Relationship Id="rId4" Type="http://schemas.openxmlformats.org/officeDocument/2006/relationships/image" Target="../media/image95.png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28688" y="1844675"/>
            <a:ext cx="7072312" cy="3933825"/>
          </a:xfrm>
        </p:spPr>
        <p:txBody>
          <a:bodyPr>
            <a:normAutofit lnSpcReduction="10000"/>
          </a:bodyPr>
          <a:lstStyle/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ŠKOLA:			Gymnázium, Tanvald, Školní 305, příspěvková organizace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PROJEKTU:		CZ.1.07/1.5.00/34.0434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PROJEKTU:		Šablony – Gymnázium Tanvald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ŠABLONY:		III/2 Inovace a zkvalitnění výuky prostřednictvím ICT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AUTOR:			Iva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Herrmannová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TEMATICKÁ OBLAST: 		Optika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</a:t>
            </a:r>
            <a:r>
              <a:rPr lang="cs-CZ" altLang="cs-CZ" sz="1400" dirty="0" smtClean="0">
                <a:solidFill>
                  <a:schemeClr val="tx1"/>
                </a:solidFill>
              </a:rPr>
              <a:t>6 úloh o čočkách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/>
            <a:r>
              <a:rPr lang="cs-CZ" altLang="cs-CZ" sz="1400" dirty="0">
                <a:solidFill>
                  <a:schemeClr val="tx1"/>
                </a:solidFill>
              </a:rPr>
              <a:t>POŘADOVÉ ČÍSLO </a:t>
            </a:r>
            <a:r>
              <a:rPr lang="cs-CZ" altLang="cs-CZ" sz="1400" dirty="0" err="1">
                <a:solidFill>
                  <a:schemeClr val="tx1"/>
                </a:solidFill>
              </a:rPr>
              <a:t>DUMu</a:t>
            </a:r>
            <a:r>
              <a:rPr lang="cs-CZ" altLang="cs-CZ" sz="1400" dirty="0">
                <a:solidFill>
                  <a:schemeClr val="tx1"/>
                </a:solidFill>
              </a:rPr>
              <a:t>:	</a:t>
            </a:r>
            <a:r>
              <a:rPr lang="cs-CZ" altLang="cs-CZ" sz="1400" dirty="0" smtClean="0">
                <a:solidFill>
                  <a:schemeClr val="tx1"/>
                </a:solidFill>
              </a:rPr>
              <a:t>20</a:t>
            </a:r>
            <a:endParaRPr lang="cs-CZ" altLang="cs-CZ" sz="1400" dirty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KÓD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	</a:t>
            </a:r>
            <a:r>
              <a:rPr lang="cs-CZ" altLang="cs-CZ" sz="1400" dirty="0" smtClean="0">
                <a:solidFill>
                  <a:schemeClr val="tx1"/>
                </a:solidFill>
              </a:rPr>
              <a:t>IH_OPTIKA_20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/>
            <a:r>
              <a:rPr lang="cs-CZ" altLang="cs-CZ" sz="1400" dirty="0" smtClean="0">
                <a:solidFill>
                  <a:schemeClr val="tx1"/>
                </a:solidFill>
              </a:rPr>
              <a:t>DATUM TVORBY:		</a:t>
            </a:r>
            <a:r>
              <a:rPr lang="cs-CZ" altLang="cs-CZ" sz="1400" dirty="0" smtClean="0">
                <a:solidFill>
                  <a:schemeClr val="tx1"/>
                </a:solidFill>
              </a:rPr>
              <a:t>12.11.2013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ANOTACE (ROČNÍK):		Prezentace je určena pro oktávu gymnázií (4. ročník). </a:t>
            </a:r>
            <a:r>
              <a:rPr lang="cs-CZ" altLang="cs-CZ" sz="1400" dirty="0" smtClean="0">
                <a:solidFill>
                  <a:schemeClr val="tx1"/>
                </a:solidFill>
              </a:rPr>
              <a:t>Jedná se o sbírku úloh  na téma čočky.  V souboru  </a:t>
            </a:r>
            <a:r>
              <a:rPr lang="cs-CZ" altLang="cs-CZ" sz="1400" dirty="0" smtClean="0">
                <a:solidFill>
                  <a:schemeClr val="tx1"/>
                </a:solidFill>
              </a:rPr>
              <a:t>ú</a:t>
            </a:r>
            <a:r>
              <a:rPr lang="cs-CZ" altLang="cs-CZ" sz="1400" dirty="0" smtClean="0">
                <a:solidFill>
                  <a:schemeClr val="tx1"/>
                </a:solidFill>
              </a:rPr>
              <a:t>loh jsou zastoupeny úlohy řešené početně, graficky a 2 </a:t>
            </a:r>
            <a:r>
              <a:rPr lang="cs-CZ" altLang="cs-CZ" sz="1400" dirty="0">
                <a:solidFill>
                  <a:schemeClr val="tx1"/>
                </a:solidFill>
              </a:rPr>
              <a:t>ú</a:t>
            </a:r>
            <a:r>
              <a:rPr lang="cs-CZ" altLang="cs-CZ" sz="1400" dirty="0" smtClean="0">
                <a:solidFill>
                  <a:schemeClr val="tx1"/>
                </a:solidFill>
              </a:rPr>
              <a:t>lohy, během jejichž řešení  je zmíněn nový poznatek. Typ úlohy je rozlišen pomocí písmenného kódu. Po výběru úloh z nabídky je úloha krok za krokem řešena tak, aby žáci mohli </a:t>
            </a:r>
            <a:r>
              <a:rPr lang="cs-CZ" altLang="cs-CZ" sz="1400" dirty="0">
                <a:solidFill>
                  <a:schemeClr val="tx1"/>
                </a:solidFill>
              </a:rPr>
              <a:t> </a:t>
            </a:r>
            <a:r>
              <a:rPr lang="cs-CZ" altLang="cs-CZ" sz="1400" dirty="0" smtClean="0">
                <a:solidFill>
                  <a:schemeClr val="tx1"/>
                </a:solidFill>
              </a:rPr>
              <a:t>postup řešení sledovat nebo spoluvytvářet. Na závěr je výsledek řešení shrnut do odpovědi a pomocí šipky zpět je možno vrátit se k nabídce úloh.  Soubor úloh bez promítání řešení je rovněž možno použít jako zadání písemné práce, zkoušení či zadání samostatné práce v hodině.</a:t>
            </a:r>
            <a:endParaRPr lang="cs-CZ" altLang="cs-CZ" sz="1400" dirty="0" smtClean="0">
              <a:solidFill>
                <a:schemeClr val="tx1"/>
              </a:solidFill>
            </a:endParaRPr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5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pic>
        <p:nvPicPr>
          <p:cNvPr id="2056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</p:spPr>
      </p:pic>
    </p:spTree>
    <p:extLst>
      <p:ext uri="{BB962C8B-B14F-4D97-AF65-F5344CB8AC3E}">
        <p14:creationId xmlns:p14="http://schemas.microsoft.com/office/powerpoint/2010/main" val="557129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5544615"/>
          </a:xfrm>
          <a:solidFill>
            <a:srgbClr val="71FF71"/>
          </a:solidFill>
          <a:ln>
            <a:solidFill>
              <a:srgbClr val="71FF71"/>
            </a:solidFill>
          </a:ln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C00000"/>
                </a:solidFill>
              </a:rPr>
              <a:t>6 ÚLOH O ČOČKÁCH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802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1FF71"/>
          </a:solidFill>
          <a:ln>
            <a:solidFill>
              <a:srgbClr val="71FF7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CO BUDEŠ POTŘEBOVAT ZNÁT?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7123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1FF71"/>
          </a:solidFill>
          <a:ln>
            <a:solidFill>
              <a:srgbClr val="71FF7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CO BUDEŠ POTŘEBOVAT ZNÁT?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cs-CZ" b="1" dirty="0" smtClean="0"/>
              <a:t>ZOBRAZOVACÍ </a:t>
            </a:r>
            <a:r>
              <a:rPr lang="cs-CZ" b="1" dirty="0" smtClean="0"/>
              <a:t>ROVNICI </a:t>
            </a:r>
            <a:r>
              <a:rPr lang="cs-CZ" b="1" dirty="0" smtClean="0"/>
              <a:t>PRO ČOČKY: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99592" y="2105966"/>
                <a:ext cx="432048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den>
                      </m:f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2105966"/>
                <a:ext cx="4320480" cy="110382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70584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1FF71"/>
          </a:solidFill>
          <a:ln>
            <a:solidFill>
              <a:srgbClr val="71FF7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CO BUDEŠ POTŘEBOVAT ZNÁT?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cs-CZ" b="1" dirty="0" smtClean="0"/>
              <a:t>ZOBRAZOVACÍ ROVNICE PRO ČOČKY: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VZTAHY PRO PŘÍČNÉ ZVĚTŠENÍ:</a:t>
            </a:r>
          </a:p>
          <a:p>
            <a:endParaRPr lang="cs-CZ" b="1" dirty="0"/>
          </a:p>
          <a:p>
            <a:endParaRPr lang="cs-CZ" b="1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99592" y="2105966"/>
                <a:ext cx="432048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den>
                      </m:f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2105966"/>
                <a:ext cx="4320480" cy="110382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896471" y="4005064"/>
                <a:ext cx="7992888" cy="111601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𝐙</m:t>
                      </m:r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´−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6471" y="4005064"/>
                <a:ext cx="7992888" cy="111601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70584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1FF71"/>
          </a:solidFill>
          <a:ln>
            <a:solidFill>
              <a:srgbClr val="71FF7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CO BUDEŠ POTŘEBOVAT ZNÁT?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cs-CZ" b="1" dirty="0" smtClean="0"/>
              <a:t>ZOBRAZOVACÍ ROVNICE PRO ČOČKY: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VZTAHY PRO PŘÍČNÉ ZVĚTŠENÍ: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VÝPOČET OHNISKOVÉ VZDÁLENOSTI ČOČKY: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99592" y="2105966"/>
                <a:ext cx="432048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den>
                      </m:f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2105966"/>
                <a:ext cx="4320480" cy="110382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896471" y="4005064"/>
                <a:ext cx="7992888" cy="111601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𝐙</m:t>
                      </m:r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´−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6471" y="4005064"/>
                <a:ext cx="7992888" cy="111601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899592" y="5699793"/>
                <a:ext cx="7078728" cy="106048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𝝋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8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.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5699793"/>
                <a:ext cx="7078728" cy="106048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70584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1FF71"/>
          </a:solidFill>
          <a:ln>
            <a:solidFill>
              <a:srgbClr val="71FF7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CO BUDEŠ POTŘEBOVAT ZNÁT?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cs-CZ" b="1" dirty="0" smtClean="0"/>
              <a:t>ZNAMÉNKOVOU KONVENCI PRO ČOČKY: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11560" y="2115846"/>
                <a:ext cx="4320480" cy="584775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3200" b="1" i="0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𝐒𝐏𝐎𝐉𝐊𝐘</m:t>
                    </m:r>
                    <m:r>
                      <a:rPr lang="cs-CZ" sz="32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: </m:t>
                    </m:r>
                    <m:r>
                      <a:rPr lang="cs-CZ" sz="32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sz="32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en-US" sz="3200" b="1" dirty="0" smtClean="0">
                    <a:solidFill>
                      <a:srgbClr val="C00000"/>
                    </a:solidFill>
                  </a:rPr>
                  <a:t>&gt;</a:t>
                </a:r>
                <a:r>
                  <a:rPr lang="cs-CZ" sz="32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en-US" sz="3200" b="1" dirty="0" smtClean="0">
                    <a:solidFill>
                      <a:srgbClr val="C00000"/>
                    </a:solidFill>
                  </a:rPr>
                  <a:t>0,</a:t>
                </a:r>
                <a:r>
                  <a:rPr lang="cs-CZ" sz="32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sz="3200" b="1" i="1" dirty="0" smtClean="0">
                    <a:solidFill>
                      <a:srgbClr val="C00000"/>
                    </a:solidFill>
                  </a:rPr>
                  <a:t>f </a:t>
                </a:r>
                <a:r>
                  <a:rPr lang="en-US" sz="3200" b="1" i="1" dirty="0" smtClean="0">
                    <a:solidFill>
                      <a:srgbClr val="C00000"/>
                    </a:solidFill>
                  </a:rPr>
                  <a:t>&gt;</a:t>
                </a:r>
                <a:r>
                  <a:rPr lang="cs-CZ" sz="3200" b="1" i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en-US" sz="3200" b="1" i="1" dirty="0" smtClean="0">
                    <a:solidFill>
                      <a:srgbClr val="C00000"/>
                    </a:solidFill>
                  </a:rPr>
                  <a:t>0</a:t>
                </a:r>
                <a:r>
                  <a:rPr lang="en-US" sz="3200" b="1" dirty="0" smtClean="0">
                    <a:solidFill>
                      <a:srgbClr val="C00000"/>
                    </a:solidFill>
                  </a:rPr>
                  <a:t> </a:t>
                </a:r>
                <a:endParaRPr lang="cs-CZ" sz="32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115846"/>
                <a:ext cx="4320480" cy="584775"/>
              </a:xfrm>
              <a:prstGeom prst="rect">
                <a:avLst/>
              </a:prstGeom>
              <a:blipFill rotWithShape="1">
                <a:blip r:embed="rId2"/>
                <a:stretch>
                  <a:fillRect t="-12500" b="-34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11560" y="2914147"/>
                <a:ext cx="4320480" cy="584775"/>
              </a:xfrm>
              <a:prstGeom prst="rect">
                <a:avLst/>
              </a:prstGeom>
              <a:solidFill>
                <a:srgbClr val="BA97FF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US" sz="3200" b="1" dirty="0" smtClean="0">
                    <a:solidFill>
                      <a:srgbClr val="7030A0"/>
                    </a:solidFill>
                    <a:ea typeface="Cambria Math"/>
                  </a:rPr>
                  <a:t>ROZPTYLKY</a:t>
                </a:r>
                <a14:m>
                  <m:oMath xmlns:m="http://schemas.openxmlformats.org/officeDocument/2006/math">
                    <m:r>
                      <a:rPr lang="cs-CZ" sz="3200" b="1" i="1" smtClean="0">
                        <a:solidFill>
                          <a:srgbClr val="7030A0"/>
                        </a:solidFill>
                        <a:latin typeface="Cambria Math"/>
                        <a:ea typeface="Cambria Math"/>
                      </a:rPr>
                      <m:t>: </m:t>
                    </m:r>
                    <m:r>
                      <a:rPr lang="cs-CZ" sz="3200" b="1" i="1" smtClean="0">
                        <a:solidFill>
                          <a:srgbClr val="7030A0"/>
                        </a:solidFill>
                        <a:latin typeface="Cambria Math"/>
                        <a:ea typeface="Cambria Math"/>
                      </a:rPr>
                      <m:t>𝝋</m:t>
                    </m:r>
                  </m:oMath>
                </a14:m>
                <a:r>
                  <a:rPr lang="cs-CZ" sz="3200" b="1" dirty="0" smtClean="0">
                    <a:solidFill>
                      <a:srgbClr val="7030A0"/>
                    </a:solidFill>
                  </a:rPr>
                  <a:t> </a:t>
                </a:r>
                <a:r>
                  <a:rPr lang="en-US" sz="3200" b="1" dirty="0" smtClean="0">
                    <a:solidFill>
                      <a:srgbClr val="7030A0"/>
                    </a:solidFill>
                  </a:rPr>
                  <a:t>&lt;</a:t>
                </a:r>
                <a:r>
                  <a:rPr lang="cs-CZ" sz="3200" b="1" dirty="0" smtClean="0">
                    <a:solidFill>
                      <a:srgbClr val="7030A0"/>
                    </a:solidFill>
                  </a:rPr>
                  <a:t> </a:t>
                </a:r>
                <a:r>
                  <a:rPr lang="en-US" sz="3200" b="1" dirty="0" smtClean="0">
                    <a:solidFill>
                      <a:srgbClr val="7030A0"/>
                    </a:solidFill>
                  </a:rPr>
                  <a:t>0,</a:t>
                </a:r>
                <a:r>
                  <a:rPr lang="cs-CZ" sz="3200" b="1" dirty="0" smtClean="0">
                    <a:solidFill>
                      <a:srgbClr val="7030A0"/>
                    </a:solidFill>
                  </a:rPr>
                  <a:t> </a:t>
                </a:r>
                <a:r>
                  <a:rPr lang="cs-CZ" sz="3200" b="1" i="1" dirty="0" smtClean="0">
                    <a:solidFill>
                      <a:srgbClr val="7030A0"/>
                    </a:solidFill>
                  </a:rPr>
                  <a:t>f </a:t>
                </a:r>
                <a:r>
                  <a:rPr lang="en-US" sz="3200" b="1" i="1" dirty="0" smtClean="0">
                    <a:solidFill>
                      <a:srgbClr val="7030A0"/>
                    </a:solidFill>
                  </a:rPr>
                  <a:t>&lt;</a:t>
                </a:r>
                <a:r>
                  <a:rPr lang="cs-CZ" sz="3200" b="1" i="1" dirty="0" smtClean="0">
                    <a:solidFill>
                      <a:srgbClr val="7030A0"/>
                    </a:solidFill>
                  </a:rPr>
                  <a:t> </a:t>
                </a:r>
                <a:r>
                  <a:rPr lang="en-US" sz="3200" b="1" i="1" dirty="0" smtClean="0">
                    <a:solidFill>
                      <a:srgbClr val="7030A0"/>
                    </a:solidFill>
                  </a:rPr>
                  <a:t>0</a:t>
                </a:r>
                <a:r>
                  <a:rPr lang="en-US" sz="3200" b="1" dirty="0" smtClean="0">
                    <a:solidFill>
                      <a:srgbClr val="7030A0"/>
                    </a:solidFill>
                  </a:rPr>
                  <a:t> </a:t>
                </a:r>
                <a:endParaRPr lang="cs-CZ" sz="3200" b="1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914147"/>
                <a:ext cx="4320480" cy="584775"/>
              </a:xfrm>
              <a:prstGeom prst="rect">
                <a:avLst/>
              </a:prstGeom>
              <a:blipFill rotWithShape="1">
                <a:blip r:embed="rId3"/>
                <a:stretch>
                  <a:fillRect l="-3526" t="-12500" r="-564" b="-34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87722" y="3717030"/>
                <a:ext cx="6552728" cy="584775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b="1" i="1" u="sng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𝒂</m:t>
                    </m:r>
                  </m:oMath>
                </a14:m>
                <a:r>
                  <a:rPr lang="cs-CZ" sz="32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en-US" sz="3200" b="1" dirty="0" smtClean="0">
                    <a:solidFill>
                      <a:srgbClr val="C00000"/>
                    </a:solidFill>
                  </a:rPr>
                  <a:t>&gt;</a:t>
                </a:r>
                <a:r>
                  <a:rPr lang="cs-CZ" sz="32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en-US" sz="3200" b="1" dirty="0" smtClean="0">
                    <a:solidFill>
                      <a:srgbClr val="C00000"/>
                    </a:solidFill>
                  </a:rPr>
                  <a:t>0</a:t>
                </a:r>
                <a:r>
                  <a:rPr lang="cs-CZ" sz="3200" b="1" dirty="0" smtClean="0">
                    <a:solidFill>
                      <a:srgbClr val="C00000"/>
                    </a:solidFill>
                  </a:rPr>
                  <a:t> V </a:t>
                </a:r>
                <a:r>
                  <a:rPr lang="cs-CZ" sz="3200" b="1" u="sng" dirty="0" smtClean="0">
                    <a:solidFill>
                      <a:srgbClr val="C00000"/>
                    </a:solidFill>
                  </a:rPr>
                  <a:t>PŘEDMĚTOVÉM</a:t>
                </a:r>
                <a:r>
                  <a:rPr lang="cs-CZ" sz="3200" b="1" dirty="0" smtClean="0">
                    <a:solidFill>
                      <a:srgbClr val="C00000"/>
                    </a:solidFill>
                  </a:rPr>
                  <a:t> PROSTORU</a:t>
                </a:r>
                <a:endParaRPr lang="cs-CZ" sz="32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722" y="3717030"/>
                <a:ext cx="6552728" cy="584775"/>
              </a:xfrm>
              <a:prstGeom prst="rect">
                <a:avLst/>
              </a:prstGeom>
              <a:blipFill rotWithShape="1">
                <a:blip r:embed="rId4"/>
                <a:stretch>
                  <a:fillRect t="-12500" b="-34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87722" y="4495816"/>
                <a:ext cx="6538442" cy="584775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b="1" i="1" u="sng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𝒂</m:t>
                    </m:r>
                    <m:r>
                      <a:rPr lang="cs-CZ" sz="3200" b="1" i="1" u="sng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r>
                  <a:rPr lang="en-US" sz="3200" b="1" dirty="0" smtClean="0">
                    <a:solidFill>
                      <a:srgbClr val="C00000"/>
                    </a:solidFill>
                  </a:rPr>
                  <a:t>&gt;</a:t>
                </a:r>
                <a:r>
                  <a:rPr lang="cs-CZ" sz="32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en-US" sz="3200" b="1" dirty="0" smtClean="0">
                    <a:solidFill>
                      <a:srgbClr val="C00000"/>
                    </a:solidFill>
                  </a:rPr>
                  <a:t>0</a:t>
                </a:r>
                <a:r>
                  <a:rPr lang="cs-CZ" sz="3200" b="1" dirty="0" smtClean="0">
                    <a:solidFill>
                      <a:srgbClr val="C00000"/>
                    </a:solidFill>
                  </a:rPr>
                  <a:t> V </a:t>
                </a:r>
                <a:r>
                  <a:rPr lang="cs-CZ" sz="3200" b="1" u="sng" dirty="0" smtClean="0">
                    <a:solidFill>
                      <a:srgbClr val="C00000"/>
                    </a:solidFill>
                  </a:rPr>
                  <a:t>OBRAZOVÉM</a:t>
                </a:r>
                <a:r>
                  <a:rPr lang="cs-CZ" sz="3200" b="1" dirty="0" smtClean="0">
                    <a:solidFill>
                      <a:srgbClr val="C00000"/>
                    </a:solidFill>
                  </a:rPr>
                  <a:t> PROSTORU</a:t>
                </a:r>
                <a:endParaRPr lang="cs-CZ" sz="32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722" y="4495816"/>
                <a:ext cx="6538442" cy="584775"/>
              </a:xfrm>
              <a:prstGeom prst="rect">
                <a:avLst/>
              </a:prstGeom>
              <a:blipFill rotWithShape="1">
                <a:blip r:embed="rId5"/>
                <a:stretch>
                  <a:fillRect t="-12632" b="-357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11560" y="5210510"/>
                <a:ext cx="6552728" cy="584775"/>
              </a:xfrm>
              <a:prstGeom prst="rect">
                <a:avLst/>
              </a:prstGeom>
              <a:solidFill>
                <a:srgbClr val="BA97FF"/>
              </a:solidFill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b="1" i="1" u="sng" smtClean="0">
                        <a:solidFill>
                          <a:srgbClr val="7030A0"/>
                        </a:solidFill>
                        <a:latin typeface="Cambria Math"/>
                        <a:ea typeface="Cambria Math"/>
                      </a:rPr>
                      <m:t>𝒂</m:t>
                    </m:r>
                    <m:r>
                      <a:rPr lang="cs-CZ" sz="3200" b="1" i="1" u="sng" smtClean="0">
                        <a:solidFill>
                          <a:srgbClr val="7030A0"/>
                        </a:solidFill>
                        <a:latin typeface="Cambria Math"/>
                        <a:ea typeface="Cambria Math"/>
                      </a:rPr>
                      <m:t>´</m:t>
                    </m:r>
                    <m:r>
                      <m:rPr>
                        <m:nor/>
                      </m:rPr>
                      <a:rPr lang="en-US" sz="3200" b="1" u="sng" dirty="0">
                        <a:solidFill>
                          <a:srgbClr val="7030A0"/>
                        </a:solidFill>
                      </a:rPr>
                      <m:t>&lt;</m:t>
                    </m:r>
                  </m:oMath>
                </a14:m>
                <a:r>
                  <a:rPr lang="en-US" sz="3200" b="1" dirty="0" smtClean="0">
                    <a:solidFill>
                      <a:srgbClr val="7030A0"/>
                    </a:solidFill>
                  </a:rPr>
                  <a:t> 0</a:t>
                </a:r>
                <a:r>
                  <a:rPr lang="cs-CZ" sz="3200" b="1" dirty="0" smtClean="0">
                    <a:solidFill>
                      <a:srgbClr val="7030A0"/>
                    </a:solidFill>
                  </a:rPr>
                  <a:t> V </a:t>
                </a:r>
                <a:r>
                  <a:rPr lang="cs-CZ" sz="3200" b="1" u="sng" dirty="0" smtClean="0">
                    <a:solidFill>
                      <a:srgbClr val="7030A0"/>
                    </a:solidFill>
                  </a:rPr>
                  <a:t>PŘEDMĚTOVÉM</a:t>
                </a:r>
                <a:r>
                  <a:rPr lang="cs-CZ" sz="3200" b="1" dirty="0" smtClean="0">
                    <a:solidFill>
                      <a:srgbClr val="7030A0"/>
                    </a:solidFill>
                  </a:rPr>
                  <a:t> PROSTORU</a:t>
                </a:r>
                <a:endParaRPr lang="cs-CZ" sz="3200" b="1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5210510"/>
                <a:ext cx="6552728" cy="584775"/>
              </a:xfrm>
              <a:prstGeom prst="rect">
                <a:avLst/>
              </a:prstGeom>
              <a:blipFill rotWithShape="1">
                <a:blip r:embed="rId6"/>
                <a:stretch>
                  <a:fillRect t="-12500" b="-34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11560" y="6021286"/>
                <a:ext cx="5053205" cy="584775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3200" b="1" i="1" smtClean="0">
                        <a:solidFill>
                          <a:srgbClr val="C00000"/>
                        </a:solidFill>
                        <a:latin typeface="Cambria Math"/>
                      </a:rPr>
                      <m:t>𝒁</m:t>
                    </m:r>
                  </m:oMath>
                </a14:m>
                <a:r>
                  <a:rPr lang="cs-CZ" sz="32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en-US" sz="3200" b="1" dirty="0" smtClean="0">
                    <a:solidFill>
                      <a:srgbClr val="C00000"/>
                    </a:solidFill>
                  </a:rPr>
                  <a:t>&gt;</a:t>
                </a:r>
                <a:r>
                  <a:rPr lang="cs-CZ" sz="32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en-US" sz="3200" b="1" dirty="0" smtClean="0">
                    <a:solidFill>
                      <a:srgbClr val="C00000"/>
                    </a:solidFill>
                  </a:rPr>
                  <a:t>0</a:t>
                </a:r>
                <a:r>
                  <a:rPr lang="cs-CZ" sz="32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en-US" sz="3200" b="1" dirty="0" smtClean="0">
                    <a:solidFill>
                      <a:srgbClr val="C00000"/>
                    </a:solidFill>
                  </a:rPr>
                  <a:t>ORIENTACE </a:t>
                </a:r>
                <a:r>
                  <a:rPr lang="en-US" sz="3200" b="1" u="sng" dirty="0" smtClean="0">
                    <a:solidFill>
                      <a:srgbClr val="C00000"/>
                    </a:solidFill>
                  </a:rPr>
                  <a:t>NAD</a:t>
                </a:r>
                <a:r>
                  <a:rPr lang="en-US" sz="3200" b="1" dirty="0" smtClean="0">
                    <a:solidFill>
                      <a:srgbClr val="C00000"/>
                    </a:solidFill>
                  </a:rPr>
                  <a:t> OSU </a:t>
                </a:r>
                <a:r>
                  <a:rPr lang="en-US" sz="3200" b="1" i="1" dirty="0" smtClean="0">
                    <a:solidFill>
                      <a:srgbClr val="C00000"/>
                    </a:solidFill>
                  </a:rPr>
                  <a:t>o</a:t>
                </a:r>
                <a:endParaRPr lang="cs-CZ" sz="32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6021286"/>
                <a:ext cx="5053205" cy="584775"/>
              </a:xfrm>
              <a:prstGeom prst="rect">
                <a:avLst/>
              </a:prstGeom>
              <a:blipFill rotWithShape="1">
                <a:blip r:embed="rId7"/>
                <a:stretch>
                  <a:fillRect t="-12500" r="-2413" b="-34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796136" y="6021287"/>
                <a:ext cx="3240360" cy="584775"/>
              </a:xfrm>
              <a:prstGeom prst="rect">
                <a:avLst/>
              </a:prstGeom>
              <a:solidFill>
                <a:srgbClr val="BA97FF"/>
              </a:solidFill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3200" b="1" i="1" smtClean="0">
                        <a:solidFill>
                          <a:srgbClr val="7030A0"/>
                        </a:solidFill>
                        <a:latin typeface="Cambria Math"/>
                      </a:rPr>
                      <m:t>𝒁</m:t>
                    </m:r>
                  </m:oMath>
                </a14:m>
                <a:r>
                  <a:rPr lang="en-US" sz="3200" b="1" i="1" dirty="0" smtClean="0">
                    <a:solidFill>
                      <a:srgbClr val="7030A0"/>
                    </a:solidFill>
                  </a:rPr>
                  <a:t>&lt;</a:t>
                </a:r>
                <a:r>
                  <a:rPr lang="en-US" sz="3200" b="1" dirty="0" smtClean="0">
                    <a:solidFill>
                      <a:srgbClr val="7030A0"/>
                    </a:solidFill>
                  </a:rPr>
                  <a:t>0</a:t>
                </a:r>
                <a:r>
                  <a:rPr lang="cs-CZ" sz="3200" b="1" dirty="0" smtClean="0">
                    <a:solidFill>
                      <a:srgbClr val="7030A0"/>
                    </a:solidFill>
                  </a:rPr>
                  <a:t> … </a:t>
                </a:r>
                <a:r>
                  <a:rPr lang="en-US" sz="3200" b="1" u="sng" dirty="0" smtClean="0">
                    <a:solidFill>
                      <a:srgbClr val="7030A0"/>
                    </a:solidFill>
                  </a:rPr>
                  <a:t>POD</a:t>
                </a:r>
                <a:r>
                  <a:rPr lang="en-US" sz="3200" b="1" dirty="0" smtClean="0">
                    <a:solidFill>
                      <a:srgbClr val="7030A0"/>
                    </a:solidFill>
                  </a:rPr>
                  <a:t> OSU </a:t>
                </a:r>
                <a:r>
                  <a:rPr lang="en-US" sz="3200" b="1" i="1" dirty="0" smtClean="0">
                    <a:solidFill>
                      <a:srgbClr val="7030A0"/>
                    </a:solidFill>
                  </a:rPr>
                  <a:t>o</a:t>
                </a:r>
                <a:endParaRPr lang="cs-CZ" sz="3200" b="1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6136" y="6021287"/>
                <a:ext cx="3240360" cy="584775"/>
              </a:xfrm>
              <a:prstGeom prst="rect">
                <a:avLst/>
              </a:prstGeom>
              <a:blipFill rotWithShape="1">
                <a:blip r:embed="rId8"/>
                <a:stretch>
                  <a:fillRect t="-12500" r="-3390" b="-34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045358" y="2916282"/>
                <a:ext cx="3847122" cy="584775"/>
              </a:xfrm>
              <a:prstGeom prst="rect">
                <a:avLst/>
              </a:prstGeom>
              <a:solidFill>
                <a:srgbClr val="BA97FF"/>
              </a:solidFill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3200" b="1" i="1" smtClean="0">
                        <a:solidFill>
                          <a:srgbClr val="7030A0"/>
                        </a:solidFill>
                        <a:latin typeface="Cambria Math"/>
                      </a:rPr>
                      <m:t>𝒓</m:t>
                    </m:r>
                  </m:oMath>
                </a14:m>
                <a:r>
                  <a:rPr lang="en-US" sz="3200" b="1" i="1" dirty="0" smtClean="0">
                    <a:solidFill>
                      <a:srgbClr val="7030A0"/>
                    </a:solidFill>
                  </a:rPr>
                  <a:t>&lt;</a:t>
                </a:r>
                <a:r>
                  <a:rPr lang="en-US" sz="3200" b="1" dirty="0" smtClean="0">
                    <a:solidFill>
                      <a:srgbClr val="7030A0"/>
                    </a:solidFill>
                  </a:rPr>
                  <a:t>0</a:t>
                </a:r>
                <a:r>
                  <a:rPr lang="cs-CZ" sz="3200" b="1" dirty="0" smtClean="0">
                    <a:solidFill>
                      <a:srgbClr val="7030A0"/>
                    </a:solidFill>
                  </a:rPr>
                  <a:t> </a:t>
                </a:r>
                <a:r>
                  <a:rPr lang="en-US" sz="3200" b="1" dirty="0" smtClean="0">
                    <a:solidFill>
                      <a:srgbClr val="7030A0"/>
                    </a:solidFill>
                  </a:rPr>
                  <a:t>DUT</a:t>
                </a:r>
                <a:r>
                  <a:rPr lang="cs-CZ" sz="3200" b="1" dirty="0">
                    <a:solidFill>
                      <a:srgbClr val="7030A0"/>
                    </a:solidFill>
                  </a:rPr>
                  <a:t>É</a:t>
                </a:r>
                <a:r>
                  <a:rPr lang="en-US" sz="3200" b="1" dirty="0" smtClean="0">
                    <a:solidFill>
                      <a:srgbClr val="7030A0"/>
                    </a:solidFill>
                  </a:rPr>
                  <a:t> PLOCHY</a:t>
                </a:r>
                <a:endParaRPr lang="cs-CZ" sz="3200" b="1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5358" y="2916282"/>
                <a:ext cx="3847122" cy="584775"/>
              </a:xfrm>
              <a:prstGeom prst="rect">
                <a:avLst/>
              </a:prstGeom>
              <a:blipFill rotWithShape="1">
                <a:blip r:embed="rId9"/>
                <a:stretch>
                  <a:fillRect t="-12500" b="-34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5049162" y="2115846"/>
            <a:ext cx="3843318" cy="584775"/>
          </a:xfrm>
          <a:prstGeom prst="rect">
            <a:avLst/>
          </a:prstGeom>
          <a:solidFill>
            <a:srgbClr val="FFA3A3"/>
          </a:solidFill>
        </p:spPr>
        <p:txBody>
          <a:bodyPr wrap="square" rtlCol="0">
            <a:spAutoFit/>
          </a:bodyPr>
          <a:lstStyle/>
          <a:p>
            <a:r>
              <a:rPr lang="en-US" sz="3200" b="1" i="1" dirty="0" smtClean="0">
                <a:solidFill>
                  <a:srgbClr val="C00000"/>
                </a:solidFill>
              </a:rPr>
              <a:t>r&gt;0</a:t>
            </a:r>
            <a:r>
              <a:rPr lang="cs-CZ" sz="3200" b="1" i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VYPUKLÉ PLOCHY</a:t>
            </a:r>
            <a:r>
              <a:rPr lang="en-US" sz="3200" b="1" dirty="0" smtClean="0">
                <a:solidFill>
                  <a:srgbClr val="C00000"/>
                </a:solidFill>
              </a:rPr>
              <a:t> 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946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1FF71"/>
          </a:solidFill>
          <a:ln>
            <a:solidFill>
              <a:srgbClr val="71FF71"/>
            </a:solidFill>
          </a:ln>
        </p:spPr>
        <p:txBody>
          <a:bodyPr/>
          <a:lstStyle/>
          <a:p>
            <a:r>
              <a:rPr lang="cs-CZ" dirty="0" smtClean="0"/>
              <a:t>INFORMACE O SOUBORU ÚLOH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POČETNÍ ÚLOHY</a:t>
            </a:r>
            <a:r>
              <a:rPr lang="cs-CZ" dirty="0" smtClean="0">
                <a:solidFill>
                  <a:srgbClr val="0070C0"/>
                </a:solidFill>
              </a:rPr>
              <a:t>				….. </a:t>
            </a:r>
            <a:r>
              <a:rPr lang="cs-CZ" b="1" dirty="0" smtClean="0">
                <a:solidFill>
                  <a:srgbClr val="0070C0"/>
                </a:solidFill>
              </a:rPr>
              <a:t>P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GRAFICKÉ ÚLOHY</a:t>
            </a:r>
            <a:r>
              <a:rPr lang="cs-CZ" dirty="0" smtClean="0">
                <a:solidFill>
                  <a:srgbClr val="0070C0"/>
                </a:solidFill>
              </a:rPr>
              <a:t>				….. </a:t>
            </a:r>
            <a:r>
              <a:rPr lang="cs-CZ" b="1" dirty="0" smtClean="0">
                <a:solidFill>
                  <a:srgbClr val="0070C0"/>
                </a:solidFill>
              </a:rPr>
              <a:t>G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ÚLOHY S NOVÝM POZNATKEM</a:t>
            </a:r>
            <a:r>
              <a:rPr lang="cs-CZ" dirty="0" smtClean="0">
                <a:solidFill>
                  <a:srgbClr val="0070C0"/>
                </a:solidFill>
              </a:rPr>
              <a:t>		….. </a:t>
            </a:r>
            <a:r>
              <a:rPr lang="cs-CZ" b="1" dirty="0" smtClean="0">
                <a:solidFill>
                  <a:srgbClr val="0070C0"/>
                </a:solidFill>
              </a:rPr>
              <a:t>N</a:t>
            </a:r>
          </a:p>
          <a:p>
            <a:pPr marL="0" indent="0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ZADÁNÍ ÚLOHY SE ZOBRAZÍ PO </a:t>
            </a:r>
            <a:r>
              <a:rPr lang="cs-CZ" b="1" dirty="0" smtClean="0"/>
              <a:t>KLIKNUTÍ </a:t>
            </a:r>
            <a:r>
              <a:rPr lang="cs-CZ" dirty="0" smtClean="0"/>
              <a:t>NA PŘÍSLUŠNÉ ČÍSLO V OBRAZCI NA NÁSLEDUJÍCÍM SLIDU.</a:t>
            </a:r>
          </a:p>
          <a:p>
            <a:pPr marL="0" indent="0">
              <a:buNone/>
            </a:pPr>
            <a:r>
              <a:rPr lang="cs-CZ" dirty="0" smtClean="0"/>
              <a:t>PRO NÁVRAT K </a:t>
            </a:r>
            <a:r>
              <a:rPr lang="cs-CZ" dirty="0" smtClean="0"/>
              <a:t>ÚLOHÁM</a:t>
            </a:r>
            <a:r>
              <a:rPr lang="cs-CZ" dirty="0" smtClean="0"/>
              <a:t> </a:t>
            </a:r>
            <a:r>
              <a:rPr lang="cs-CZ" dirty="0" smtClean="0"/>
              <a:t>POUŽÍVEJ ŠIPKU </a:t>
            </a:r>
            <a:r>
              <a:rPr lang="cs-CZ" b="1" dirty="0" smtClean="0"/>
              <a:t>ZPĚT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3347864" y="5949280"/>
            <a:ext cx="2088232" cy="764704"/>
          </a:xfrm>
          <a:prstGeom prst="leftArrow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ZPĚT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4570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13110"/>
              </p:ext>
            </p:extLst>
          </p:nvPr>
        </p:nvGraphicFramePr>
        <p:xfrm>
          <a:off x="457200" y="1600200"/>
          <a:ext cx="8229600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363272" cy="1228998"/>
          </a:xfrm>
          <a:solidFill>
            <a:srgbClr val="71FF71"/>
          </a:solidFill>
          <a:ln>
            <a:solidFill>
              <a:srgbClr val="71FF71"/>
            </a:solidFill>
          </a:ln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P - POČETNÍ</a:t>
            </a:r>
            <a:r>
              <a:rPr lang="cs-CZ" dirty="0" smtClean="0">
                <a:solidFill>
                  <a:srgbClr val="002060"/>
                </a:solidFill>
              </a:rPr>
              <a:t> 		</a:t>
            </a:r>
            <a:r>
              <a:rPr lang="cs-CZ" b="1" dirty="0" smtClean="0">
                <a:solidFill>
                  <a:srgbClr val="002060"/>
                </a:solidFill>
              </a:rPr>
              <a:t>G - GRAFICKÉ</a:t>
            </a:r>
            <a:r>
              <a:rPr lang="cs-CZ" dirty="0">
                <a:solidFill>
                  <a:srgbClr val="002060"/>
                </a:solidFill>
              </a:rPr>
              <a:t/>
            </a:r>
            <a:br>
              <a:rPr lang="cs-CZ" dirty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N - NOVÝ POZNATEK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941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80920" cy="2311082"/>
          </a:xfrm>
          <a:solidFill>
            <a:srgbClr val="00FFFF"/>
          </a:solidFill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1</a:t>
            </a:r>
            <a:r>
              <a:rPr lang="cs-CZ" dirty="0" smtClean="0"/>
              <a:t>. Do jaké vzdálenosti od rozptylky s optickou mohutností -5D je potřeba umístit předmět, abychom získali čtyřikrát zmenšený obraz?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996952"/>
            <a:ext cx="8147248" cy="3672408"/>
          </a:xfrm>
        </p:spPr>
        <p:txBody>
          <a:bodyPr/>
          <a:lstStyle/>
          <a:p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310063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80920" cy="2311082"/>
          </a:xfrm>
          <a:solidFill>
            <a:srgbClr val="00FFFF"/>
          </a:solidFill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1</a:t>
            </a:r>
            <a:r>
              <a:rPr lang="cs-CZ" dirty="0" smtClean="0"/>
              <a:t>. Do jaké vzdálenosti od rozptylky s optickou mohutností -5D je potřeba umístit předmět, abychom získali čtyřikrát zmenšený obraz?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2996952"/>
                <a:ext cx="8147248" cy="3672408"/>
              </a:xfrm>
            </p:spPr>
            <p:txBody>
              <a:bodyPr/>
              <a:lstStyle/>
              <a:p>
                <a:r>
                  <a:rPr lang="cs-CZ" b="1" u="sng" dirty="0" smtClean="0"/>
                  <a:t>ROZPTYLKA</a:t>
                </a:r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⇒</m:t>
                    </m:r>
                  </m:oMath>
                </a14:m>
                <a:r>
                  <a:rPr lang="cs-CZ" dirty="0" smtClean="0"/>
                  <a:t>NESKUTEČNÝ </a:t>
                </a:r>
                <a:r>
                  <a:rPr lang="cs-CZ" b="1" u="sng" dirty="0" smtClean="0"/>
                  <a:t>VZPŘÍMENÝ</a:t>
                </a:r>
                <a:r>
                  <a:rPr lang="cs-CZ" u="sng" dirty="0" smtClean="0"/>
                  <a:t> </a:t>
                </a:r>
                <a:r>
                  <a:rPr lang="cs-CZ" dirty="0" smtClean="0"/>
                  <a:t>OBRAZ V PŘEDMĚTOVÉM PROSTORU</a:t>
                </a:r>
              </a:p>
              <a:p>
                <a:r>
                  <a:rPr lang="cs-CZ" b="1" u="sng" dirty="0" smtClean="0"/>
                  <a:t>4X ZMENŠENÝ</a:t>
                </a:r>
                <a:endParaRPr lang="cs-CZ" b="1" u="sng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2996952"/>
                <a:ext cx="8147248" cy="3672408"/>
              </a:xfrm>
              <a:blipFill rotWithShape="1">
                <a:blip r:embed="rId2"/>
                <a:stretch>
                  <a:fillRect l="-1722" t="-19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nahoru 3"/>
          <p:cNvSpPr/>
          <p:nvPr/>
        </p:nvSpPr>
        <p:spPr>
          <a:xfrm rot="7124225">
            <a:off x="4462035" y="3811724"/>
            <a:ext cx="432048" cy="2306511"/>
          </a:xfrm>
          <a:prstGeom prst="upArrow">
            <a:avLst/>
          </a:prstGeom>
          <a:solidFill>
            <a:srgbClr val="00FFFF">
              <a:alpha val="4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nahoru 4"/>
          <p:cNvSpPr/>
          <p:nvPr/>
        </p:nvSpPr>
        <p:spPr>
          <a:xfrm rot="11571381">
            <a:off x="7070710" y="3599012"/>
            <a:ext cx="432048" cy="1596603"/>
          </a:xfrm>
          <a:prstGeom prst="upArrow">
            <a:avLst/>
          </a:prstGeom>
          <a:solidFill>
            <a:srgbClr val="00FFFF">
              <a:alpha val="4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868144" y="5265837"/>
                <a:ext cx="2654467" cy="1014317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𝐙</m:t>
                      </m:r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4" y="5265837"/>
                <a:ext cx="2654467" cy="101431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92913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539552" y="332656"/>
                <a:ext cx="2880320" cy="2880320"/>
              </a:xfrm>
              <a:solidFill>
                <a:srgbClr val="00FFFF"/>
              </a:solidFill>
            </p:spPr>
            <p:txBody>
              <a:bodyPr>
                <a:normAutofit fontScale="90000"/>
              </a:bodyPr>
              <a:lstStyle/>
              <a:p>
                <a:pPr algn="l"/>
                <a: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/>
                </a:r>
                <a:b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</a:br>
                <a: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/>
                </a:r>
                <a:b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</a:br>
                <a:r>
                  <a:rPr lang="cs-CZ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úloha č. 1</a:t>
                </a:r>
                <a:r>
                  <a:rPr lang="en-US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/>
                </a:r>
                <a:br>
                  <a:rPr lang="en-US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</a:b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 </m:t>
                    </m:r>
                  </m:oMath>
                </a14:m>
                <a:r>
                  <a:rPr lang="cs-CZ" dirty="0" smtClean="0"/>
                  <a:t>-5D</a:t>
                </a:r>
                <a:br>
                  <a:rPr lang="cs-CZ" dirty="0" smtClean="0"/>
                </a:br>
                <a:r>
                  <a:rPr lang="cs-CZ" dirty="0" smtClean="0"/>
                  <a:t>Z =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  <a:latin typeface="Cambria Math"/>
                  </a:rPr>
                  <a:t/>
                </a:r>
                <a:br>
                  <a:rPr lang="cs-CZ" b="1" dirty="0" smtClean="0">
                    <a:solidFill>
                      <a:srgbClr val="FF0000"/>
                    </a:solidFill>
                    <a:latin typeface="Cambria Math"/>
                  </a:rPr>
                </a:br>
                <a:r>
                  <a:rPr lang="cs-CZ" i="1" u="sng" dirty="0" smtClean="0">
                    <a:latin typeface="Calibri" panose="020F0502020204030204" pitchFamily="34" charset="0"/>
                  </a:rPr>
                  <a:t>a</a:t>
                </a:r>
                <a:r>
                  <a:rPr lang="cs-CZ" u="sng" dirty="0" smtClean="0">
                    <a:latin typeface="Calibri" panose="020F0502020204030204" pitchFamily="34" charset="0"/>
                  </a:rPr>
                  <a:t> = ?</a:t>
                </a:r>
                <a:r>
                  <a:rPr lang="en-US" u="sng" dirty="0" smtClean="0">
                    <a:latin typeface="Calibri" panose="020F0502020204030204" pitchFamily="34" charset="0"/>
                  </a:rPr>
                  <a:t> [m]</a:t>
                </a:r>
                <a:r>
                  <a:rPr lang="cs-CZ" u="sng" dirty="0" smtClean="0">
                    <a:latin typeface="Calibri" panose="020F0502020204030204" pitchFamily="34" charset="0"/>
                  </a:rPr>
                  <a:t> </a:t>
                </a:r>
                <a:r>
                  <a:rPr lang="cs-CZ" dirty="0" smtClean="0">
                    <a:latin typeface="Calibri" panose="020F0502020204030204" pitchFamily="34" charset="0"/>
                  </a:rPr>
                  <a:t/>
                </a:r>
                <a:br>
                  <a:rPr lang="cs-CZ" dirty="0" smtClean="0">
                    <a:latin typeface="Calibri" panose="020F0502020204030204" pitchFamily="34" charset="0"/>
                  </a:rPr>
                </a:br>
                <a:r>
                  <a:rPr lang="cs-CZ" dirty="0" smtClean="0"/>
                  <a:t> </a:t>
                </a:r>
                <a:br>
                  <a:rPr lang="cs-CZ" dirty="0" smtClean="0"/>
                </a:br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539552" y="332656"/>
                <a:ext cx="2880320" cy="2880320"/>
              </a:xfrm>
              <a:blipFill rotWithShape="1">
                <a:blip r:embed="rId2"/>
                <a:stretch>
                  <a:fillRect l="-7627" t="-2119" b="-74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3888" y="404664"/>
            <a:ext cx="5040560" cy="6048672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ŘEŠENÍ:</a:t>
            </a:r>
          </a:p>
          <a:p>
            <a:pPr marL="0" indent="0">
              <a:buNone/>
            </a:pPr>
            <a:endParaRPr lang="cs-CZ" b="1" i="1" dirty="0" smtClean="0">
              <a:latin typeface="Cambria Math"/>
              <a:ea typeface="Cambria Math"/>
            </a:endParaRPr>
          </a:p>
        </p:txBody>
      </p:sp>
    </p:spTree>
    <p:extLst>
      <p:ext uri="{BB962C8B-B14F-4D97-AF65-F5344CB8AC3E}">
        <p14:creationId xmlns:p14="http://schemas.microsoft.com/office/powerpoint/2010/main" val="2788114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539552" y="332656"/>
                <a:ext cx="2880320" cy="2880320"/>
              </a:xfrm>
              <a:solidFill>
                <a:srgbClr val="00FFFF"/>
              </a:solidFill>
            </p:spPr>
            <p:txBody>
              <a:bodyPr>
                <a:normAutofit fontScale="90000"/>
              </a:bodyPr>
              <a:lstStyle/>
              <a:p>
                <a:pPr algn="l"/>
                <a: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/>
                </a:r>
                <a:b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</a:br>
                <a: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/>
                </a:r>
                <a:b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</a:br>
                <a:r>
                  <a:rPr lang="cs-CZ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úloha č. 1</a:t>
                </a:r>
                <a:r>
                  <a:rPr lang="en-US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/>
                </a:r>
                <a:br>
                  <a:rPr lang="en-US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</a:b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 </m:t>
                    </m:r>
                  </m:oMath>
                </a14:m>
                <a:r>
                  <a:rPr lang="cs-CZ" dirty="0" smtClean="0"/>
                  <a:t>-5D</a:t>
                </a:r>
                <a:br>
                  <a:rPr lang="cs-CZ" dirty="0" smtClean="0"/>
                </a:br>
                <a:r>
                  <a:rPr lang="cs-CZ" dirty="0" smtClean="0"/>
                  <a:t>Z =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  <a:latin typeface="Cambria Math"/>
                  </a:rPr>
                  <a:t/>
                </a:r>
                <a:br>
                  <a:rPr lang="cs-CZ" b="1" dirty="0" smtClean="0">
                    <a:solidFill>
                      <a:srgbClr val="FF0000"/>
                    </a:solidFill>
                    <a:latin typeface="Cambria Math"/>
                  </a:rPr>
                </a:br>
                <a:r>
                  <a:rPr lang="cs-CZ" i="1" u="sng" dirty="0" smtClean="0">
                    <a:latin typeface="Calibri" panose="020F0502020204030204" pitchFamily="34" charset="0"/>
                  </a:rPr>
                  <a:t>a</a:t>
                </a:r>
                <a:r>
                  <a:rPr lang="cs-CZ" u="sng" dirty="0" smtClean="0">
                    <a:latin typeface="Calibri" panose="020F0502020204030204" pitchFamily="34" charset="0"/>
                  </a:rPr>
                  <a:t> = ?</a:t>
                </a:r>
                <a:r>
                  <a:rPr lang="en-US" u="sng" dirty="0" smtClean="0">
                    <a:latin typeface="Calibri" panose="020F0502020204030204" pitchFamily="34" charset="0"/>
                  </a:rPr>
                  <a:t> [m]</a:t>
                </a:r>
                <a:r>
                  <a:rPr lang="cs-CZ" u="sng" dirty="0" smtClean="0">
                    <a:latin typeface="Calibri" panose="020F0502020204030204" pitchFamily="34" charset="0"/>
                  </a:rPr>
                  <a:t> </a:t>
                </a:r>
                <a:r>
                  <a:rPr lang="cs-CZ" dirty="0" smtClean="0">
                    <a:latin typeface="Calibri" panose="020F0502020204030204" pitchFamily="34" charset="0"/>
                  </a:rPr>
                  <a:t/>
                </a:r>
                <a:br>
                  <a:rPr lang="cs-CZ" dirty="0" smtClean="0">
                    <a:latin typeface="Calibri" panose="020F0502020204030204" pitchFamily="34" charset="0"/>
                  </a:rPr>
                </a:br>
                <a:r>
                  <a:rPr lang="cs-CZ" dirty="0" smtClean="0"/>
                  <a:t> </a:t>
                </a:r>
                <a:br>
                  <a:rPr lang="cs-CZ" dirty="0" smtClean="0"/>
                </a:br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539552" y="332656"/>
                <a:ext cx="2880320" cy="2880320"/>
              </a:xfrm>
              <a:blipFill rotWithShape="1">
                <a:blip r:embed="rId2"/>
                <a:stretch>
                  <a:fillRect l="-7627" t="-2119" b="-74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3888" y="404664"/>
            <a:ext cx="5040560" cy="6048672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ŘEŠENÍ:</a:t>
            </a:r>
          </a:p>
          <a:p>
            <a:pPr marL="0" indent="0">
              <a:buNone/>
            </a:pPr>
            <a:endParaRPr lang="cs-CZ" b="1" i="1" dirty="0" smtClean="0">
              <a:latin typeface="Cambria Math"/>
              <a:ea typeface="Cambria Math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760858" y="332656"/>
                <a:ext cx="2952328" cy="111601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𝐙</m:t>
                      </m:r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0858" y="332656"/>
                <a:ext cx="2952328" cy="111601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03412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539552" y="332656"/>
                <a:ext cx="2880320" cy="2880320"/>
              </a:xfrm>
              <a:solidFill>
                <a:srgbClr val="00FFFF"/>
              </a:solidFill>
            </p:spPr>
            <p:txBody>
              <a:bodyPr>
                <a:normAutofit fontScale="90000"/>
              </a:bodyPr>
              <a:lstStyle/>
              <a:p>
                <a:pPr algn="l"/>
                <a: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/>
                </a:r>
                <a:b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</a:br>
                <a: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/>
                </a:r>
                <a:b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</a:br>
                <a:r>
                  <a:rPr lang="cs-CZ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úloha č. 1</a:t>
                </a:r>
                <a:r>
                  <a:rPr lang="en-US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/>
                </a:r>
                <a:br>
                  <a:rPr lang="en-US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</a:b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 </m:t>
                    </m:r>
                  </m:oMath>
                </a14:m>
                <a:r>
                  <a:rPr lang="cs-CZ" dirty="0" smtClean="0"/>
                  <a:t>-5D</a:t>
                </a:r>
                <a:br>
                  <a:rPr lang="cs-CZ" dirty="0" smtClean="0"/>
                </a:br>
                <a:r>
                  <a:rPr lang="cs-CZ" dirty="0" smtClean="0"/>
                  <a:t>Z =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  <a:latin typeface="Cambria Math"/>
                  </a:rPr>
                  <a:t/>
                </a:r>
                <a:br>
                  <a:rPr lang="cs-CZ" b="1" dirty="0" smtClean="0">
                    <a:solidFill>
                      <a:srgbClr val="FF0000"/>
                    </a:solidFill>
                    <a:latin typeface="Cambria Math"/>
                  </a:rPr>
                </a:br>
                <a:r>
                  <a:rPr lang="cs-CZ" i="1" u="sng" dirty="0" smtClean="0">
                    <a:latin typeface="Calibri" panose="020F0502020204030204" pitchFamily="34" charset="0"/>
                  </a:rPr>
                  <a:t>a</a:t>
                </a:r>
                <a:r>
                  <a:rPr lang="cs-CZ" u="sng" dirty="0" smtClean="0">
                    <a:latin typeface="Calibri" panose="020F0502020204030204" pitchFamily="34" charset="0"/>
                  </a:rPr>
                  <a:t> = ?</a:t>
                </a:r>
                <a:r>
                  <a:rPr lang="en-US" u="sng" dirty="0" smtClean="0">
                    <a:latin typeface="Calibri" panose="020F0502020204030204" pitchFamily="34" charset="0"/>
                  </a:rPr>
                  <a:t> [m]</a:t>
                </a:r>
                <a:r>
                  <a:rPr lang="cs-CZ" u="sng" dirty="0" smtClean="0">
                    <a:latin typeface="Calibri" panose="020F0502020204030204" pitchFamily="34" charset="0"/>
                  </a:rPr>
                  <a:t> </a:t>
                </a:r>
                <a:r>
                  <a:rPr lang="cs-CZ" dirty="0" smtClean="0">
                    <a:latin typeface="Calibri" panose="020F0502020204030204" pitchFamily="34" charset="0"/>
                  </a:rPr>
                  <a:t/>
                </a:r>
                <a:br>
                  <a:rPr lang="cs-CZ" dirty="0" smtClean="0">
                    <a:latin typeface="Calibri" panose="020F0502020204030204" pitchFamily="34" charset="0"/>
                  </a:rPr>
                </a:br>
                <a:r>
                  <a:rPr lang="cs-CZ" dirty="0" smtClean="0"/>
                  <a:t> </a:t>
                </a:r>
                <a:br>
                  <a:rPr lang="cs-CZ" dirty="0" smtClean="0"/>
                </a:br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539552" y="332656"/>
                <a:ext cx="2880320" cy="2880320"/>
              </a:xfrm>
              <a:blipFill rotWithShape="1">
                <a:blip r:embed="rId2"/>
                <a:stretch>
                  <a:fillRect l="-7627" t="-2119" b="-74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563888" y="404664"/>
                <a:ext cx="5040560" cy="6048672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b="1" u="sng" dirty="0" smtClean="0"/>
                  <a:t>ŘEŠENÍ:</a:t>
                </a:r>
              </a:p>
              <a:p>
                <a:pPr marL="0" indent="0">
                  <a:buNone/>
                </a:pPr>
                <a:endParaRPr lang="cs-CZ" b="1" i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= </m:t>
                    </m:r>
                  </m:oMath>
                </a14:m>
                <a:r>
                  <a:rPr lang="cs-CZ" dirty="0"/>
                  <a:t>-5D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r>
                  <a:rPr lang="cs-CZ" b="1" i="1" dirty="0" smtClean="0"/>
                  <a:t> f</a:t>
                </a:r>
                <a:r>
                  <a:rPr lang="cs-CZ" i="1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 dirty="0" smtClean="0">
                            <a:latin typeface="Cambria Math"/>
                            <a:ea typeface="Cambria Math"/>
                          </a:rPr>
                          <m:t>𝜑</m:t>
                        </m:r>
                      </m:den>
                    </m:f>
                    <m:r>
                      <a:rPr lang="cs-CZ" b="0" i="1" dirty="0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 dirty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−5</m:t>
                        </m:r>
                      </m:den>
                    </m:f>
                    <m:r>
                      <a:rPr lang="cs-CZ" b="0" i="1" dirty="0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b="1" u="sng" dirty="0" smtClean="0"/>
                  <a:t>-0,2m</a:t>
                </a:r>
              </a:p>
              <a:p>
                <a:pPr marL="0" indent="0">
                  <a:buNone/>
                </a:pPr>
                <a:endParaRPr lang="cs-CZ" b="1" u="sng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63888" y="404664"/>
                <a:ext cx="5040560" cy="6048672"/>
              </a:xfrm>
              <a:blipFill rotWithShape="1">
                <a:blip r:embed="rId3"/>
                <a:stretch>
                  <a:fillRect l="-3148" t="-1309" r="-20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760858" y="332656"/>
                <a:ext cx="2952328" cy="111601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𝐙</m:t>
                      </m:r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0858" y="332656"/>
                <a:ext cx="2952328" cy="111601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41942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539552" y="332656"/>
                <a:ext cx="2880320" cy="2880320"/>
              </a:xfrm>
              <a:solidFill>
                <a:srgbClr val="00FFFF"/>
              </a:solidFill>
            </p:spPr>
            <p:txBody>
              <a:bodyPr>
                <a:normAutofit fontScale="90000"/>
              </a:bodyPr>
              <a:lstStyle/>
              <a:p>
                <a:pPr algn="l"/>
                <a: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/>
                </a:r>
                <a:b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</a:br>
                <a: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/>
                </a:r>
                <a:b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</a:br>
                <a:r>
                  <a:rPr lang="cs-CZ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úloha č. 1</a:t>
                </a:r>
                <a:r>
                  <a:rPr lang="en-US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/>
                </a:r>
                <a:br>
                  <a:rPr lang="en-US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</a:b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 </m:t>
                    </m:r>
                  </m:oMath>
                </a14:m>
                <a:r>
                  <a:rPr lang="cs-CZ" dirty="0" smtClean="0"/>
                  <a:t>-5D</a:t>
                </a:r>
                <a:br>
                  <a:rPr lang="cs-CZ" dirty="0" smtClean="0"/>
                </a:br>
                <a:r>
                  <a:rPr lang="cs-CZ" dirty="0" smtClean="0"/>
                  <a:t>Z =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  <a:latin typeface="Cambria Math"/>
                  </a:rPr>
                  <a:t/>
                </a:r>
                <a:br>
                  <a:rPr lang="cs-CZ" b="1" dirty="0" smtClean="0">
                    <a:solidFill>
                      <a:srgbClr val="FF0000"/>
                    </a:solidFill>
                    <a:latin typeface="Cambria Math"/>
                  </a:rPr>
                </a:br>
                <a:r>
                  <a:rPr lang="cs-CZ" i="1" u="sng" dirty="0" smtClean="0">
                    <a:latin typeface="Calibri" panose="020F0502020204030204" pitchFamily="34" charset="0"/>
                  </a:rPr>
                  <a:t>a</a:t>
                </a:r>
                <a:r>
                  <a:rPr lang="cs-CZ" u="sng" dirty="0" smtClean="0">
                    <a:latin typeface="Calibri" panose="020F0502020204030204" pitchFamily="34" charset="0"/>
                  </a:rPr>
                  <a:t> = ?</a:t>
                </a:r>
                <a:r>
                  <a:rPr lang="en-US" u="sng" dirty="0" smtClean="0">
                    <a:latin typeface="Calibri" panose="020F0502020204030204" pitchFamily="34" charset="0"/>
                  </a:rPr>
                  <a:t> [m]</a:t>
                </a:r>
                <a:r>
                  <a:rPr lang="cs-CZ" u="sng" dirty="0" smtClean="0">
                    <a:latin typeface="Calibri" panose="020F0502020204030204" pitchFamily="34" charset="0"/>
                  </a:rPr>
                  <a:t> </a:t>
                </a:r>
                <a:r>
                  <a:rPr lang="cs-CZ" dirty="0" smtClean="0">
                    <a:latin typeface="Calibri" panose="020F0502020204030204" pitchFamily="34" charset="0"/>
                  </a:rPr>
                  <a:t/>
                </a:r>
                <a:br>
                  <a:rPr lang="cs-CZ" dirty="0" smtClean="0">
                    <a:latin typeface="Calibri" panose="020F0502020204030204" pitchFamily="34" charset="0"/>
                  </a:rPr>
                </a:br>
                <a:r>
                  <a:rPr lang="cs-CZ" dirty="0" smtClean="0"/>
                  <a:t> </a:t>
                </a:r>
                <a:br>
                  <a:rPr lang="cs-CZ" dirty="0" smtClean="0"/>
                </a:br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539552" y="332656"/>
                <a:ext cx="2880320" cy="2880320"/>
              </a:xfrm>
              <a:blipFill rotWithShape="1">
                <a:blip r:embed="rId2"/>
                <a:stretch>
                  <a:fillRect l="-7627" t="-2119" b="-74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563888" y="404664"/>
                <a:ext cx="5040560" cy="6048672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b="1" u="sng" dirty="0" smtClean="0"/>
                  <a:t>ŘEŠENÍ:</a:t>
                </a:r>
              </a:p>
              <a:p>
                <a:pPr marL="0" indent="0">
                  <a:buNone/>
                </a:pPr>
                <a:endParaRPr lang="cs-CZ" b="1" i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= </m:t>
                    </m:r>
                  </m:oMath>
                </a14:m>
                <a:r>
                  <a:rPr lang="cs-CZ" dirty="0"/>
                  <a:t>-5D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r>
                  <a:rPr lang="cs-CZ" b="1" i="1" dirty="0" smtClean="0"/>
                  <a:t> f</a:t>
                </a:r>
                <a:r>
                  <a:rPr lang="cs-CZ" i="1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 dirty="0" smtClean="0">
                            <a:latin typeface="Cambria Math"/>
                            <a:ea typeface="Cambria Math"/>
                          </a:rPr>
                          <m:t>𝜑</m:t>
                        </m:r>
                      </m:den>
                    </m:f>
                    <m:r>
                      <a:rPr lang="cs-CZ" b="0" i="1" dirty="0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 dirty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−5</m:t>
                        </m:r>
                      </m:den>
                    </m:f>
                    <m:r>
                      <a:rPr lang="cs-CZ" b="0" i="1" dirty="0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b="1" u="sng" dirty="0" smtClean="0"/>
                  <a:t>-0,2m</a:t>
                </a:r>
              </a:p>
              <a:p>
                <a:pPr marL="0" indent="0">
                  <a:buNone/>
                </a:pPr>
                <a:endParaRPr lang="cs-CZ" b="1" u="sng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63888" y="404664"/>
                <a:ext cx="5040560" cy="6048672"/>
              </a:xfrm>
              <a:blipFill rotWithShape="1">
                <a:blip r:embed="rId3"/>
                <a:stretch>
                  <a:fillRect l="-3148" t="-1309" r="-20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760858" y="332656"/>
                <a:ext cx="2952328" cy="111601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𝐙</m:t>
                      </m:r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0858" y="332656"/>
                <a:ext cx="2952328" cy="111601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960658" y="2492896"/>
                <a:ext cx="4752528" cy="87479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b="1" i="0" smtClean="0">
                        <a:solidFill>
                          <a:srgbClr val="C00000"/>
                        </a:solidFill>
                        <a:latin typeface="Cambria Math"/>
                      </a:rPr>
                      <m:t>𝐙</m:t>
                    </m:r>
                    <m:r>
                      <a:rPr lang="cs-CZ" sz="3200" b="1" i="0" smtClean="0">
                        <a:solidFill>
                          <a:srgbClr val="C00000"/>
                        </a:solidFill>
                        <a:latin typeface="Cambria Math"/>
                      </a:rPr>
                      <m:t>=− 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r>
                  <a:rPr lang="cs-CZ" sz="3200" b="1" dirty="0"/>
                  <a:t> </a:t>
                </a:r>
                <a14:m>
                  <m:oMath xmlns:m="http://schemas.openxmlformats.org/officeDocument/2006/math">
                    <m:r>
                      <a:rPr lang="cs-CZ" sz="3200" b="1" i="1">
                        <a:latin typeface="Cambria Math"/>
                      </a:rPr>
                      <m:t>⇒</m:t>
                    </m:r>
                    <m:r>
                      <a:rPr lang="cs-CZ" sz="3200" b="1" i="1" smtClean="0">
                        <a:solidFill>
                          <a:srgbClr val="C00000"/>
                        </a:solidFill>
                        <a:latin typeface="Cambria Math"/>
                      </a:rPr>
                      <m:t>𝒂</m:t>
                    </m:r>
                    <m:r>
                      <a:rPr lang="cs-CZ" sz="3200" b="1" i="1" smtClean="0">
                        <a:solidFill>
                          <a:srgbClr val="C00000"/>
                        </a:solidFill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𝐙</m:t>
                        </m:r>
                      </m:den>
                    </m:f>
                    <m:r>
                      <a:rPr lang="cs-CZ" sz="3200" b="1" i="1" smtClean="0">
                        <a:solidFill>
                          <a:srgbClr val="C00000"/>
                        </a:solidFill>
                        <a:latin typeface="Cambria Math"/>
                      </a:rPr>
                      <m:t>+</m:t>
                    </m:r>
                    <m:r>
                      <a:rPr lang="cs-CZ" sz="3200" b="1" i="1" smtClean="0">
                        <a:solidFill>
                          <a:srgbClr val="C00000"/>
                        </a:solidFill>
                        <a:latin typeface="Cambria Math"/>
                      </a:rPr>
                      <m:t>𝒇</m:t>
                    </m:r>
                  </m:oMath>
                </a14:m>
                <a:endParaRPr lang="cs-CZ" sz="32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0658" y="2492896"/>
                <a:ext cx="4752528" cy="87479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41942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332656"/>
                <a:ext cx="8676456" cy="6120680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b="1" dirty="0" smtClean="0"/>
                  <a:t>			</a:t>
                </a:r>
                <a:r>
                  <a:rPr lang="cs-CZ" b="1" u="sng" dirty="0" smtClean="0"/>
                  <a:t>ŘEŠENÍ:</a:t>
                </a:r>
              </a:p>
              <a:p>
                <a:pPr marL="0" indent="0">
                  <a:buNone/>
                </a:pPr>
                <a:r>
                  <a:rPr lang="cs-CZ" b="1" i="1" dirty="0" smtClean="0">
                    <a:latin typeface="Cambria Math"/>
                    <a:ea typeface="Cambria Math"/>
                  </a:rPr>
                  <a:t>		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ea typeface="Cambria Math"/>
                  </a:rPr>
                  <a:t>		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= </m:t>
                    </m:r>
                  </m:oMath>
                </a14:m>
                <a:r>
                  <a:rPr lang="cs-CZ" dirty="0"/>
                  <a:t>-5D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r>
                  <a:rPr lang="cs-CZ" b="1" i="1" dirty="0" smtClean="0"/>
                  <a:t> f</a:t>
                </a:r>
                <a:r>
                  <a:rPr lang="cs-CZ" i="1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 dirty="0" smtClean="0">
                            <a:latin typeface="Cambria Math"/>
                            <a:ea typeface="Cambria Math"/>
                          </a:rPr>
                          <m:t>𝜑</m:t>
                        </m:r>
                      </m:den>
                    </m:f>
                    <m:r>
                      <a:rPr lang="cs-CZ" b="0" i="1" dirty="0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 dirty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−5</m:t>
                        </m:r>
                      </m:den>
                    </m:f>
                    <m:r>
                      <a:rPr lang="cs-CZ" b="0" i="1" dirty="0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b="1" u="sng" dirty="0" smtClean="0"/>
                  <a:t>-0,2m</a:t>
                </a:r>
              </a:p>
              <a:p>
                <a:pPr marL="0" indent="0">
                  <a:buNone/>
                </a:pPr>
                <a:endParaRPr lang="cs-CZ" b="1" u="sng" dirty="0" smtClean="0"/>
              </a:p>
              <a:p>
                <a:pPr marL="0" indent="0">
                  <a:buNone/>
                </a:pPr>
                <a:endParaRPr lang="cs-CZ" b="1" u="sng" dirty="0"/>
              </a:p>
              <a:p>
                <a:pPr marL="0" indent="0">
                  <a:buNone/>
                </a:pPr>
                <a:endParaRPr lang="cs-CZ" b="1" u="sng" dirty="0" smtClean="0"/>
              </a:p>
              <a:p>
                <a:pPr marL="0" indent="0">
                  <a:buNone/>
                </a:pPr>
                <a:endParaRPr lang="cs-CZ" b="1" u="sng" dirty="0"/>
              </a:p>
              <a:p>
                <a:pPr marL="0" indent="0">
                  <a:buNone/>
                </a:pPr>
                <a:r>
                  <a:rPr lang="cs-CZ" b="1" dirty="0" smtClean="0"/>
                  <a:t>	</a:t>
                </a:r>
                <a:endParaRPr lang="cs-CZ" b="1" u="sng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332656"/>
                <a:ext cx="8676456" cy="6120680"/>
              </a:xfrm>
              <a:blipFill rotWithShape="1">
                <a:blip r:embed="rId2"/>
                <a:stretch>
                  <a:fillRect t="-12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539552" y="332656"/>
                <a:ext cx="2448272" cy="2597635"/>
              </a:xfrm>
              <a:solidFill>
                <a:srgbClr val="00FFFF"/>
              </a:solidFill>
            </p:spPr>
            <p:txBody>
              <a:bodyPr>
                <a:normAutofit fontScale="90000"/>
              </a:bodyPr>
              <a:lstStyle/>
              <a:p>
                <a:pPr algn="l"/>
                <a: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/>
                </a:r>
                <a:b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</a:br>
                <a: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/>
                </a:r>
                <a:b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</a:br>
                <a:r>
                  <a:rPr lang="cs-CZ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úloha č. 1</a:t>
                </a:r>
                <a:r>
                  <a:rPr lang="en-US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/>
                </a:r>
                <a:br>
                  <a:rPr lang="en-US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</a:b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 </m:t>
                    </m:r>
                  </m:oMath>
                </a14:m>
                <a:r>
                  <a:rPr lang="cs-CZ" dirty="0" smtClean="0"/>
                  <a:t>-5D</a:t>
                </a:r>
                <a:br>
                  <a:rPr lang="cs-CZ" dirty="0" smtClean="0"/>
                </a:br>
                <a:r>
                  <a:rPr lang="cs-CZ" dirty="0" smtClean="0"/>
                  <a:t>Z =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  <a:latin typeface="Cambria Math"/>
                  </a:rPr>
                  <a:t/>
                </a:r>
                <a:br>
                  <a:rPr lang="cs-CZ" b="1" dirty="0" smtClean="0">
                    <a:solidFill>
                      <a:srgbClr val="FF0000"/>
                    </a:solidFill>
                    <a:latin typeface="Cambria Math"/>
                  </a:rPr>
                </a:br>
                <a:r>
                  <a:rPr lang="cs-CZ" i="1" u="sng" dirty="0" smtClean="0">
                    <a:latin typeface="Calibri" panose="020F0502020204030204" pitchFamily="34" charset="0"/>
                  </a:rPr>
                  <a:t>a</a:t>
                </a:r>
                <a:r>
                  <a:rPr lang="cs-CZ" u="sng" dirty="0" smtClean="0">
                    <a:latin typeface="Calibri" panose="020F0502020204030204" pitchFamily="34" charset="0"/>
                  </a:rPr>
                  <a:t> = ?</a:t>
                </a:r>
                <a:r>
                  <a:rPr lang="en-US" u="sng" dirty="0" smtClean="0">
                    <a:latin typeface="Calibri" panose="020F0502020204030204" pitchFamily="34" charset="0"/>
                  </a:rPr>
                  <a:t> [m]</a:t>
                </a:r>
                <a:r>
                  <a:rPr lang="cs-CZ" u="sng" dirty="0" smtClean="0">
                    <a:latin typeface="Calibri" panose="020F0502020204030204" pitchFamily="34" charset="0"/>
                  </a:rPr>
                  <a:t> </a:t>
                </a:r>
                <a:r>
                  <a:rPr lang="cs-CZ" dirty="0" smtClean="0">
                    <a:latin typeface="Calibri" panose="020F0502020204030204" pitchFamily="34" charset="0"/>
                  </a:rPr>
                  <a:t/>
                </a:r>
                <a:br>
                  <a:rPr lang="cs-CZ" dirty="0" smtClean="0">
                    <a:latin typeface="Calibri" panose="020F0502020204030204" pitchFamily="34" charset="0"/>
                  </a:rPr>
                </a:br>
                <a:r>
                  <a:rPr lang="cs-CZ" dirty="0" smtClean="0"/>
                  <a:t> </a:t>
                </a:r>
                <a:br>
                  <a:rPr lang="cs-CZ" dirty="0" smtClean="0"/>
                </a:br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539552" y="332656"/>
                <a:ext cx="2448272" cy="2597635"/>
              </a:xfrm>
              <a:blipFill rotWithShape="1">
                <a:blip r:embed="rId3"/>
                <a:stretch>
                  <a:fillRect l="-8978" t="-7746" b="-13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860758" y="332656"/>
                <a:ext cx="2952328" cy="111601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𝐙</m:t>
                      </m:r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758" y="332656"/>
                <a:ext cx="2952328" cy="111601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960658" y="2492896"/>
                <a:ext cx="4752528" cy="87479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b="1" i="0" smtClean="0">
                        <a:solidFill>
                          <a:srgbClr val="C00000"/>
                        </a:solidFill>
                        <a:latin typeface="Cambria Math"/>
                      </a:rPr>
                      <m:t>𝐙</m:t>
                    </m:r>
                    <m:r>
                      <a:rPr lang="cs-CZ" sz="3200" b="1" i="0" smtClean="0">
                        <a:solidFill>
                          <a:srgbClr val="C00000"/>
                        </a:solidFill>
                        <a:latin typeface="Cambria Math"/>
                      </a:rPr>
                      <m:t>=− 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r>
                  <a:rPr lang="cs-CZ" sz="3200" b="1" dirty="0"/>
                  <a:t> </a:t>
                </a:r>
                <a14:m>
                  <m:oMath xmlns:m="http://schemas.openxmlformats.org/officeDocument/2006/math">
                    <m:r>
                      <a:rPr lang="cs-CZ" sz="3200" b="1" i="1">
                        <a:latin typeface="Cambria Math"/>
                      </a:rPr>
                      <m:t>⇒</m:t>
                    </m:r>
                    <m:r>
                      <a:rPr lang="cs-CZ" sz="3200" b="1" i="1" smtClean="0">
                        <a:solidFill>
                          <a:srgbClr val="C00000"/>
                        </a:solidFill>
                        <a:latin typeface="Cambria Math"/>
                      </a:rPr>
                      <m:t>𝒂</m:t>
                    </m:r>
                    <m:r>
                      <a:rPr lang="cs-CZ" sz="3200" b="1" i="1" smtClean="0">
                        <a:solidFill>
                          <a:srgbClr val="C00000"/>
                        </a:solidFill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𝐙</m:t>
                        </m:r>
                      </m:den>
                    </m:f>
                    <m:r>
                      <a:rPr lang="cs-CZ" sz="3200" b="1" i="1" smtClean="0">
                        <a:solidFill>
                          <a:srgbClr val="C00000"/>
                        </a:solidFill>
                        <a:latin typeface="Cambria Math"/>
                      </a:rPr>
                      <m:t>+</m:t>
                    </m:r>
                    <m:r>
                      <a:rPr lang="cs-CZ" sz="3200" b="1" i="1" smtClean="0">
                        <a:solidFill>
                          <a:srgbClr val="C00000"/>
                        </a:solidFill>
                        <a:latin typeface="Cambria Math"/>
                      </a:rPr>
                      <m:t>𝒇</m:t>
                    </m:r>
                  </m:oMath>
                </a14:m>
                <a:endParaRPr lang="cs-CZ" sz="32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0658" y="2492896"/>
                <a:ext cx="4752528" cy="87479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808530" y="3583484"/>
                <a:ext cx="5904656" cy="106965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32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𝟐𝟓</m:t>
                          </m:r>
                        </m:den>
                      </m:f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8530" y="3583484"/>
                <a:ext cx="5904656" cy="106965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43291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332656"/>
                <a:ext cx="8676456" cy="6120680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b="1" dirty="0" smtClean="0"/>
                  <a:t>			</a:t>
                </a:r>
                <a:r>
                  <a:rPr lang="cs-CZ" b="1" u="sng" dirty="0" smtClean="0"/>
                  <a:t>ŘEŠENÍ:</a:t>
                </a:r>
              </a:p>
              <a:p>
                <a:pPr marL="0" indent="0">
                  <a:buNone/>
                </a:pPr>
                <a:r>
                  <a:rPr lang="cs-CZ" b="1" i="1" dirty="0" smtClean="0">
                    <a:latin typeface="Cambria Math"/>
                    <a:ea typeface="Cambria Math"/>
                  </a:rPr>
                  <a:t>		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ea typeface="Cambria Math"/>
                  </a:rPr>
                  <a:t>		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= </m:t>
                    </m:r>
                  </m:oMath>
                </a14:m>
                <a:r>
                  <a:rPr lang="cs-CZ" dirty="0"/>
                  <a:t>-5D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r>
                  <a:rPr lang="cs-CZ" b="1" i="1" dirty="0" smtClean="0"/>
                  <a:t> f</a:t>
                </a:r>
                <a:r>
                  <a:rPr lang="cs-CZ" i="1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 dirty="0" smtClean="0">
                            <a:latin typeface="Cambria Math"/>
                            <a:ea typeface="Cambria Math"/>
                          </a:rPr>
                          <m:t>𝜑</m:t>
                        </m:r>
                      </m:den>
                    </m:f>
                    <m:r>
                      <a:rPr lang="cs-CZ" b="0" i="1" dirty="0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 dirty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−5</m:t>
                        </m:r>
                      </m:den>
                    </m:f>
                    <m:r>
                      <a:rPr lang="cs-CZ" b="0" i="1" dirty="0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b="1" u="sng" dirty="0" smtClean="0"/>
                  <a:t>-0,2m</a:t>
                </a:r>
              </a:p>
              <a:p>
                <a:pPr marL="0" indent="0">
                  <a:buNone/>
                </a:pPr>
                <a:endParaRPr lang="cs-CZ" b="1" u="sng" dirty="0" smtClean="0"/>
              </a:p>
              <a:p>
                <a:pPr marL="0" indent="0">
                  <a:buNone/>
                </a:pPr>
                <a:endParaRPr lang="cs-CZ" b="1" u="sng" dirty="0"/>
              </a:p>
              <a:p>
                <a:pPr marL="0" indent="0">
                  <a:buNone/>
                </a:pPr>
                <a:endParaRPr lang="cs-CZ" b="1" u="sng" dirty="0" smtClean="0"/>
              </a:p>
              <a:p>
                <a:pPr marL="0" indent="0">
                  <a:buNone/>
                </a:pPr>
                <a:endParaRPr lang="cs-CZ" b="1" u="sng" dirty="0"/>
              </a:p>
              <a:p>
                <a:pPr marL="0" indent="0">
                  <a:buNone/>
                </a:pPr>
                <a:r>
                  <a:rPr lang="cs-CZ" b="1" dirty="0" smtClean="0"/>
                  <a:t>	</a:t>
                </a:r>
                <a:endParaRPr lang="cs-CZ" b="1" u="sng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332656"/>
                <a:ext cx="8676456" cy="6120680"/>
              </a:xfrm>
              <a:blipFill rotWithShape="1">
                <a:blip r:embed="rId2"/>
                <a:stretch>
                  <a:fillRect t="-12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539552" y="332656"/>
                <a:ext cx="2448272" cy="2597635"/>
              </a:xfrm>
              <a:solidFill>
                <a:srgbClr val="00FFFF"/>
              </a:solidFill>
            </p:spPr>
            <p:txBody>
              <a:bodyPr>
                <a:normAutofit fontScale="90000"/>
              </a:bodyPr>
              <a:lstStyle/>
              <a:p>
                <a:pPr algn="l"/>
                <a: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/>
                </a:r>
                <a:b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</a:br>
                <a: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/>
                </a:r>
                <a:br>
                  <a:rPr lang="cs-CZ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</a:br>
                <a:r>
                  <a:rPr lang="cs-CZ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úloha č. 1</a:t>
                </a:r>
                <a:r>
                  <a:rPr lang="en-US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/>
                </a:r>
                <a:br>
                  <a:rPr lang="en-US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</a:b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 </m:t>
                    </m:r>
                  </m:oMath>
                </a14:m>
                <a:r>
                  <a:rPr lang="cs-CZ" dirty="0" smtClean="0"/>
                  <a:t>-5D</a:t>
                </a:r>
                <a:br>
                  <a:rPr lang="cs-CZ" dirty="0" smtClean="0"/>
                </a:br>
                <a:r>
                  <a:rPr lang="cs-CZ" dirty="0" smtClean="0"/>
                  <a:t>Z =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  <a:latin typeface="Cambria Math"/>
                  </a:rPr>
                  <a:t/>
                </a:r>
                <a:br>
                  <a:rPr lang="cs-CZ" b="1" dirty="0" smtClean="0">
                    <a:solidFill>
                      <a:srgbClr val="FF0000"/>
                    </a:solidFill>
                    <a:latin typeface="Cambria Math"/>
                  </a:rPr>
                </a:br>
                <a:r>
                  <a:rPr lang="cs-CZ" i="1" u="sng" dirty="0" smtClean="0">
                    <a:latin typeface="Calibri" panose="020F0502020204030204" pitchFamily="34" charset="0"/>
                  </a:rPr>
                  <a:t>a</a:t>
                </a:r>
                <a:r>
                  <a:rPr lang="cs-CZ" u="sng" dirty="0" smtClean="0">
                    <a:latin typeface="Calibri" panose="020F0502020204030204" pitchFamily="34" charset="0"/>
                  </a:rPr>
                  <a:t> = ?</a:t>
                </a:r>
                <a:r>
                  <a:rPr lang="en-US" u="sng" dirty="0" smtClean="0">
                    <a:latin typeface="Calibri" panose="020F0502020204030204" pitchFamily="34" charset="0"/>
                  </a:rPr>
                  <a:t> [m]</a:t>
                </a:r>
                <a:r>
                  <a:rPr lang="cs-CZ" u="sng" dirty="0" smtClean="0">
                    <a:latin typeface="Calibri" panose="020F0502020204030204" pitchFamily="34" charset="0"/>
                  </a:rPr>
                  <a:t> </a:t>
                </a:r>
                <a:r>
                  <a:rPr lang="cs-CZ" dirty="0" smtClean="0">
                    <a:latin typeface="Calibri" panose="020F0502020204030204" pitchFamily="34" charset="0"/>
                  </a:rPr>
                  <a:t/>
                </a:r>
                <a:br>
                  <a:rPr lang="cs-CZ" dirty="0" smtClean="0">
                    <a:latin typeface="Calibri" panose="020F0502020204030204" pitchFamily="34" charset="0"/>
                  </a:rPr>
                </a:br>
                <a:r>
                  <a:rPr lang="cs-CZ" dirty="0" smtClean="0"/>
                  <a:t> </a:t>
                </a:r>
                <a:br>
                  <a:rPr lang="cs-CZ" dirty="0" smtClean="0"/>
                </a:br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539552" y="332656"/>
                <a:ext cx="2448272" cy="2597635"/>
              </a:xfrm>
              <a:blipFill rotWithShape="1">
                <a:blip r:embed="rId3"/>
                <a:stretch>
                  <a:fillRect l="-8978" t="-7746" b="-13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860758" y="332656"/>
                <a:ext cx="2952328" cy="111601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𝐙</m:t>
                      </m:r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758" y="332656"/>
                <a:ext cx="2952328" cy="111601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960658" y="2492896"/>
                <a:ext cx="4752528" cy="87479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b="1" i="0" smtClean="0">
                        <a:solidFill>
                          <a:srgbClr val="C00000"/>
                        </a:solidFill>
                        <a:latin typeface="Cambria Math"/>
                      </a:rPr>
                      <m:t>𝐙</m:t>
                    </m:r>
                    <m:r>
                      <a:rPr lang="cs-CZ" sz="3200" b="1" i="0" smtClean="0">
                        <a:solidFill>
                          <a:srgbClr val="C00000"/>
                        </a:solidFill>
                        <a:latin typeface="Cambria Math"/>
                      </a:rPr>
                      <m:t>=− 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r>
                  <a:rPr lang="cs-CZ" sz="3200" b="1" dirty="0"/>
                  <a:t> </a:t>
                </a:r>
                <a14:m>
                  <m:oMath xmlns:m="http://schemas.openxmlformats.org/officeDocument/2006/math">
                    <m:r>
                      <a:rPr lang="cs-CZ" sz="3200" b="1" i="1">
                        <a:latin typeface="Cambria Math"/>
                      </a:rPr>
                      <m:t>⇒</m:t>
                    </m:r>
                    <m:r>
                      <a:rPr lang="cs-CZ" sz="3200" b="1" i="1" smtClean="0">
                        <a:solidFill>
                          <a:srgbClr val="C00000"/>
                        </a:solidFill>
                        <a:latin typeface="Cambria Math"/>
                      </a:rPr>
                      <m:t>𝒂</m:t>
                    </m:r>
                    <m:r>
                      <a:rPr lang="cs-CZ" sz="3200" b="1" i="1" smtClean="0">
                        <a:solidFill>
                          <a:srgbClr val="C00000"/>
                        </a:solidFill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𝐙</m:t>
                        </m:r>
                      </m:den>
                    </m:f>
                    <m:r>
                      <a:rPr lang="cs-CZ" sz="3200" b="1" i="1" smtClean="0">
                        <a:solidFill>
                          <a:srgbClr val="C00000"/>
                        </a:solidFill>
                        <a:latin typeface="Cambria Math"/>
                      </a:rPr>
                      <m:t>+</m:t>
                    </m:r>
                    <m:r>
                      <a:rPr lang="cs-CZ" sz="3200" b="1" i="1" smtClean="0">
                        <a:solidFill>
                          <a:srgbClr val="C00000"/>
                        </a:solidFill>
                        <a:latin typeface="Cambria Math"/>
                      </a:rPr>
                      <m:t>𝒇</m:t>
                    </m:r>
                  </m:oMath>
                </a14:m>
                <a:endParaRPr lang="cs-CZ" sz="32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0658" y="2492896"/>
                <a:ext cx="4752528" cy="87479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808530" y="3583484"/>
                <a:ext cx="5904656" cy="106965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32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𝟐𝟓</m:t>
                          </m:r>
                        </m:den>
                      </m:f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8530" y="3583484"/>
                <a:ext cx="5904656" cy="106965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08530" y="5013176"/>
                <a:ext cx="5904656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1" i="1" u="sng" smtClean="0">
                          <a:solidFill>
                            <a:srgbClr val="C00000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sz="3200" b="1" i="1" u="sng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200" b="1" i="1" u="sng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3200" b="1" i="1" u="sng" smtClean="0">
                          <a:solidFill>
                            <a:srgbClr val="C0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3200" b="1" i="1" u="sng" smtClean="0">
                          <a:solidFill>
                            <a:srgbClr val="C00000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sz="3200" b="1" i="1" u="sng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3200" b="1" i="1" u="sng" smtClean="0">
                          <a:solidFill>
                            <a:srgbClr val="C0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u="sng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8530" y="5013176"/>
                <a:ext cx="5904656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49001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80920" cy="2311082"/>
          </a:xfrm>
          <a:solidFill>
            <a:srgbClr val="00FFFF"/>
          </a:solidFill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1</a:t>
            </a:r>
            <a:r>
              <a:rPr lang="cs-CZ" dirty="0" smtClean="0"/>
              <a:t>. Do jaké vzdálenosti od rozptylky s optickou mohutností -5D je potřeba umístit předmět, abychom získali čtyřikrát zmenšený obraz?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996952"/>
            <a:ext cx="8147248" cy="3672408"/>
          </a:xfrm>
        </p:spPr>
        <p:txBody>
          <a:bodyPr/>
          <a:lstStyle/>
          <a:p>
            <a:endParaRPr lang="cs-CZ" b="1" u="sng" dirty="0"/>
          </a:p>
        </p:txBody>
      </p:sp>
      <p:sp>
        <p:nvSpPr>
          <p:cNvPr id="7" name="Obdélník 6"/>
          <p:cNvSpPr/>
          <p:nvPr/>
        </p:nvSpPr>
        <p:spPr>
          <a:xfrm>
            <a:off x="611560" y="3717032"/>
            <a:ext cx="8064896" cy="1512168"/>
          </a:xfrm>
          <a:prstGeom prst="rect">
            <a:avLst/>
          </a:prstGeom>
          <a:solidFill>
            <a:srgbClr val="00FFFF"/>
          </a:solidFill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u="sng" dirty="0">
                <a:solidFill>
                  <a:schemeClr val="tx1"/>
                </a:solidFill>
              </a:rPr>
              <a:t>ODPOVĚĎ: </a:t>
            </a:r>
            <a:r>
              <a:rPr lang="cs-CZ" sz="3200" b="1" dirty="0">
                <a:solidFill>
                  <a:schemeClr val="tx1"/>
                </a:solidFill>
              </a:rPr>
              <a:t> 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PŘEDMĚT </a:t>
            </a:r>
            <a:r>
              <a:rPr lang="cs-CZ" sz="3200" b="1" dirty="0">
                <a:solidFill>
                  <a:schemeClr val="tx1"/>
                </a:solidFill>
              </a:rPr>
              <a:t>UMÍSTÍME DO VZDÁLENOSTI </a:t>
            </a:r>
            <a:r>
              <a:rPr lang="cs-CZ" sz="3200" b="1" u="sng" dirty="0">
                <a:solidFill>
                  <a:schemeClr val="tx1"/>
                </a:solidFill>
              </a:rPr>
              <a:t>0,6m</a:t>
            </a: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PŘED </a:t>
            </a:r>
            <a:r>
              <a:rPr lang="cs-CZ" sz="3200" b="1" dirty="0">
                <a:solidFill>
                  <a:schemeClr val="tx1"/>
                </a:solidFill>
              </a:rPr>
              <a:t>ROZPTYLKOU.</a:t>
            </a:r>
            <a:endParaRPr lang="cs-CZ" sz="3200" b="1" u="sng" dirty="0">
              <a:solidFill>
                <a:schemeClr val="tx1"/>
              </a:solidFill>
            </a:endParaRPr>
          </a:p>
        </p:txBody>
      </p:sp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5940152" y="5517232"/>
            <a:ext cx="2664296" cy="1224136"/>
          </a:xfrm>
          <a:prstGeom prst="leftArrow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ZPĚT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060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856984" cy="6480720"/>
          </a:xfrm>
          <a:solidFill>
            <a:srgbClr val="FF00FF"/>
          </a:solidFill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2</a:t>
            </a:r>
            <a:r>
              <a:rPr lang="cs-CZ" dirty="0" smtClean="0"/>
              <a:t>. </a:t>
            </a:r>
            <a:r>
              <a:rPr lang="cs-CZ" sz="4000" dirty="0" smtClean="0"/>
              <a:t>Na obrázku je znázorněna optická osa čočky. Bod A představuje vzor, bod B jeho obraz při zobrazení čočkou. Geometrickou konstrukcí urči optický střed čočky, polohu ohnisek F, F´. Rozhodni o typu čočky. Je bod B skutečným či zdánlivým obrazem bodu A?</a:t>
            </a:r>
            <a:br>
              <a:rPr lang="cs-CZ" sz="4000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67544" y="5130805"/>
            <a:ext cx="8496944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855303" y="4396752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o</a:t>
            </a:r>
            <a:endParaRPr lang="cs-CZ" sz="3200" b="1" i="1" dirty="0"/>
          </a:p>
        </p:txBody>
      </p:sp>
      <p:sp>
        <p:nvSpPr>
          <p:cNvPr id="13" name="Ovál 12"/>
          <p:cNvSpPr/>
          <p:nvPr/>
        </p:nvSpPr>
        <p:spPr>
          <a:xfrm>
            <a:off x="2411760" y="4473116"/>
            <a:ext cx="144016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876256" y="6258374"/>
            <a:ext cx="144016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691680" y="425676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36296" y="5889623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154569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FF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Co poznáme z obrázku?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5141168"/>
          </a:xfrm>
        </p:spPr>
        <p:txBody>
          <a:bodyPr/>
          <a:lstStyle/>
          <a:p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67544" y="5130805"/>
            <a:ext cx="8496944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7855303" y="4396752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o</a:t>
            </a:r>
            <a:endParaRPr lang="cs-CZ" sz="3200" b="1" i="1" dirty="0"/>
          </a:p>
        </p:txBody>
      </p:sp>
      <p:sp>
        <p:nvSpPr>
          <p:cNvPr id="6" name="Ovál 5"/>
          <p:cNvSpPr/>
          <p:nvPr/>
        </p:nvSpPr>
        <p:spPr>
          <a:xfrm>
            <a:off x="2411760" y="4473116"/>
            <a:ext cx="144016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425676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8" name="Ovál 7"/>
          <p:cNvSpPr/>
          <p:nvPr/>
        </p:nvSpPr>
        <p:spPr>
          <a:xfrm>
            <a:off x="6876256" y="6258374"/>
            <a:ext cx="144016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236296" y="5889623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92507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FF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Co poznáme z obrázku?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363272" cy="5141168"/>
              </a:xfrm>
            </p:spPr>
            <p:txBody>
              <a:bodyPr/>
              <a:lstStyle/>
              <a:p>
                <a:r>
                  <a:rPr lang="cs-CZ" dirty="0" smtClean="0"/>
                  <a:t>Obraz je </a:t>
                </a:r>
                <a:r>
                  <a:rPr lang="cs-CZ" b="1" u="sng" dirty="0" smtClean="0"/>
                  <a:t>převrácený</a:t>
                </a:r>
                <a:r>
                  <a:rPr lang="cs-CZ" b="1" dirty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r>
                  <a:rPr lang="cs-CZ" b="1" dirty="0" smtClean="0"/>
                  <a:t> </a:t>
                </a:r>
                <a:r>
                  <a:rPr lang="cs-CZ" b="1" u="sng" dirty="0" smtClean="0"/>
                  <a:t>skutečný</a:t>
                </a:r>
                <a:r>
                  <a:rPr lang="cs-CZ" b="1" dirty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r>
                  <a:rPr lang="cs-CZ" b="1" dirty="0" smtClean="0"/>
                  <a:t> </a:t>
                </a:r>
                <a:r>
                  <a:rPr lang="cs-CZ" b="1" u="sng" dirty="0" smtClean="0"/>
                  <a:t>SPOJKA</a:t>
                </a:r>
                <a:endParaRPr lang="cs-CZ" b="1" u="sng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363272" cy="5141168"/>
              </a:xfrm>
              <a:blipFill rotWithShape="1">
                <a:blip r:embed="rId2"/>
                <a:stretch>
                  <a:fillRect l="-1603" t="-14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3"/>
          <p:cNvCxnSpPr/>
          <p:nvPr/>
        </p:nvCxnSpPr>
        <p:spPr>
          <a:xfrm>
            <a:off x="467544" y="5130805"/>
            <a:ext cx="8496944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7855303" y="4396752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o</a:t>
            </a:r>
            <a:endParaRPr lang="cs-CZ" sz="3200" b="1" i="1" dirty="0"/>
          </a:p>
        </p:txBody>
      </p:sp>
      <p:sp>
        <p:nvSpPr>
          <p:cNvPr id="6" name="Ovál 5"/>
          <p:cNvSpPr/>
          <p:nvPr/>
        </p:nvSpPr>
        <p:spPr>
          <a:xfrm>
            <a:off x="2411760" y="4473116"/>
            <a:ext cx="144016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425676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8" name="Ovál 7"/>
          <p:cNvSpPr/>
          <p:nvPr/>
        </p:nvSpPr>
        <p:spPr>
          <a:xfrm>
            <a:off x="6876256" y="6258374"/>
            <a:ext cx="144016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236296" y="5889623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8460432" y="1530405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9941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FF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Co poznáme z obrázku?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5141168"/>
          </a:xfrm>
        </p:spPr>
        <p:txBody>
          <a:bodyPr/>
          <a:lstStyle/>
          <a:p>
            <a:r>
              <a:rPr lang="cs-CZ" dirty="0" smtClean="0"/>
              <a:t>Spojnice vzoru a obrazu (tedy bodů A, B ) prochází optickým středem </a:t>
            </a:r>
            <a:r>
              <a:rPr lang="cs-CZ" b="1" dirty="0" smtClean="0"/>
              <a:t>O</a:t>
            </a:r>
            <a:r>
              <a:rPr lang="cs-CZ" dirty="0" smtClean="0"/>
              <a:t> čočky - spojky.</a:t>
            </a:r>
            <a:endParaRPr lang="cs-CZ" b="1" u="sng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67544" y="5130805"/>
            <a:ext cx="8496944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7855303" y="4396752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o</a:t>
            </a:r>
            <a:endParaRPr lang="cs-CZ" sz="3200" b="1" i="1" dirty="0"/>
          </a:p>
        </p:txBody>
      </p:sp>
      <p:sp>
        <p:nvSpPr>
          <p:cNvPr id="6" name="Ovál 5"/>
          <p:cNvSpPr/>
          <p:nvPr/>
        </p:nvSpPr>
        <p:spPr>
          <a:xfrm>
            <a:off x="2411760" y="4473116"/>
            <a:ext cx="144016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425676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8" name="Ovál 7"/>
          <p:cNvSpPr/>
          <p:nvPr/>
        </p:nvSpPr>
        <p:spPr>
          <a:xfrm>
            <a:off x="6876256" y="6258374"/>
            <a:ext cx="144016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236296" y="5889623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8460432" y="1530405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621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FF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Co poznáme z obrázku?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5141168"/>
          </a:xfrm>
        </p:spPr>
        <p:txBody>
          <a:bodyPr/>
          <a:lstStyle/>
          <a:p>
            <a:r>
              <a:rPr lang="cs-CZ" dirty="0" smtClean="0"/>
              <a:t>Spojnice vzoru a obrazu (tedy bodů A, B ) prochází optickým středem </a:t>
            </a:r>
            <a:r>
              <a:rPr lang="cs-CZ" b="1" dirty="0" smtClean="0"/>
              <a:t>O</a:t>
            </a:r>
            <a:r>
              <a:rPr lang="cs-CZ" dirty="0" smtClean="0"/>
              <a:t> čočky - spojky.</a:t>
            </a:r>
            <a:endParaRPr lang="cs-CZ" b="1" u="sng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67544" y="5130805"/>
            <a:ext cx="8496944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7855303" y="4396752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o</a:t>
            </a:r>
            <a:endParaRPr lang="cs-CZ" sz="3200" b="1" i="1" dirty="0"/>
          </a:p>
        </p:txBody>
      </p:sp>
      <p:sp>
        <p:nvSpPr>
          <p:cNvPr id="6" name="Ovál 5"/>
          <p:cNvSpPr/>
          <p:nvPr/>
        </p:nvSpPr>
        <p:spPr>
          <a:xfrm>
            <a:off x="2411760" y="4473116"/>
            <a:ext cx="144016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425676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8" name="Ovál 7"/>
          <p:cNvSpPr/>
          <p:nvPr/>
        </p:nvSpPr>
        <p:spPr>
          <a:xfrm>
            <a:off x="6876256" y="6258374"/>
            <a:ext cx="144016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236296" y="5889623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cxnSp>
        <p:nvCxnSpPr>
          <p:cNvPr id="11" name="Přímá spojnice 10"/>
          <p:cNvCxnSpPr>
            <a:stCxn id="6" idx="6"/>
            <a:endCxn id="8" idx="1"/>
          </p:cNvCxnSpPr>
          <p:nvPr/>
        </p:nvCxnSpPr>
        <p:spPr>
          <a:xfrm>
            <a:off x="2555776" y="4581128"/>
            <a:ext cx="4341571" cy="170888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3851920" y="5022793"/>
            <a:ext cx="144016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393188" y="5304848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C000"/>
                </a:solidFill>
              </a:rPr>
              <a:t>O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3923928" y="3068960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8460432" y="1530405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325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FF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Nalezení ohnisek F, F´.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5141168"/>
          </a:xfrm>
        </p:spPr>
        <p:txBody>
          <a:bodyPr/>
          <a:lstStyle/>
          <a:p>
            <a:r>
              <a:rPr lang="cs-CZ" dirty="0" smtClean="0"/>
              <a:t>Použijeme </a:t>
            </a:r>
            <a:r>
              <a:rPr lang="cs-CZ" b="1" dirty="0" smtClean="0"/>
              <a:t>1.</a:t>
            </a:r>
            <a:r>
              <a:rPr lang="cs-CZ" dirty="0" smtClean="0"/>
              <a:t> význačný paprsek</a:t>
            </a:r>
            <a:endParaRPr lang="cs-CZ" b="1" u="sng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67544" y="5130805"/>
            <a:ext cx="8496944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7855303" y="4396752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o</a:t>
            </a:r>
            <a:endParaRPr lang="cs-CZ" sz="3200" b="1" i="1" dirty="0"/>
          </a:p>
        </p:txBody>
      </p:sp>
      <p:sp>
        <p:nvSpPr>
          <p:cNvPr id="6" name="Ovál 5"/>
          <p:cNvSpPr/>
          <p:nvPr/>
        </p:nvSpPr>
        <p:spPr>
          <a:xfrm>
            <a:off x="2411760" y="4473116"/>
            <a:ext cx="144016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425676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8" name="Ovál 7"/>
          <p:cNvSpPr/>
          <p:nvPr/>
        </p:nvSpPr>
        <p:spPr>
          <a:xfrm>
            <a:off x="6876256" y="6258374"/>
            <a:ext cx="144016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236296" y="5889623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cxnSp>
        <p:nvCxnSpPr>
          <p:cNvPr id="11" name="Přímá spojnice 10"/>
          <p:cNvCxnSpPr>
            <a:stCxn id="6" idx="6"/>
            <a:endCxn id="8" idx="1"/>
          </p:cNvCxnSpPr>
          <p:nvPr/>
        </p:nvCxnSpPr>
        <p:spPr>
          <a:xfrm>
            <a:off x="2555776" y="4581128"/>
            <a:ext cx="4341571" cy="170888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3851920" y="5022793"/>
            <a:ext cx="144016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393188" y="5304848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C000"/>
                </a:solidFill>
              </a:rPr>
              <a:t>O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3923928" y="3068960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969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FF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Nalezení ohnisek F, F´.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5141168"/>
          </a:xfrm>
        </p:spPr>
        <p:txBody>
          <a:bodyPr/>
          <a:lstStyle/>
          <a:p>
            <a:r>
              <a:rPr lang="cs-CZ" dirty="0" smtClean="0"/>
              <a:t>Použijeme </a:t>
            </a:r>
            <a:r>
              <a:rPr lang="cs-CZ" b="1" dirty="0" smtClean="0"/>
              <a:t>1.</a:t>
            </a:r>
            <a:r>
              <a:rPr lang="cs-CZ" dirty="0" smtClean="0"/>
              <a:t> význačný paprsek (</a:t>
            </a:r>
            <a:r>
              <a:rPr lang="cs-CZ" u="sng" dirty="0" smtClean="0"/>
              <a:t>paprsek jdoucí rovnoběžně s optickou osou se láme do obrazového ohniska spojky</a:t>
            </a:r>
            <a:r>
              <a:rPr lang="cs-CZ" dirty="0" smtClean="0"/>
              <a:t>)</a:t>
            </a:r>
            <a:endParaRPr lang="cs-CZ" b="1" u="sng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67544" y="5130805"/>
            <a:ext cx="8496944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7855303" y="4396752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o</a:t>
            </a:r>
            <a:endParaRPr lang="cs-CZ" sz="3200" b="1" i="1" dirty="0"/>
          </a:p>
        </p:txBody>
      </p:sp>
      <p:sp>
        <p:nvSpPr>
          <p:cNvPr id="6" name="Ovál 5"/>
          <p:cNvSpPr/>
          <p:nvPr/>
        </p:nvSpPr>
        <p:spPr>
          <a:xfrm>
            <a:off x="2411760" y="4473116"/>
            <a:ext cx="144016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425676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8" name="Ovál 7"/>
          <p:cNvSpPr/>
          <p:nvPr/>
        </p:nvSpPr>
        <p:spPr>
          <a:xfrm>
            <a:off x="6876256" y="6258374"/>
            <a:ext cx="144016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236296" y="5889623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cxnSp>
        <p:nvCxnSpPr>
          <p:cNvPr id="11" name="Přímá spojnice 10"/>
          <p:cNvCxnSpPr>
            <a:stCxn id="6" idx="6"/>
            <a:endCxn id="8" idx="1"/>
          </p:cNvCxnSpPr>
          <p:nvPr/>
        </p:nvCxnSpPr>
        <p:spPr>
          <a:xfrm>
            <a:off x="2555776" y="4581128"/>
            <a:ext cx="4341571" cy="170888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3851920" y="5022793"/>
            <a:ext cx="144016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393188" y="5304848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C000"/>
                </a:solidFill>
              </a:rPr>
              <a:t>O</a:t>
            </a: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2582460" y="4562121"/>
            <a:ext cx="1341468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endCxn id="8" idx="6"/>
          </p:cNvCxnSpPr>
          <p:nvPr/>
        </p:nvCxnSpPr>
        <p:spPr>
          <a:xfrm>
            <a:off x="3923928" y="4562121"/>
            <a:ext cx="3096344" cy="180426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4788024" y="4995284"/>
            <a:ext cx="144016" cy="21602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3923928" y="3068960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932040" y="4235097"/>
            <a:ext cx="5400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F´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830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FF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Nalezení ohnisek F, F´.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64513"/>
            <a:ext cx="8363272" cy="5141168"/>
          </a:xfrm>
        </p:spPr>
        <p:txBody>
          <a:bodyPr/>
          <a:lstStyle/>
          <a:p>
            <a:r>
              <a:rPr lang="cs-CZ" dirty="0" smtClean="0"/>
              <a:t>Použijeme </a:t>
            </a:r>
            <a:r>
              <a:rPr lang="cs-CZ" b="1" dirty="0" smtClean="0"/>
              <a:t>2.</a:t>
            </a:r>
            <a:r>
              <a:rPr lang="cs-CZ" dirty="0" smtClean="0"/>
              <a:t> význačný paprsek (</a:t>
            </a:r>
            <a:r>
              <a:rPr lang="cs-CZ" u="sng" dirty="0" smtClean="0"/>
              <a:t>paprsek procházející předmětovým ohniskem spojky se láme rovnoběžně s optickou osou</a:t>
            </a:r>
            <a:r>
              <a:rPr lang="cs-CZ" dirty="0" smtClean="0"/>
              <a:t>)</a:t>
            </a:r>
            <a:endParaRPr lang="cs-CZ" b="1" u="sng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67544" y="5130805"/>
            <a:ext cx="8496944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7855303" y="4396752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o</a:t>
            </a:r>
            <a:endParaRPr lang="cs-CZ" sz="3200" b="1" i="1" dirty="0"/>
          </a:p>
        </p:txBody>
      </p:sp>
      <p:sp>
        <p:nvSpPr>
          <p:cNvPr id="6" name="Ovál 5"/>
          <p:cNvSpPr/>
          <p:nvPr/>
        </p:nvSpPr>
        <p:spPr>
          <a:xfrm>
            <a:off x="2411760" y="4473116"/>
            <a:ext cx="144016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425676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8" name="Ovál 7"/>
          <p:cNvSpPr/>
          <p:nvPr/>
        </p:nvSpPr>
        <p:spPr>
          <a:xfrm>
            <a:off x="6876256" y="6258374"/>
            <a:ext cx="144016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236296" y="5889623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cxnSp>
        <p:nvCxnSpPr>
          <p:cNvPr id="11" name="Přímá spojnice 10"/>
          <p:cNvCxnSpPr>
            <a:stCxn id="6" idx="6"/>
            <a:endCxn id="8" idx="1"/>
          </p:cNvCxnSpPr>
          <p:nvPr/>
        </p:nvCxnSpPr>
        <p:spPr>
          <a:xfrm>
            <a:off x="2555776" y="4581128"/>
            <a:ext cx="4341571" cy="170888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3851920" y="5022793"/>
            <a:ext cx="144016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393188" y="5304848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C000"/>
                </a:solidFill>
              </a:rPr>
              <a:t>O</a:t>
            </a: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2582460" y="4562121"/>
            <a:ext cx="1341468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endCxn id="8" idx="6"/>
          </p:cNvCxnSpPr>
          <p:nvPr/>
        </p:nvCxnSpPr>
        <p:spPr>
          <a:xfrm>
            <a:off x="3923928" y="4562121"/>
            <a:ext cx="3096344" cy="180426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4788024" y="4995284"/>
            <a:ext cx="144016" cy="21602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3923928" y="3068960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932040" y="4429246"/>
            <a:ext cx="5400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F´</a:t>
            </a:r>
            <a:endParaRPr lang="cs-CZ" sz="32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909860" y="6256625"/>
            <a:ext cx="3024336" cy="2997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2545265" y="4632940"/>
            <a:ext cx="1378663" cy="163867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ál 26"/>
          <p:cNvSpPr/>
          <p:nvPr/>
        </p:nvSpPr>
        <p:spPr>
          <a:xfrm>
            <a:off x="2915816" y="5003104"/>
            <a:ext cx="144016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2634448" y="5143181"/>
            <a:ext cx="5400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F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6392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Přímá spojnice se šipkou 16"/>
          <p:cNvCxnSpPr/>
          <p:nvPr/>
        </p:nvCxnSpPr>
        <p:spPr>
          <a:xfrm>
            <a:off x="3923928" y="3068960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FF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Shrnutí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64513"/>
            <a:ext cx="8363272" cy="5141168"/>
          </a:xfrm>
        </p:spPr>
        <p:txBody>
          <a:bodyPr/>
          <a:lstStyle/>
          <a:p>
            <a:r>
              <a:rPr lang="cs-CZ" b="1" u="sng" dirty="0" smtClean="0"/>
              <a:t>Skutečný obraz</a:t>
            </a:r>
          </a:p>
          <a:p>
            <a:r>
              <a:rPr lang="cs-CZ" b="1" u="sng" dirty="0" smtClean="0"/>
              <a:t>Optický střed </a:t>
            </a:r>
            <a:r>
              <a:rPr lang="cs-CZ" b="1" u="sng" dirty="0" smtClean="0">
                <a:solidFill>
                  <a:srgbClr val="FFC000"/>
                </a:solidFill>
              </a:rPr>
              <a:t>O</a:t>
            </a:r>
          </a:p>
          <a:p>
            <a:r>
              <a:rPr lang="cs-CZ" b="1" u="sng" dirty="0" smtClean="0"/>
              <a:t>Spojka</a:t>
            </a:r>
          </a:p>
          <a:p>
            <a:r>
              <a:rPr lang="cs-CZ" b="1" u="sng" dirty="0" smtClean="0"/>
              <a:t>Ohniska </a:t>
            </a:r>
            <a:r>
              <a:rPr lang="cs-CZ" b="1" u="sng" dirty="0" smtClean="0">
                <a:solidFill>
                  <a:srgbClr val="FF0000"/>
                </a:solidFill>
              </a:rPr>
              <a:t>F</a:t>
            </a:r>
            <a:r>
              <a:rPr lang="cs-CZ" b="1" u="sng" dirty="0" smtClean="0"/>
              <a:t>, </a:t>
            </a:r>
            <a:r>
              <a:rPr lang="cs-CZ" b="1" u="sng" dirty="0" smtClean="0">
                <a:solidFill>
                  <a:srgbClr val="00B050"/>
                </a:solidFill>
              </a:rPr>
              <a:t>F´</a:t>
            </a:r>
            <a:endParaRPr lang="cs-CZ" b="1" u="sng" dirty="0">
              <a:solidFill>
                <a:srgbClr val="00B05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467544" y="5130805"/>
            <a:ext cx="8496944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7855303" y="4396752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o</a:t>
            </a:r>
            <a:endParaRPr lang="cs-CZ" sz="3200" b="1" i="1" dirty="0"/>
          </a:p>
        </p:txBody>
      </p:sp>
      <p:sp>
        <p:nvSpPr>
          <p:cNvPr id="6" name="Ovál 5"/>
          <p:cNvSpPr/>
          <p:nvPr/>
        </p:nvSpPr>
        <p:spPr>
          <a:xfrm>
            <a:off x="2411760" y="4473116"/>
            <a:ext cx="144016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425676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8" name="Ovál 7"/>
          <p:cNvSpPr/>
          <p:nvPr/>
        </p:nvSpPr>
        <p:spPr>
          <a:xfrm>
            <a:off x="6876256" y="6258374"/>
            <a:ext cx="144016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236296" y="5889623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cxnSp>
        <p:nvCxnSpPr>
          <p:cNvPr id="11" name="Přímá spojnice 10"/>
          <p:cNvCxnSpPr>
            <a:stCxn id="6" idx="6"/>
            <a:endCxn id="8" idx="1"/>
          </p:cNvCxnSpPr>
          <p:nvPr/>
        </p:nvCxnSpPr>
        <p:spPr>
          <a:xfrm>
            <a:off x="2555776" y="4581128"/>
            <a:ext cx="4341571" cy="1708882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3851920" y="5022793"/>
            <a:ext cx="144016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393188" y="5304848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C000"/>
                </a:solidFill>
              </a:rPr>
              <a:t>O</a:t>
            </a: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2582460" y="4562121"/>
            <a:ext cx="1341468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endCxn id="8" idx="6"/>
          </p:cNvCxnSpPr>
          <p:nvPr/>
        </p:nvCxnSpPr>
        <p:spPr>
          <a:xfrm>
            <a:off x="3923928" y="4562121"/>
            <a:ext cx="3096344" cy="1804265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4788024" y="4995284"/>
            <a:ext cx="144016" cy="21602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932040" y="4429246"/>
            <a:ext cx="5400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F´</a:t>
            </a:r>
            <a:endParaRPr lang="cs-CZ" sz="32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909860" y="6256625"/>
            <a:ext cx="3024336" cy="29973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2545265" y="4632940"/>
            <a:ext cx="1378663" cy="1638671"/>
          </a:xfrm>
          <a:prstGeom prst="straightConnector1">
            <a:avLst/>
          </a:prstGeom>
          <a:ln w="158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ál 26"/>
          <p:cNvSpPr/>
          <p:nvPr/>
        </p:nvSpPr>
        <p:spPr>
          <a:xfrm>
            <a:off x="2915816" y="5003104"/>
            <a:ext cx="144016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2425102" y="5464253"/>
            <a:ext cx="5400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F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3" name="Šipka doleva 22">
            <a:hlinkClick r:id="rId2" action="ppaction://hlinksldjump"/>
          </p:cNvPr>
          <p:cNvSpPr/>
          <p:nvPr/>
        </p:nvSpPr>
        <p:spPr>
          <a:xfrm>
            <a:off x="5954713" y="2852936"/>
            <a:ext cx="2664296" cy="1224136"/>
          </a:xfrm>
          <a:prstGeom prst="leftArrow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ZPĚT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8582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/>
      <p:bldP spid="21" grpId="0" animBg="1"/>
      <p:bldP spid="22" grpId="0"/>
      <p:bldP spid="27" grpId="0" animBg="1"/>
      <p:bldP spid="28" grpId="0"/>
      <p:bldP spid="23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496944" cy="3168352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3</a:t>
            </a:r>
            <a:r>
              <a:rPr lang="cs-CZ" dirty="0" smtClean="0"/>
              <a:t>. </a:t>
            </a:r>
            <a:r>
              <a:rPr lang="cs-CZ" sz="4000" dirty="0" smtClean="0"/>
              <a:t>Spojka o optické mohutnosti 8D vytváří stejně velký obraz předmětu. Jak musíme změnit vzdálenost předmětu od čočky, abychom získali obraz třikrát menší než vzor?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573016"/>
            <a:ext cx="8147248" cy="3096344"/>
          </a:xfrm>
        </p:spPr>
        <p:txBody>
          <a:bodyPr/>
          <a:lstStyle/>
          <a:p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2681371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496944" cy="3168352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3</a:t>
            </a:r>
            <a:r>
              <a:rPr lang="cs-CZ" dirty="0" smtClean="0"/>
              <a:t>. </a:t>
            </a:r>
            <a:r>
              <a:rPr lang="cs-CZ" sz="4000" dirty="0" smtClean="0"/>
              <a:t>Spojka o optické mohutnosti 8D vytváří stejně velký obraz předmětu. Jak musíme změnit vzdálenost předmětu od čočky, abychom získali obraz třikrát menší než vzor?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573016"/>
            <a:ext cx="8147248" cy="3096344"/>
          </a:xfrm>
        </p:spPr>
        <p:txBody>
          <a:bodyPr/>
          <a:lstStyle/>
          <a:p>
            <a:r>
              <a:rPr lang="cs-CZ" b="1" u="sng" dirty="0" smtClean="0"/>
              <a:t>První úvahy: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240500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496944" cy="3168352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3</a:t>
            </a:r>
            <a:r>
              <a:rPr lang="cs-CZ" dirty="0" smtClean="0"/>
              <a:t>. </a:t>
            </a:r>
            <a:r>
              <a:rPr lang="cs-CZ" sz="4000" dirty="0" smtClean="0"/>
              <a:t>Spojka o optické mohutnosti 8D vytváří </a:t>
            </a:r>
            <a:r>
              <a:rPr lang="cs-CZ" sz="4000" b="1" u="sng" dirty="0" smtClean="0"/>
              <a:t>stejně velký obraz </a:t>
            </a:r>
            <a:r>
              <a:rPr lang="cs-CZ" sz="4000" dirty="0" smtClean="0"/>
              <a:t>předmětu. Jak musíme změnit vzdálenost předmětu od čočky, abychom získali obraz </a:t>
            </a:r>
            <a:r>
              <a:rPr lang="cs-CZ" sz="4000" b="1" u="sng" dirty="0" smtClean="0"/>
              <a:t>třikrát menší </a:t>
            </a:r>
            <a:r>
              <a:rPr lang="cs-CZ" sz="4000" dirty="0" smtClean="0"/>
              <a:t>než vzor?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573016"/>
            <a:ext cx="8147248" cy="3096344"/>
          </a:xfrm>
        </p:spPr>
        <p:txBody>
          <a:bodyPr/>
          <a:lstStyle/>
          <a:p>
            <a:r>
              <a:rPr lang="cs-CZ" b="1" u="sng" dirty="0" smtClean="0"/>
              <a:t>První úvahy:</a:t>
            </a:r>
          </a:p>
          <a:p>
            <a:pPr marL="0" indent="0">
              <a:buNone/>
            </a:pPr>
            <a:r>
              <a:rPr lang="cs-CZ" dirty="0" smtClean="0"/>
              <a:t>musí se jednat o </a:t>
            </a:r>
            <a:r>
              <a:rPr lang="cs-CZ" b="1" dirty="0" smtClean="0"/>
              <a:t>skutečný</a:t>
            </a:r>
            <a:r>
              <a:rPr lang="cs-CZ" dirty="0" smtClean="0"/>
              <a:t> obraz, pokud spojka vytváří obraz zdánlivý, je tento vždy zvětšený.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483768" y="1628800"/>
            <a:ext cx="1584176" cy="2592288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4355976" y="2780928"/>
            <a:ext cx="1584176" cy="1440160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7905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496944" cy="3168352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3</a:t>
            </a:r>
            <a:r>
              <a:rPr lang="cs-CZ" dirty="0" smtClean="0"/>
              <a:t>. </a:t>
            </a:r>
            <a:r>
              <a:rPr lang="cs-CZ" sz="4000" dirty="0" smtClean="0"/>
              <a:t>Spojka o optické mohutnosti 8D vytváří </a:t>
            </a:r>
            <a:r>
              <a:rPr lang="cs-CZ" sz="4000" b="1" u="sng" dirty="0" smtClean="0"/>
              <a:t>stejně velký obraz </a:t>
            </a:r>
            <a:r>
              <a:rPr lang="cs-CZ" sz="4000" dirty="0" smtClean="0"/>
              <a:t>předmětu. Jak musíme změnit vzdálenost předmětu od čočky, abychom získali obraz </a:t>
            </a:r>
            <a:r>
              <a:rPr lang="cs-CZ" sz="4000" b="1" u="sng" dirty="0" smtClean="0"/>
              <a:t>třikrát menší </a:t>
            </a:r>
            <a:r>
              <a:rPr lang="cs-CZ" sz="4000" dirty="0" smtClean="0"/>
              <a:t>než vzor? </a:t>
            </a:r>
            <a:endParaRPr lang="cs-CZ" sz="4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3573016"/>
                <a:ext cx="8147248" cy="3096344"/>
              </a:xfrm>
            </p:spPr>
            <p:txBody>
              <a:bodyPr/>
              <a:lstStyle/>
              <a:p>
                <a:r>
                  <a:rPr lang="cs-CZ" b="1" u="sng" dirty="0" smtClean="0"/>
                  <a:t>První úvahy:</a:t>
                </a:r>
              </a:p>
              <a:p>
                <a:pPr marL="0" indent="0">
                  <a:buNone/>
                </a:pPr>
                <a:r>
                  <a:rPr lang="cs-CZ" dirty="0" smtClean="0"/>
                  <a:t>musí se jednat o </a:t>
                </a:r>
                <a:r>
                  <a:rPr lang="cs-CZ" b="1" dirty="0" smtClean="0"/>
                  <a:t>skutečný</a:t>
                </a:r>
                <a:r>
                  <a:rPr lang="cs-CZ" dirty="0" smtClean="0"/>
                  <a:t> obraz, pokud spojka vytváří obraz zdánlivý, je tento vždy zvětšený.</a:t>
                </a:r>
              </a:p>
              <a:p>
                <a:pPr marL="0" indent="0">
                  <a:buNone/>
                </a:pPr>
                <a:r>
                  <a:rPr lang="cs-CZ" b="1" dirty="0"/>
                  <a:t>s</a:t>
                </a:r>
                <a:r>
                  <a:rPr lang="cs-CZ" b="1" dirty="0" smtClean="0"/>
                  <a:t>kutečný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r>
                  <a:rPr lang="cs-CZ" dirty="0" smtClean="0"/>
                  <a:t> </a:t>
                </a:r>
                <a:r>
                  <a:rPr lang="cs-CZ" b="1" dirty="0" smtClean="0"/>
                  <a:t>převrácený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r>
                  <a:rPr lang="cs-CZ" dirty="0" smtClean="0"/>
                  <a:t> </a:t>
                </a:r>
                <a:r>
                  <a:rPr lang="cs-CZ" b="1" dirty="0" smtClean="0"/>
                  <a:t>Z </a:t>
                </a:r>
                <a:r>
                  <a:rPr lang="en-US" b="1" dirty="0" smtClean="0"/>
                  <a:t>&lt; 0 … z</a:t>
                </a:r>
                <a:r>
                  <a:rPr lang="cs-CZ" b="1" dirty="0" err="1" smtClean="0"/>
                  <a:t>áporné</a:t>
                </a:r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3573016"/>
                <a:ext cx="8147248" cy="3096344"/>
              </a:xfrm>
              <a:blipFill rotWithShape="1">
                <a:blip r:embed="rId2"/>
                <a:stretch>
                  <a:fillRect l="-1946" t="-25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se šipkou 4"/>
          <p:cNvCxnSpPr/>
          <p:nvPr/>
        </p:nvCxnSpPr>
        <p:spPr>
          <a:xfrm>
            <a:off x="2483768" y="1628800"/>
            <a:ext cx="1584176" cy="2592288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4355976" y="2780928"/>
            <a:ext cx="1584176" cy="1440160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4896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1"/>
              </p:nvPr>
            </p:nvSpPr>
            <p:spPr>
              <a:xfrm>
                <a:off x="179512" y="1600201"/>
                <a:ext cx="2736304" cy="3484983"/>
              </a:xfrm>
              <a:solidFill>
                <a:srgbClr val="FFFF00"/>
              </a:solidFill>
            </p:spPr>
            <p:txBody>
              <a:bodyPr/>
              <a:lstStyle/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3</a:t>
                </a:r>
                <a:endParaRPr lang="en-US" b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= + </m:t>
                    </m:r>
                  </m:oMath>
                </a14:m>
                <a:r>
                  <a:rPr lang="cs-CZ" dirty="0" smtClean="0"/>
                  <a:t>8 D</a:t>
                </a:r>
                <a:r>
                  <a:rPr lang="cs-CZ" b="1" dirty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r>
                  <a:rPr lang="cs-CZ" dirty="0" smtClean="0"/>
                  <a:t> </a:t>
                </a:r>
                <a:r>
                  <a:rPr lang="cs-CZ" i="1" dirty="0" smtClean="0"/>
                  <a:t>f = </a:t>
                </a:r>
                <a:r>
                  <a:rPr lang="cs-CZ" dirty="0" smtClean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1</m:t>
                    </m:r>
                  </m:oMath>
                </a14:m>
                <a:r>
                  <a:rPr lang="cs-CZ" b="0" i="1" dirty="0" smtClean="0">
                    <a:latin typeface="Cambria Math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</m:t>
                    </m:r>
                    <m:r>
                      <a:rPr lang="cs-CZ" i="1" smtClean="0">
                        <a:solidFill>
                          <a:srgbClr val="C00000"/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endParaRPr lang="cs-CZ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en-US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?</m:t>
                      </m:r>
                      <m:r>
                        <a:rPr lang="en-US" b="0" i="1" smtClean="0">
                          <a:latin typeface="Cambria Math"/>
                        </a:rPr>
                        <m:t>[</m:t>
                      </m:r>
                      <m:r>
                        <a:rPr lang="en-US" b="0" i="1" smtClean="0">
                          <a:latin typeface="Cambria Math"/>
                        </a:rPr>
                        <m:t>𝑚</m:t>
                      </m:r>
                      <m:r>
                        <a:rPr lang="en-US" b="0" i="1" smtClean="0">
                          <a:latin typeface="Cambria Math"/>
                        </a:rPr>
                        <m:t>] </m:t>
                      </m:r>
                    </m:oMath>
                  </m:oMathPara>
                </a14:m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179512" y="1600201"/>
                <a:ext cx="2736304" cy="3484983"/>
              </a:xfrm>
              <a:blipFill rotWithShape="1">
                <a:blip r:embed="rId2"/>
                <a:stretch>
                  <a:fillRect l="-3786" t="-17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5263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1"/>
              </p:nvPr>
            </p:nvSpPr>
            <p:spPr>
              <a:xfrm>
                <a:off x="179512" y="1600201"/>
                <a:ext cx="2736304" cy="3484983"/>
              </a:xfrm>
              <a:solidFill>
                <a:srgbClr val="FFFF00"/>
              </a:solidFill>
            </p:spPr>
            <p:txBody>
              <a:bodyPr/>
              <a:lstStyle/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3</a:t>
                </a:r>
                <a:endParaRPr lang="en-US" b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= + </m:t>
                    </m:r>
                  </m:oMath>
                </a14:m>
                <a:r>
                  <a:rPr lang="cs-CZ" dirty="0" smtClean="0"/>
                  <a:t>8 D</a:t>
                </a:r>
                <a:r>
                  <a:rPr lang="cs-CZ" b="1" dirty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r>
                  <a:rPr lang="cs-CZ" dirty="0" smtClean="0"/>
                  <a:t> </a:t>
                </a:r>
                <a:r>
                  <a:rPr lang="cs-CZ" i="1" dirty="0" smtClean="0"/>
                  <a:t>f = </a:t>
                </a:r>
                <a:r>
                  <a:rPr lang="cs-CZ" dirty="0" smtClean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=−1</m:t>
                    </m:r>
                  </m:oMath>
                </a14:m>
                <a:r>
                  <a:rPr lang="cs-CZ" b="0" i="1" dirty="0" smtClean="0">
                    <a:latin typeface="Cambria Math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endParaRPr lang="cs-CZ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en-US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?</m:t>
                      </m:r>
                      <m:r>
                        <a:rPr lang="en-US" b="0" i="1" smtClean="0">
                          <a:latin typeface="Cambria Math"/>
                        </a:rPr>
                        <m:t>[</m:t>
                      </m:r>
                      <m:r>
                        <a:rPr lang="en-US" b="0" i="1" smtClean="0">
                          <a:latin typeface="Cambria Math"/>
                        </a:rPr>
                        <m:t>𝑚</m:t>
                      </m:r>
                      <m:r>
                        <a:rPr lang="en-US" b="0" i="1" smtClean="0">
                          <a:latin typeface="Cambria Math"/>
                        </a:rPr>
                        <m:t>] </m:t>
                      </m:r>
                    </m:oMath>
                  </m:oMathPara>
                </a14:m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179512" y="1600201"/>
                <a:ext cx="2736304" cy="3484983"/>
              </a:xfrm>
              <a:blipFill rotWithShape="1">
                <a:blip r:embed="rId2"/>
                <a:stretch>
                  <a:fillRect l="-3786" t="-17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7437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1"/>
              </p:nvPr>
            </p:nvSpPr>
            <p:spPr>
              <a:xfrm>
                <a:off x="179512" y="1600201"/>
                <a:ext cx="2736304" cy="3484983"/>
              </a:xfrm>
              <a:solidFill>
                <a:srgbClr val="FFFF00"/>
              </a:solidFill>
            </p:spPr>
            <p:txBody>
              <a:bodyPr/>
              <a:lstStyle/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3</a:t>
                </a:r>
                <a:endParaRPr lang="en-US" b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= + </m:t>
                    </m:r>
                  </m:oMath>
                </a14:m>
                <a:r>
                  <a:rPr lang="cs-CZ" dirty="0" smtClean="0"/>
                  <a:t>8 D</a:t>
                </a:r>
                <a:r>
                  <a:rPr lang="cs-CZ" b="1" dirty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r>
                  <a:rPr lang="cs-CZ" dirty="0" smtClean="0"/>
                  <a:t> </a:t>
                </a:r>
                <a:r>
                  <a:rPr lang="cs-CZ" i="1" dirty="0" smtClean="0"/>
                  <a:t>f = </a:t>
                </a:r>
                <a:r>
                  <a:rPr lang="cs-CZ" dirty="0" smtClean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=−1</m:t>
                    </m:r>
                  </m:oMath>
                </a14:m>
                <a:r>
                  <a:rPr lang="cs-CZ" b="0" i="1" dirty="0" smtClean="0">
                    <a:latin typeface="Cambria Math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endParaRPr lang="cs-CZ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en-US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?</m:t>
                      </m:r>
                      <m:r>
                        <a:rPr lang="en-US" b="0" i="1" smtClean="0">
                          <a:latin typeface="Cambria Math"/>
                        </a:rPr>
                        <m:t>[</m:t>
                      </m:r>
                      <m:r>
                        <a:rPr lang="en-US" b="0" i="1" smtClean="0">
                          <a:latin typeface="Cambria Math"/>
                        </a:rPr>
                        <m:t>𝑚</m:t>
                      </m:r>
                      <m:r>
                        <a:rPr lang="en-US" b="0" i="1" smtClean="0">
                          <a:latin typeface="Cambria Math"/>
                        </a:rPr>
                        <m:t>] </m:t>
                      </m:r>
                    </m:oMath>
                  </m:oMathPara>
                </a14:m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179512" y="1600201"/>
                <a:ext cx="2736304" cy="3484983"/>
              </a:xfrm>
              <a:blipFill rotWithShape="1">
                <a:blip r:embed="rId2"/>
                <a:stretch>
                  <a:fillRect l="-3786" t="-17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/>
          <a:lstStyle/>
          <a:p>
            <a:r>
              <a:rPr lang="cs-CZ" dirty="0" smtClean="0"/>
              <a:t>Řešení: známe </a:t>
            </a:r>
            <a:r>
              <a:rPr lang="cs-CZ" b="1" i="1" dirty="0" smtClean="0"/>
              <a:t>f, </a:t>
            </a:r>
            <a:r>
              <a:rPr lang="cs-CZ" b="1" dirty="0" smtClean="0"/>
              <a:t>Z</a:t>
            </a:r>
            <a:r>
              <a:rPr lang="cs-CZ" dirty="0" smtClean="0"/>
              <a:t>, potřebujeme </a:t>
            </a:r>
            <a:r>
              <a:rPr lang="cs-CZ" b="1" i="1" dirty="0" smtClean="0"/>
              <a:t>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86334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1"/>
              </p:nvPr>
            </p:nvSpPr>
            <p:spPr>
              <a:xfrm>
                <a:off x="179512" y="1600201"/>
                <a:ext cx="2736304" cy="3484983"/>
              </a:xfrm>
              <a:solidFill>
                <a:srgbClr val="FFFF00"/>
              </a:solidFill>
            </p:spPr>
            <p:txBody>
              <a:bodyPr/>
              <a:lstStyle/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3</a:t>
                </a:r>
                <a:endParaRPr lang="en-US" b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= + </m:t>
                    </m:r>
                  </m:oMath>
                </a14:m>
                <a:r>
                  <a:rPr lang="cs-CZ" dirty="0" smtClean="0"/>
                  <a:t>8 D</a:t>
                </a:r>
                <a:r>
                  <a:rPr lang="cs-CZ" b="1" dirty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r>
                  <a:rPr lang="cs-CZ" dirty="0" smtClean="0"/>
                  <a:t> </a:t>
                </a:r>
                <a:r>
                  <a:rPr lang="cs-CZ" i="1" dirty="0" smtClean="0"/>
                  <a:t>f = </a:t>
                </a:r>
                <a:r>
                  <a:rPr lang="cs-CZ" dirty="0" smtClean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=−1</m:t>
                    </m:r>
                  </m:oMath>
                </a14:m>
                <a:r>
                  <a:rPr lang="cs-CZ" b="0" i="1" dirty="0" smtClean="0">
                    <a:latin typeface="Cambria Math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endParaRPr lang="cs-CZ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en-US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?</m:t>
                      </m:r>
                      <m:r>
                        <a:rPr lang="en-US" b="0" i="1" smtClean="0">
                          <a:latin typeface="Cambria Math"/>
                        </a:rPr>
                        <m:t>[</m:t>
                      </m:r>
                      <m:r>
                        <a:rPr lang="en-US" b="0" i="1" smtClean="0">
                          <a:latin typeface="Cambria Math"/>
                        </a:rPr>
                        <m:t>𝑚</m:t>
                      </m:r>
                      <m:r>
                        <a:rPr lang="en-US" b="0" i="1" smtClean="0">
                          <a:latin typeface="Cambria Math"/>
                        </a:rPr>
                        <m:t>] </m:t>
                      </m:r>
                    </m:oMath>
                  </m:oMathPara>
                </a14:m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179512" y="1600201"/>
                <a:ext cx="2736304" cy="3484983"/>
              </a:xfrm>
              <a:blipFill rotWithShape="1">
                <a:blip r:embed="rId2"/>
                <a:stretch>
                  <a:fillRect l="-3786" t="-17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/>
          <a:lstStyle/>
          <a:p>
            <a:r>
              <a:rPr lang="cs-CZ" dirty="0" smtClean="0"/>
              <a:t>Řešení: známe </a:t>
            </a:r>
            <a:r>
              <a:rPr lang="cs-CZ" b="1" i="1" dirty="0" smtClean="0"/>
              <a:t>f, </a:t>
            </a:r>
            <a:r>
              <a:rPr lang="cs-CZ" b="1" dirty="0" smtClean="0"/>
              <a:t>Z</a:t>
            </a:r>
            <a:r>
              <a:rPr lang="cs-CZ" dirty="0" smtClean="0"/>
              <a:t>, potřebujeme </a:t>
            </a:r>
            <a:r>
              <a:rPr lang="cs-CZ" b="1" i="1" dirty="0" smtClean="0"/>
              <a:t>a</a:t>
            </a:r>
          </a:p>
          <a:p>
            <a:endParaRPr lang="cs-CZ" b="1" i="1" dirty="0"/>
          </a:p>
          <a:p>
            <a:endParaRPr lang="cs-CZ" b="1" i="1" dirty="0" smtClean="0"/>
          </a:p>
          <a:p>
            <a:pPr marL="0" indent="0">
              <a:buNone/>
            </a:pP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059832" y="2122958"/>
                <a:ext cx="2800922" cy="1114857"/>
              </a:xfrm>
              <a:prstGeom prst="rect">
                <a:avLst/>
              </a:prstGeom>
              <a:solidFill>
                <a:srgbClr val="93ADFF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𝒁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2122958"/>
                <a:ext cx="2800922" cy="111485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018374" y="2116556"/>
                <a:ext cx="2952328" cy="1114857"/>
              </a:xfrm>
              <a:prstGeom prst="rect">
                <a:avLst/>
              </a:prstGeom>
              <a:solidFill>
                <a:srgbClr val="71FF71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𝒁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8374" y="2116556"/>
                <a:ext cx="2952328" cy="111485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Šipka dolů 1"/>
          <p:cNvSpPr/>
          <p:nvPr/>
        </p:nvSpPr>
        <p:spPr>
          <a:xfrm>
            <a:off x="4355976" y="3356992"/>
            <a:ext cx="288032" cy="432048"/>
          </a:xfrm>
          <a:prstGeom prst="downArrow">
            <a:avLst/>
          </a:prstGeom>
          <a:solidFill>
            <a:srgbClr val="93AD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7350522" y="3356992"/>
            <a:ext cx="288032" cy="432048"/>
          </a:xfrm>
          <a:prstGeom prst="downArrow">
            <a:avLst/>
          </a:prstGeom>
          <a:solidFill>
            <a:srgbClr val="71FF7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495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1"/>
              </p:nvPr>
            </p:nvSpPr>
            <p:spPr>
              <a:xfrm>
                <a:off x="179512" y="1600201"/>
                <a:ext cx="2736304" cy="3484983"/>
              </a:xfrm>
              <a:solidFill>
                <a:srgbClr val="FFFF00"/>
              </a:solidFill>
            </p:spPr>
            <p:txBody>
              <a:bodyPr/>
              <a:lstStyle/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3</a:t>
                </a:r>
                <a:endParaRPr lang="en-US" b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= + </m:t>
                    </m:r>
                  </m:oMath>
                </a14:m>
                <a:r>
                  <a:rPr lang="cs-CZ" dirty="0" smtClean="0"/>
                  <a:t>8 D</a:t>
                </a:r>
                <a:r>
                  <a:rPr lang="cs-CZ" b="1" dirty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r>
                  <a:rPr lang="cs-CZ" dirty="0" smtClean="0"/>
                  <a:t> </a:t>
                </a:r>
                <a:r>
                  <a:rPr lang="cs-CZ" i="1" dirty="0" smtClean="0"/>
                  <a:t>f = </a:t>
                </a:r>
                <a:r>
                  <a:rPr lang="cs-CZ" dirty="0" smtClean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=−1</m:t>
                    </m:r>
                  </m:oMath>
                </a14:m>
                <a:r>
                  <a:rPr lang="cs-CZ" b="0" i="1" dirty="0" smtClean="0">
                    <a:latin typeface="Cambria Math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endParaRPr lang="cs-CZ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en-US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?</m:t>
                      </m:r>
                      <m:r>
                        <a:rPr lang="en-US" b="0" i="1" smtClean="0">
                          <a:latin typeface="Cambria Math"/>
                        </a:rPr>
                        <m:t>[</m:t>
                      </m:r>
                      <m:r>
                        <a:rPr lang="en-US" b="0" i="1" smtClean="0">
                          <a:latin typeface="Cambria Math"/>
                        </a:rPr>
                        <m:t>𝑚</m:t>
                      </m:r>
                      <m:r>
                        <a:rPr lang="en-US" b="0" i="1" smtClean="0">
                          <a:latin typeface="Cambria Math"/>
                        </a:rPr>
                        <m:t>] </m:t>
                      </m:r>
                    </m:oMath>
                  </m:oMathPara>
                </a14:m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179512" y="1600201"/>
                <a:ext cx="2736304" cy="3484983"/>
              </a:xfrm>
              <a:blipFill rotWithShape="1">
                <a:blip r:embed="rId2"/>
                <a:stretch>
                  <a:fillRect l="-3786" t="-17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/>
          <a:lstStyle/>
          <a:p>
            <a:r>
              <a:rPr lang="cs-CZ" dirty="0" smtClean="0"/>
              <a:t>Řešení: známe </a:t>
            </a:r>
            <a:r>
              <a:rPr lang="cs-CZ" b="1" i="1" dirty="0" smtClean="0"/>
              <a:t>f, </a:t>
            </a:r>
            <a:r>
              <a:rPr lang="cs-CZ" b="1" dirty="0" smtClean="0"/>
              <a:t>Z</a:t>
            </a:r>
            <a:r>
              <a:rPr lang="cs-CZ" dirty="0" smtClean="0"/>
              <a:t>, potřebujeme </a:t>
            </a:r>
            <a:r>
              <a:rPr lang="cs-CZ" b="1" i="1" dirty="0" smtClean="0"/>
              <a:t>a</a:t>
            </a:r>
          </a:p>
          <a:p>
            <a:endParaRPr lang="cs-CZ" b="1" i="1" dirty="0"/>
          </a:p>
          <a:p>
            <a:endParaRPr lang="cs-CZ" b="1" i="1" dirty="0" smtClean="0"/>
          </a:p>
          <a:p>
            <a:pPr marL="0" indent="0">
              <a:buNone/>
            </a:pP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059832" y="2122958"/>
                <a:ext cx="2800922" cy="1114857"/>
              </a:xfrm>
              <a:prstGeom prst="rect">
                <a:avLst/>
              </a:prstGeom>
              <a:solidFill>
                <a:srgbClr val="93ADFF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𝒁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2122958"/>
                <a:ext cx="2800922" cy="111485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018374" y="2116556"/>
                <a:ext cx="2952328" cy="1114857"/>
              </a:xfrm>
              <a:prstGeom prst="rect">
                <a:avLst/>
              </a:prstGeom>
              <a:solidFill>
                <a:srgbClr val="71FF71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𝒁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8374" y="2116556"/>
                <a:ext cx="2952328" cy="111485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059832" y="3807938"/>
                <a:ext cx="2800922" cy="1109086"/>
              </a:xfrm>
              <a:prstGeom prst="rect">
                <a:avLst/>
              </a:prstGeom>
              <a:solidFill>
                <a:srgbClr val="93ADFF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𝒁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𝒇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3807938"/>
                <a:ext cx="2800922" cy="110908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094077" y="3812769"/>
                <a:ext cx="2800922" cy="1109086"/>
              </a:xfrm>
              <a:prstGeom prst="rect">
                <a:avLst/>
              </a:prstGeom>
              <a:solidFill>
                <a:srgbClr val="71FF71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𝒁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𝒇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4077" y="3812769"/>
                <a:ext cx="2800922" cy="110908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Šipka dolů 1"/>
          <p:cNvSpPr/>
          <p:nvPr/>
        </p:nvSpPr>
        <p:spPr>
          <a:xfrm>
            <a:off x="4355976" y="3356992"/>
            <a:ext cx="288032" cy="432048"/>
          </a:xfrm>
          <a:prstGeom prst="downArrow">
            <a:avLst/>
          </a:prstGeom>
          <a:solidFill>
            <a:srgbClr val="93AD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7350522" y="3356992"/>
            <a:ext cx="288032" cy="432048"/>
          </a:xfrm>
          <a:prstGeom prst="downArrow">
            <a:avLst/>
          </a:prstGeom>
          <a:solidFill>
            <a:srgbClr val="71FF7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0651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1"/>
              </p:nvPr>
            </p:nvSpPr>
            <p:spPr>
              <a:xfrm>
                <a:off x="179512" y="1600201"/>
                <a:ext cx="2736304" cy="3484983"/>
              </a:xfrm>
              <a:solidFill>
                <a:srgbClr val="FFFF00"/>
              </a:solidFill>
            </p:spPr>
            <p:txBody>
              <a:bodyPr/>
              <a:lstStyle/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3</a:t>
                </a:r>
                <a:endParaRPr lang="en-US" b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= + </m:t>
                    </m:r>
                  </m:oMath>
                </a14:m>
                <a:r>
                  <a:rPr lang="cs-CZ" dirty="0" smtClean="0"/>
                  <a:t>8 D</a:t>
                </a:r>
                <a:r>
                  <a:rPr lang="cs-CZ" b="1" dirty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r>
                  <a:rPr lang="cs-CZ" dirty="0" smtClean="0"/>
                  <a:t> </a:t>
                </a:r>
                <a:r>
                  <a:rPr lang="cs-CZ" i="1" dirty="0" smtClean="0"/>
                  <a:t>f = </a:t>
                </a:r>
                <a:r>
                  <a:rPr lang="cs-CZ" dirty="0" smtClean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=−1</m:t>
                    </m:r>
                  </m:oMath>
                </a14:m>
                <a:r>
                  <a:rPr lang="cs-CZ" b="0" i="1" dirty="0" smtClean="0">
                    <a:latin typeface="Cambria Math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endParaRPr lang="cs-CZ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en-US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?</m:t>
                      </m:r>
                      <m:r>
                        <a:rPr lang="en-US" b="0" i="1" smtClean="0">
                          <a:latin typeface="Cambria Math"/>
                        </a:rPr>
                        <m:t>[</m:t>
                      </m:r>
                      <m:r>
                        <a:rPr lang="en-US" b="0" i="1" smtClean="0">
                          <a:latin typeface="Cambria Math"/>
                        </a:rPr>
                        <m:t>𝑚</m:t>
                      </m:r>
                      <m:r>
                        <a:rPr lang="en-US" b="0" i="1" smtClean="0">
                          <a:latin typeface="Cambria Math"/>
                        </a:rPr>
                        <m:t>] </m:t>
                      </m:r>
                    </m:oMath>
                  </m:oMathPara>
                </a14:m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179512" y="1600201"/>
                <a:ext cx="2736304" cy="3484983"/>
              </a:xfrm>
              <a:blipFill rotWithShape="1">
                <a:blip r:embed="rId2"/>
                <a:stretch>
                  <a:fillRect l="-3786" t="-17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/>
          <a:lstStyle/>
          <a:p>
            <a:r>
              <a:rPr lang="cs-CZ" dirty="0" smtClean="0"/>
              <a:t>Řešení: známe </a:t>
            </a:r>
            <a:r>
              <a:rPr lang="cs-CZ" b="1" i="1" dirty="0" smtClean="0"/>
              <a:t>f, </a:t>
            </a:r>
            <a:r>
              <a:rPr lang="cs-CZ" b="1" dirty="0" smtClean="0"/>
              <a:t>Z</a:t>
            </a:r>
            <a:r>
              <a:rPr lang="cs-CZ" dirty="0" smtClean="0"/>
              <a:t>, potřebujeme </a:t>
            </a:r>
            <a:r>
              <a:rPr lang="cs-CZ" b="1" i="1" dirty="0" smtClean="0"/>
              <a:t>a</a:t>
            </a:r>
          </a:p>
          <a:p>
            <a:endParaRPr lang="cs-CZ" b="1" i="1" dirty="0"/>
          </a:p>
          <a:p>
            <a:endParaRPr lang="cs-CZ" b="1" i="1" dirty="0" smtClean="0"/>
          </a:p>
          <a:p>
            <a:pPr marL="0" indent="0">
              <a:buNone/>
            </a:pP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059832" y="2122958"/>
                <a:ext cx="2800922" cy="1114857"/>
              </a:xfrm>
              <a:prstGeom prst="rect">
                <a:avLst/>
              </a:prstGeom>
              <a:solidFill>
                <a:srgbClr val="93ADFF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𝒁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2122958"/>
                <a:ext cx="2800922" cy="111485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018374" y="2116556"/>
                <a:ext cx="2952328" cy="1114857"/>
              </a:xfrm>
              <a:prstGeom prst="rect">
                <a:avLst/>
              </a:prstGeom>
              <a:solidFill>
                <a:srgbClr val="71FF71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𝒁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8374" y="2116556"/>
                <a:ext cx="2952328" cy="111485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059832" y="3807938"/>
                <a:ext cx="2800922" cy="1109086"/>
              </a:xfrm>
              <a:prstGeom prst="rect">
                <a:avLst/>
              </a:prstGeom>
              <a:solidFill>
                <a:srgbClr val="93ADFF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𝒁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𝒇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3807938"/>
                <a:ext cx="2800922" cy="110908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094077" y="3812769"/>
                <a:ext cx="2800922" cy="1109086"/>
              </a:xfrm>
              <a:prstGeom prst="rect">
                <a:avLst/>
              </a:prstGeom>
              <a:solidFill>
                <a:srgbClr val="71FF71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𝒁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𝒇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4077" y="3812769"/>
                <a:ext cx="2800922" cy="110908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Šipka dolů 1"/>
          <p:cNvSpPr/>
          <p:nvPr/>
        </p:nvSpPr>
        <p:spPr>
          <a:xfrm>
            <a:off x="4355976" y="3356992"/>
            <a:ext cx="288032" cy="432048"/>
          </a:xfrm>
          <a:prstGeom prst="downArrow">
            <a:avLst/>
          </a:prstGeom>
          <a:solidFill>
            <a:srgbClr val="93AD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7350522" y="3356992"/>
            <a:ext cx="288032" cy="432048"/>
          </a:xfrm>
          <a:prstGeom prst="downArrow">
            <a:avLst/>
          </a:prstGeom>
          <a:solidFill>
            <a:srgbClr val="71FF7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99763" y="5301208"/>
                <a:ext cx="8715487" cy="1198854"/>
              </a:xfrm>
              <a:prstGeom prst="rect">
                <a:avLst/>
              </a:prstGeom>
              <a:solidFill>
                <a:srgbClr val="93ADFF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sSub>
                            <m:sSub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sz="32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m:rPr>
                              <m:nor/>
                            </m:rPr>
                            <a:rPr lang="cs-CZ" sz="3200" b="1" dirty="0"/>
                            <m:t> 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𝒁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𝒇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b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 </m:t>
                          </m:r>
                          <m:f>
                            <m:f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2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32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32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𝒁</m:t>
                                  </m:r>
                                </m:e>
                                <m:sub>
                                  <m:r>
                                    <a:rPr lang="cs-CZ" sz="32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32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2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  <m:r>
                            <m:rPr>
                              <m:nor/>
                            </m:rPr>
                            <a:rPr lang="cs-CZ" sz="3200" b="1" dirty="0"/>
                            <m:t> </m:t>
                          </m:r>
                        </m:e>
                      </m:d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763" y="5301208"/>
                <a:ext cx="8715487" cy="119885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1747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1"/>
              </p:nvPr>
            </p:nvSpPr>
            <p:spPr>
              <a:xfrm>
                <a:off x="179512" y="1600201"/>
                <a:ext cx="2736304" cy="3484983"/>
              </a:xfrm>
              <a:solidFill>
                <a:srgbClr val="FFFF00"/>
              </a:solidFill>
            </p:spPr>
            <p:txBody>
              <a:bodyPr/>
              <a:lstStyle/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3</a:t>
                </a:r>
                <a:endParaRPr lang="en-US" b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= + </m:t>
                    </m:r>
                  </m:oMath>
                </a14:m>
                <a:r>
                  <a:rPr lang="cs-CZ" dirty="0" smtClean="0"/>
                  <a:t>8 D</a:t>
                </a:r>
                <a:r>
                  <a:rPr lang="cs-CZ" b="1" dirty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r>
                  <a:rPr lang="cs-CZ" dirty="0" smtClean="0"/>
                  <a:t> </a:t>
                </a:r>
                <a:r>
                  <a:rPr lang="cs-CZ" i="1" dirty="0" smtClean="0"/>
                  <a:t>f = </a:t>
                </a:r>
                <a:r>
                  <a:rPr lang="cs-CZ" dirty="0" smtClean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=−1</m:t>
                    </m:r>
                  </m:oMath>
                </a14:m>
                <a:r>
                  <a:rPr lang="cs-CZ" b="0" i="1" dirty="0" smtClean="0">
                    <a:latin typeface="Cambria Math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endParaRPr lang="cs-CZ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en-US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?</m:t>
                      </m:r>
                      <m:r>
                        <a:rPr lang="en-US" b="0" i="1" smtClean="0">
                          <a:latin typeface="Cambria Math"/>
                        </a:rPr>
                        <m:t>[</m:t>
                      </m:r>
                      <m:r>
                        <a:rPr lang="en-US" b="0" i="1" smtClean="0">
                          <a:latin typeface="Cambria Math"/>
                        </a:rPr>
                        <m:t>𝑚</m:t>
                      </m:r>
                      <m:r>
                        <a:rPr lang="en-US" b="0" i="1" smtClean="0">
                          <a:latin typeface="Cambria Math"/>
                        </a:rPr>
                        <m:t>] </m:t>
                      </m:r>
                    </m:oMath>
                  </m:oMathPara>
                </a14:m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179512" y="1600201"/>
                <a:ext cx="2736304" cy="3484983"/>
              </a:xfrm>
              <a:blipFill rotWithShape="1">
                <a:blip r:embed="rId2"/>
                <a:stretch>
                  <a:fillRect l="-3786" t="-17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/>
          <a:lstStyle/>
          <a:p>
            <a:r>
              <a:rPr lang="cs-CZ" dirty="0" smtClean="0"/>
              <a:t>Řešení: známe </a:t>
            </a:r>
            <a:r>
              <a:rPr lang="cs-CZ" b="1" i="1" dirty="0" smtClean="0"/>
              <a:t>f, </a:t>
            </a:r>
            <a:r>
              <a:rPr lang="cs-CZ" b="1" dirty="0" smtClean="0"/>
              <a:t>Z</a:t>
            </a:r>
            <a:r>
              <a:rPr lang="cs-CZ" dirty="0" smtClean="0"/>
              <a:t>, potřebujeme </a:t>
            </a:r>
            <a:r>
              <a:rPr lang="cs-CZ" b="1" i="1" dirty="0" smtClean="0"/>
              <a:t>a</a:t>
            </a:r>
          </a:p>
          <a:p>
            <a:endParaRPr lang="cs-CZ" b="1" i="1" dirty="0"/>
          </a:p>
          <a:p>
            <a:endParaRPr lang="cs-CZ" b="1" i="1" dirty="0" smtClean="0"/>
          </a:p>
          <a:p>
            <a:pPr marL="0" indent="0">
              <a:buNone/>
            </a:pP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059832" y="2122958"/>
                <a:ext cx="2800922" cy="1114857"/>
              </a:xfrm>
              <a:prstGeom prst="rect">
                <a:avLst/>
              </a:prstGeom>
              <a:solidFill>
                <a:srgbClr val="93ADFF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𝒁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2122958"/>
                <a:ext cx="2800922" cy="111485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018374" y="2116556"/>
                <a:ext cx="2952328" cy="1114857"/>
              </a:xfrm>
              <a:prstGeom prst="rect">
                <a:avLst/>
              </a:prstGeom>
              <a:solidFill>
                <a:srgbClr val="71FF71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𝒁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8374" y="2116556"/>
                <a:ext cx="2952328" cy="111485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059832" y="3807938"/>
                <a:ext cx="2800922" cy="1109086"/>
              </a:xfrm>
              <a:prstGeom prst="rect">
                <a:avLst/>
              </a:prstGeom>
              <a:solidFill>
                <a:srgbClr val="93ADFF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𝒁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𝒇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3807938"/>
                <a:ext cx="2800922" cy="110908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094077" y="3812769"/>
                <a:ext cx="2800922" cy="1109086"/>
              </a:xfrm>
              <a:prstGeom prst="rect">
                <a:avLst/>
              </a:prstGeom>
              <a:solidFill>
                <a:srgbClr val="71FF71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𝒁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𝒇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4077" y="3812769"/>
                <a:ext cx="2800922" cy="110908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Šipka dolů 1"/>
          <p:cNvSpPr/>
          <p:nvPr/>
        </p:nvSpPr>
        <p:spPr>
          <a:xfrm>
            <a:off x="4355976" y="3356992"/>
            <a:ext cx="288032" cy="432048"/>
          </a:xfrm>
          <a:prstGeom prst="downArrow">
            <a:avLst/>
          </a:prstGeom>
          <a:solidFill>
            <a:srgbClr val="93AD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7350522" y="3356992"/>
            <a:ext cx="288032" cy="432048"/>
          </a:xfrm>
          <a:prstGeom prst="downArrow">
            <a:avLst/>
          </a:prstGeom>
          <a:solidFill>
            <a:srgbClr val="71FF7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16458" y="5301208"/>
                <a:ext cx="8927542" cy="1280415"/>
              </a:xfrm>
              <a:prstGeom prst="rect">
                <a:avLst/>
              </a:prstGeom>
              <a:solidFill>
                <a:srgbClr val="93ADFF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sSub>
                            <m:sSubPr>
                              <m:ctrlPr>
                                <a:rPr lang="cs-CZ" sz="28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28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sz="28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m:rPr>
                              <m:nor/>
                            </m:rPr>
                            <a:rPr lang="cs-CZ" sz="2800" b="1" dirty="0"/>
                            <m:t> </m:t>
                          </m:r>
                          <m: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8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28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𝒁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28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28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𝒁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28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type m:val="skw"/>
                              <m:ctrlPr>
                                <a:rPr lang="cs-CZ" sz="28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𝟖</m:t>
                              </m:r>
                            </m:den>
                          </m:f>
                        </m:num>
                        <m:den>
                          <m: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type m:val="skw"/>
                              <m:ctrlPr>
                                <a:rPr lang="cs-CZ" sz="28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den>
                          </m:f>
                        </m:den>
                      </m:f>
                      <m:r>
                        <a:rPr lang="cs-CZ" sz="28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type m:val="skw"/>
                              <m:ctrlPr>
                                <a:rPr lang="cs-CZ" sz="28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𝟖</m:t>
                              </m:r>
                            </m:den>
                          </m:f>
                        </m:num>
                        <m:den>
                          <m:r>
                            <a:rPr lang="cs-CZ" sz="28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den>
                      </m:f>
                      <m:r>
                        <a:rPr lang="cs-CZ" sz="28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𝟖</m:t>
                          </m:r>
                        </m:den>
                      </m:f>
                      <m:r>
                        <a:rPr lang="cs-CZ" sz="28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=+</m:t>
                      </m:r>
                      <m:r>
                        <a:rPr lang="cs-CZ" sz="28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28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8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𝟐𝟓</m:t>
                      </m:r>
                      <m:r>
                        <a:rPr lang="cs-CZ" sz="28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458" y="5301208"/>
                <a:ext cx="8927542" cy="128041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7967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1"/>
              </p:nvPr>
            </p:nvSpPr>
            <p:spPr>
              <a:xfrm>
                <a:off x="179512" y="1600201"/>
                <a:ext cx="2736304" cy="3484983"/>
              </a:xfrm>
              <a:solidFill>
                <a:srgbClr val="FFFF00"/>
              </a:solidFill>
            </p:spPr>
            <p:txBody>
              <a:bodyPr/>
              <a:lstStyle/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3</a:t>
                </a:r>
                <a:endParaRPr lang="en-US" b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= + </m:t>
                    </m:r>
                  </m:oMath>
                </a14:m>
                <a:r>
                  <a:rPr lang="cs-CZ" dirty="0" smtClean="0"/>
                  <a:t>8 D</a:t>
                </a:r>
                <a:r>
                  <a:rPr lang="cs-CZ" b="1" dirty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</m:oMath>
                </a14:m>
                <a:r>
                  <a:rPr lang="cs-CZ" dirty="0" smtClean="0"/>
                  <a:t> </a:t>
                </a:r>
                <a:r>
                  <a:rPr lang="cs-CZ" i="1" dirty="0" smtClean="0"/>
                  <a:t>f = </a:t>
                </a:r>
                <a:r>
                  <a:rPr lang="cs-CZ" dirty="0" smtClean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=−1</m:t>
                    </m:r>
                  </m:oMath>
                </a14:m>
                <a:r>
                  <a:rPr lang="cs-CZ" b="0" i="1" dirty="0" smtClean="0">
                    <a:latin typeface="Cambria Math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endParaRPr lang="cs-CZ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en-US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?</m:t>
                      </m:r>
                      <m:r>
                        <a:rPr lang="en-US" b="0" i="1" smtClean="0">
                          <a:latin typeface="Cambria Math"/>
                        </a:rPr>
                        <m:t>[</m:t>
                      </m:r>
                      <m:r>
                        <a:rPr lang="en-US" b="0" i="1" smtClean="0">
                          <a:latin typeface="Cambria Math"/>
                        </a:rPr>
                        <m:t>𝑚</m:t>
                      </m:r>
                      <m:r>
                        <a:rPr lang="en-US" b="0" i="1" smtClean="0">
                          <a:latin typeface="Cambria Math"/>
                        </a:rPr>
                        <m:t>] </m:t>
                      </m:r>
                    </m:oMath>
                  </m:oMathPara>
                </a14:m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179512" y="1600201"/>
                <a:ext cx="2736304" cy="3484983"/>
              </a:xfrm>
              <a:blipFill rotWithShape="1">
                <a:blip r:embed="rId2"/>
                <a:stretch>
                  <a:fillRect l="-3786" t="-17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/>
          <a:lstStyle/>
          <a:p>
            <a:r>
              <a:rPr lang="cs-CZ" dirty="0" smtClean="0"/>
              <a:t>Řešení: známe </a:t>
            </a:r>
            <a:r>
              <a:rPr lang="cs-CZ" b="1" i="1" dirty="0" smtClean="0"/>
              <a:t>f, </a:t>
            </a:r>
            <a:r>
              <a:rPr lang="cs-CZ" b="1" dirty="0" smtClean="0"/>
              <a:t>Z</a:t>
            </a:r>
            <a:r>
              <a:rPr lang="cs-CZ" dirty="0" smtClean="0"/>
              <a:t>, potřebujeme </a:t>
            </a:r>
            <a:r>
              <a:rPr lang="cs-CZ" b="1" i="1" dirty="0" smtClean="0"/>
              <a:t>a</a:t>
            </a:r>
          </a:p>
          <a:p>
            <a:endParaRPr lang="cs-CZ" b="1" i="1" dirty="0"/>
          </a:p>
          <a:p>
            <a:endParaRPr lang="cs-CZ" b="1" i="1" dirty="0" smtClean="0"/>
          </a:p>
          <a:p>
            <a:pPr marL="0" indent="0">
              <a:buNone/>
            </a:pP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059832" y="2122958"/>
                <a:ext cx="2800922" cy="1114857"/>
              </a:xfrm>
              <a:prstGeom prst="rect">
                <a:avLst/>
              </a:prstGeom>
              <a:solidFill>
                <a:srgbClr val="93ADFF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𝒁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2122958"/>
                <a:ext cx="2800922" cy="111485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018374" y="2116556"/>
                <a:ext cx="2952328" cy="1114857"/>
              </a:xfrm>
              <a:prstGeom prst="rect">
                <a:avLst/>
              </a:prstGeom>
              <a:solidFill>
                <a:srgbClr val="71FF71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𝒁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8374" y="2116556"/>
                <a:ext cx="2952328" cy="111485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059832" y="3807938"/>
                <a:ext cx="2800922" cy="1109086"/>
              </a:xfrm>
              <a:prstGeom prst="rect">
                <a:avLst/>
              </a:prstGeom>
              <a:solidFill>
                <a:srgbClr val="93ADFF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𝒁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𝒇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3807938"/>
                <a:ext cx="2800922" cy="110908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094077" y="3812769"/>
                <a:ext cx="2800922" cy="1109086"/>
              </a:xfrm>
              <a:prstGeom prst="rect">
                <a:avLst/>
              </a:prstGeom>
              <a:solidFill>
                <a:srgbClr val="71FF71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𝒁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𝒇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4077" y="3812769"/>
                <a:ext cx="2800922" cy="110908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Šipka dolů 1"/>
          <p:cNvSpPr/>
          <p:nvPr/>
        </p:nvSpPr>
        <p:spPr>
          <a:xfrm>
            <a:off x="4355976" y="3356992"/>
            <a:ext cx="288032" cy="432048"/>
          </a:xfrm>
          <a:prstGeom prst="downArrow">
            <a:avLst/>
          </a:prstGeom>
          <a:solidFill>
            <a:srgbClr val="93AD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7350522" y="3356992"/>
            <a:ext cx="288032" cy="432048"/>
          </a:xfrm>
          <a:prstGeom prst="downArrow">
            <a:avLst/>
          </a:prstGeom>
          <a:solidFill>
            <a:srgbClr val="71FF7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301966" y="5517232"/>
                <a:ext cx="5432816" cy="70788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4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sSub>
                            <m:sSubPr>
                              <m:ctrlPr>
                                <a:rPr lang="cs-CZ" sz="4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4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4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sz="40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m:rPr>
                              <m:nor/>
                            </m:rPr>
                            <a:rPr lang="cs-CZ" sz="4000" b="1" dirty="0"/>
                            <m:t> </m:t>
                          </m:r>
                          <m:r>
                            <a:rPr lang="cs-CZ" sz="4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4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40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4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4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4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4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𝟐𝟓</m:t>
                      </m:r>
                      <m:r>
                        <a:rPr lang="cs-CZ" sz="4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4000" b="1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1966" y="5517232"/>
                <a:ext cx="5432816" cy="70788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71428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136904" cy="2952328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pPr algn="l"/>
            <a:r>
              <a:rPr lang="cs-CZ" b="1" dirty="0"/>
              <a:t>3</a:t>
            </a:r>
            <a:r>
              <a:rPr lang="cs-CZ" dirty="0"/>
              <a:t>. Spojka o optické mohutnosti 8D vytváří stejně velký obraz předmětu. Jak musíme změnit vzdálenost předmětu od čočky, abychom získali obraz třikrát menší než vzor?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501008"/>
            <a:ext cx="8064896" cy="3168352"/>
          </a:xfrm>
        </p:spPr>
        <p:txBody>
          <a:bodyPr/>
          <a:lstStyle/>
          <a:p>
            <a:endParaRPr lang="cs-CZ" b="1" u="sng" dirty="0"/>
          </a:p>
        </p:txBody>
      </p:sp>
      <p:sp>
        <p:nvSpPr>
          <p:cNvPr id="7" name="Obdélník 6"/>
          <p:cNvSpPr/>
          <p:nvPr/>
        </p:nvSpPr>
        <p:spPr>
          <a:xfrm>
            <a:off x="611560" y="3861048"/>
            <a:ext cx="8064896" cy="151216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u="sng" dirty="0">
                <a:solidFill>
                  <a:schemeClr val="tx1"/>
                </a:solidFill>
              </a:rPr>
              <a:t>ODPOVĚĎ: </a:t>
            </a:r>
            <a:r>
              <a:rPr lang="cs-CZ" sz="3200" b="1" dirty="0">
                <a:solidFill>
                  <a:schemeClr val="tx1"/>
                </a:solidFill>
              </a:rPr>
              <a:t> 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PŘEDMĚT MUSÍME POSUNOUT O 25 cm DÁLE OD ČOČKY.</a:t>
            </a:r>
            <a:endParaRPr lang="cs-CZ" sz="3200" b="1" u="sng" dirty="0">
              <a:solidFill>
                <a:schemeClr val="tx1"/>
              </a:solidFill>
            </a:endParaRPr>
          </a:p>
        </p:txBody>
      </p:sp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5940152" y="5517232"/>
            <a:ext cx="2664296" cy="1224136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ZPĚT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308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08912" cy="6120680"/>
          </a:xfrm>
          <a:solidFill>
            <a:srgbClr val="B28BFF"/>
          </a:solidFill>
        </p:spPr>
        <p:txBody>
          <a:bodyPr>
            <a:normAutofit/>
          </a:bodyPr>
          <a:lstStyle/>
          <a:p>
            <a:pPr algn="l"/>
            <a:r>
              <a:rPr lang="cs-CZ" b="1" dirty="0"/>
              <a:t>4</a:t>
            </a:r>
            <a:r>
              <a:rPr lang="cs-CZ" dirty="0" smtClean="0"/>
              <a:t>. </a:t>
            </a:r>
            <a:r>
              <a:rPr lang="cs-CZ" sz="4000" dirty="0" smtClean="0"/>
              <a:t>Dvojvypuklá čočka ohraničená kulovými plochami s poloměry křivosti 20cm je vyrobena z  flintového skla. Index lomu flintového skla pro fialové světlo je 1,811, pro červené světlo je 1,735. Urči vzdálenosti mezi ohnisky pro červené a fialové světlo.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64927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B28BFF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Řešení: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solidFill>
                <a:srgbClr val="B28BFF"/>
              </a:solidFill>
            </p:spPr>
            <p:txBody>
              <a:bodyPr vert="horz" lIns="91440" tIns="45720" rIns="91440" bIns="45720" rtlCol="0">
                <a:normAutofit fontScale="85000" lnSpcReduction="10000"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4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cs-CZ" i="1" dirty="0">
                    <a:latin typeface="Calibri" panose="020F0502020204030204" pitchFamily="34" charset="0"/>
                  </a:rPr>
                  <a:t>r</a:t>
                </a:r>
                <a:r>
                  <a:rPr lang="cs-CZ" i="1" dirty="0" smtClean="0">
                    <a:latin typeface="Calibri" panose="020F0502020204030204" pitchFamily="34" charset="0"/>
                  </a:rPr>
                  <a:t> = 0,2 m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=1,735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=1,811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en-US" i="1" smtClean="0">
                        <a:latin typeface="Cambria Math"/>
                      </a:rPr>
                      <m:t> </m:t>
                    </m:r>
                    <m:r>
                      <a:rPr lang="en-US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𝑓</m:t>
                    </m:r>
                    <m:r>
                      <a:rPr lang="cs-CZ" i="1" smtClean="0">
                        <a:latin typeface="Cambria Math"/>
                      </a:rPr>
                      <m:t>?</m:t>
                    </m:r>
                    <m:r>
                      <a:rPr lang="en-US" i="1" smtClean="0">
                        <a:latin typeface="Cambria Math"/>
                      </a:rPr>
                      <m:t>[</m:t>
                    </m:r>
                    <m:r>
                      <a:rPr lang="en-US" i="1" smtClean="0">
                        <a:latin typeface="Cambria Math"/>
                      </a:rPr>
                      <m:t>𝑚</m:t>
                    </m:r>
                    <m:r>
                      <a:rPr lang="en-US" i="1" smtClean="0">
                        <a:latin typeface="Cambria Math"/>
                      </a:rPr>
                      <m:t>] </m:t>
                    </m:r>
                  </m:oMath>
                </a14:m>
                <a:endParaRPr lang="cs-CZ" dirty="0">
                  <a:latin typeface="Calibri" panose="020F0502020204030204" pitchFamily="34" charset="0"/>
                </a:endParaRPr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blipFill rotWithShape="1">
                <a:blip r:embed="rId2"/>
                <a:stretch>
                  <a:fillRect l="-3432" t="-3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94342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B28BFF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Řešení:</a:t>
            </a:r>
          </a:p>
          <a:p>
            <a:pPr marL="0" indent="0">
              <a:buNone/>
            </a:pPr>
            <a:r>
              <a:rPr lang="cs-CZ" dirty="0" smtClean="0"/>
              <a:t>Důsledkem rozdílné hodnoty indexu lomu pro různé barvy světla je fakt, že </a:t>
            </a:r>
            <a:r>
              <a:rPr lang="cs-CZ" b="1" dirty="0" smtClean="0">
                <a:solidFill>
                  <a:srgbClr val="7030A0"/>
                </a:solidFill>
              </a:rPr>
              <a:t>fialové světlo </a:t>
            </a:r>
            <a:r>
              <a:rPr lang="cs-CZ" dirty="0" smtClean="0"/>
              <a:t>čočka </a:t>
            </a:r>
            <a:r>
              <a:rPr lang="cs-CZ" b="1" u="sng" dirty="0" smtClean="0"/>
              <a:t>láme více </a:t>
            </a:r>
            <a:r>
              <a:rPr lang="cs-CZ" dirty="0" smtClean="0"/>
              <a:t>než </a:t>
            </a:r>
            <a:r>
              <a:rPr lang="cs-CZ" b="1" dirty="0" smtClean="0">
                <a:solidFill>
                  <a:srgbClr val="FF0000"/>
                </a:solidFill>
              </a:rPr>
              <a:t>světlo červené</a:t>
            </a:r>
            <a:endParaRPr lang="cs-CZ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4139952" y="3659516"/>
                <a:ext cx="3096344" cy="79208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4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4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𝒇</m:t>
                          </m:r>
                        </m:sub>
                      </m:sSub>
                      <m:r>
                        <a:rPr lang="cs-CZ" sz="4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48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sSub>
                        <m:sSubPr>
                          <m:ctrlPr>
                            <a:rPr lang="cs-CZ" sz="4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4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4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č</m:t>
                          </m:r>
                        </m:sub>
                      </m:sSub>
                    </m:oMath>
                  </m:oMathPara>
                </a14:m>
                <a:endParaRPr lang="cs-CZ" sz="48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3659516"/>
                <a:ext cx="3096344" cy="79208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746648" cy="4525963"/>
          </a:xfrm>
        </p:spPr>
        <p:txBody>
          <a:bodyPr>
            <a:normAutofit/>
          </a:bodyPr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4"/>
              <p:cNvSpPr txBox="1">
                <a:spLocks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solidFill>
                <a:srgbClr val="B28BFF"/>
              </a:solidFill>
            </p:spPr>
            <p:txBody>
              <a:bodyPr vert="horz" lIns="91440" tIns="45720" rIns="91440" bIns="45720" rtlCol="0">
                <a:normAutofit fontScale="85000" lnSpcReduction="10000"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4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cs-CZ" i="1" dirty="0">
                    <a:latin typeface="Calibri" panose="020F0502020204030204" pitchFamily="34" charset="0"/>
                  </a:rPr>
                  <a:t>r</a:t>
                </a:r>
                <a:r>
                  <a:rPr lang="cs-CZ" i="1" dirty="0" smtClean="0">
                    <a:latin typeface="Calibri" panose="020F0502020204030204" pitchFamily="34" charset="0"/>
                  </a:rPr>
                  <a:t> = 0,2 m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=1,735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=1,811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en-US" i="1" smtClean="0">
                        <a:latin typeface="Cambria Math"/>
                      </a:rPr>
                      <m:t> </m:t>
                    </m:r>
                    <m:r>
                      <a:rPr lang="en-US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𝑓</m:t>
                    </m:r>
                    <m:r>
                      <a:rPr lang="cs-CZ" i="1" smtClean="0">
                        <a:latin typeface="Cambria Math"/>
                      </a:rPr>
                      <m:t>?</m:t>
                    </m:r>
                    <m:r>
                      <a:rPr lang="en-US" i="1" smtClean="0">
                        <a:latin typeface="Cambria Math"/>
                      </a:rPr>
                      <m:t>[</m:t>
                    </m:r>
                    <m:r>
                      <a:rPr lang="en-US" i="1" smtClean="0">
                        <a:latin typeface="Cambria Math"/>
                      </a:rPr>
                      <m:t>𝑚</m:t>
                    </m:r>
                    <m:r>
                      <a:rPr lang="en-US" i="1" smtClean="0">
                        <a:latin typeface="Cambria Math"/>
                      </a:rPr>
                      <m:t>] </m:t>
                    </m:r>
                  </m:oMath>
                </a14:m>
                <a:endParaRPr lang="cs-CZ" dirty="0">
                  <a:latin typeface="Calibri" panose="020F0502020204030204" pitchFamily="34" charset="0"/>
                </a:endParaRPr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9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blipFill rotWithShape="1">
                <a:blip r:embed="rId3"/>
                <a:stretch>
                  <a:fillRect l="-3432" t="-3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93834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B28BFF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1"/>
              </p:nvPr>
            </p:nvSpPr>
            <p:spPr>
              <a:xfrm>
                <a:off x="251520" y="1628801"/>
                <a:ext cx="2664296" cy="2592288"/>
              </a:xfrm>
              <a:solidFill>
                <a:srgbClr val="B28BFF"/>
              </a:solidFill>
            </p:spPr>
            <p:txBody>
              <a:bodyPr>
                <a:normAutofit fontScale="85000" lnSpcReduction="10000"/>
              </a:bodyPr>
              <a:lstStyle/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4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i="1" dirty="0">
                    <a:latin typeface="Calibri" panose="020F0502020204030204" pitchFamily="34" charset="0"/>
                  </a:rPr>
                  <a:t>r</a:t>
                </a:r>
                <a:r>
                  <a:rPr lang="cs-CZ" i="1" dirty="0" smtClean="0">
                    <a:latin typeface="Calibri" panose="020F0502020204030204" pitchFamily="34" charset="0"/>
                  </a:rPr>
                  <a:t> = 0,2 m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=1,735</m:t>
                    </m:r>
                  </m:oMath>
                </a14:m>
                <a:r>
                  <a:rPr lang="cs-CZ" b="0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1,811</m:t>
                    </m:r>
                  </m:oMath>
                </a14:m>
                <a:r>
                  <a:rPr lang="cs-CZ" b="0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en-US" b="0" i="1" smtClean="0">
                        <a:latin typeface="Cambria Math"/>
                      </a:rPr>
                      <m:t> </m:t>
                    </m:r>
                    <m:r>
                      <a:rPr lang="en-US" b="0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𝑓</m:t>
                    </m:r>
                    <m:r>
                      <a:rPr lang="cs-CZ" b="0" i="1" smtClean="0">
                        <a:latin typeface="Cambria Math"/>
                      </a:rPr>
                      <m:t>?</m:t>
                    </m:r>
                    <m:r>
                      <a:rPr lang="en-US" b="0" i="1" smtClean="0">
                        <a:latin typeface="Cambria Math"/>
                      </a:rPr>
                      <m:t>[</m:t>
                    </m:r>
                    <m:r>
                      <a:rPr lang="en-US" b="0" i="1" smtClean="0">
                        <a:latin typeface="Cambria Math"/>
                      </a:rPr>
                      <m:t>𝑚</m:t>
                    </m:r>
                    <m:r>
                      <a:rPr lang="en-US" b="0" i="1" smtClean="0">
                        <a:latin typeface="Cambria Math"/>
                      </a:rPr>
                      <m:t>] </m:t>
                    </m:r>
                  </m:oMath>
                </a14:m>
                <a:endParaRPr lang="cs-CZ" dirty="0">
                  <a:latin typeface="Calibri" panose="020F0502020204030204" pitchFamily="34" charset="0"/>
                </a:endParaRPr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251520" y="1628801"/>
                <a:ext cx="2664296" cy="2592288"/>
              </a:xfrm>
              <a:blipFill rotWithShape="1">
                <a:blip r:embed="rId2"/>
                <a:stretch>
                  <a:fillRect l="-3432" t="-3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u="sng" dirty="0" smtClean="0"/>
              <a:t>Řešení:</a:t>
            </a:r>
          </a:p>
          <a:p>
            <a:pPr marL="0" indent="0">
              <a:buNone/>
            </a:pPr>
            <a:r>
              <a:rPr lang="cs-CZ" dirty="0" smtClean="0"/>
              <a:t>Důsledkem rozdílné hodnoty indexu lomu pro různé barvy světla je fakt, že </a:t>
            </a:r>
            <a:r>
              <a:rPr lang="cs-CZ" b="1" dirty="0" smtClean="0">
                <a:solidFill>
                  <a:srgbClr val="7030A0"/>
                </a:solidFill>
              </a:rPr>
              <a:t>fialové světlo </a:t>
            </a:r>
            <a:r>
              <a:rPr lang="cs-CZ" dirty="0" smtClean="0"/>
              <a:t>čočka </a:t>
            </a:r>
            <a:r>
              <a:rPr lang="cs-CZ" b="1" u="sng" dirty="0" smtClean="0"/>
              <a:t>láme více </a:t>
            </a:r>
            <a:r>
              <a:rPr lang="cs-CZ" dirty="0" smtClean="0"/>
              <a:t>než </a:t>
            </a:r>
            <a:r>
              <a:rPr lang="cs-CZ" b="1" dirty="0" smtClean="0">
                <a:solidFill>
                  <a:srgbClr val="FF0000"/>
                </a:solidFill>
              </a:rPr>
              <a:t>světlo červené</a:t>
            </a:r>
            <a:endParaRPr lang="cs-CZ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4139952" y="3659516"/>
                <a:ext cx="3096344" cy="79208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4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4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𝒇</m:t>
                          </m:r>
                        </m:sub>
                      </m:sSub>
                      <m:r>
                        <a:rPr lang="cs-CZ" sz="4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48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sSub>
                        <m:sSubPr>
                          <m:ctrlPr>
                            <a:rPr lang="cs-CZ" sz="4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4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4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č</m:t>
                          </m:r>
                        </m:sub>
                      </m:sSub>
                    </m:oMath>
                  </m:oMathPara>
                </a14:m>
                <a:endParaRPr lang="cs-CZ" sz="48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3659516"/>
                <a:ext cx="3096344" cy="79208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>
            <a:off x="323528" y="5805264"/>
            <a:ext cx="8496944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923928" y="4869160"/>
            <a:ext cx="0" cy="18002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619672" y="5229200"/>
            <a:ext cx="2304256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923928" y="5229200"/>
            <a:ext cx="3096344" cy="122413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ál 12"/>
          <p:cNvSpPr/>
          <p:nvPr/>
        </p:nvSpPr>
        <p:spPr>
          <a:xfrm>
            <a:off x="5328084" y="5697252"/>
            <a:ext cx="144016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418094" y="5328501"/>
            <a:ext cx="5400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F</a:t>
            </a:r>
            <a:r>
              <a:rPr lang="cs-CZ" b="1" dirty="0" err="1" smtClean="0">
                <a:solidFill>
                  <a:srgbClr val="FF0000"/>
                </a:solidFill>
              </a:rPr>
              <a:t>č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1619672" y="6309320"/>
            <a:ext cx="2304256" cy="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3941930" y="4571891"/>
            <a:ext cx="2916324" cy="1728192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ál 17"/>
          <p:cNvSpPr/>
          <p:nvPr/>
        </p:nvSpPr>
        <p:spPr>
          <a:xfrm>
            <a:off x="4716016" y="5732418"/>
            <a:ext cx="144016" cy="21602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319972" y="6016932"/>
            <a:ext cx="5400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F</a:t>
            </a:r>
            <a:r>
              <a:rPr lang="cs-CZ" b="1" dirty="0" smtClean="0">
                <a:solidFill>
                  <a:srgbClr val="7030A0"/>
                </a:solidFill>
              </a:rPr>
              <a:t>f</a:t>
            </a:r>
            <a:endParaRPr lang="cs-CZ" sz="3200" b="1" dirty="0">
              <a:solidFill>
                <a:srgbClr val="7030A0"/>
              </a:solidFill>
            </a:endParaRPr>
          </a:p>
        </p:txBody>
      </p:sp>
      <p:cxnSp>
        <p:nvCxnSpPr>
          <p:cNvPr id="21" name="Přímá spojnice 20"/>
          <p:cNvCxnSpPr>
            <a:stCxn id="18" idx="4"/>
          </p:cNvCxnSpPr>
          <p:nvPr/>
        </p:nvCxnSpPr>
        <p:spPr>
          <a:xfrm>
            <a:off x="4788024" y="5948442"/>
            <a:ext cx="0" cy="720918"/>
          </a:xfrm>
          <a:prstGeom prst="line">
            <a:avLst/>
          </a:prstGeom>
          <a:ln w="222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402756" y="5939624"/>
            <a:ext cx="0" cy="720918"/>
          </a:xfrm>
          <a:prstGeom prst="line">
            <a:avLst/>
          </a:prstGeom>
          <a:ln w="222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788024" y="6601707"/>
            <a:ext cx="612068" cy="0"/>
          </a:xfrm>
          <a:prstGeom prst="straightConnector1">
            <a:avLst/>
          </a:prstGeom>
          <a:ln w="412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472100" y="6160947"/>
                <a:ext cx="540060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200" i="1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sz="3200" i="1">
                          <a:latin typeface="Cambria Math"/>
                          <a:ea typeface="Cambria Math"/>
                        </a:rPr>
                        <m:t>𝑓</m:t>
                      </m:r>
                    </m:oMath>
                  </m:oMathPara>
                </a14:m>
                <a:endParaRPr lang="cs-CZ" sz="32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2100" y="6160947"/>
                <a:ext cx="540060" cy="584775"/>
              </a:xfrm>
              <a:prstGeom prst="rect">
                <a:avLst/>
              </a:prstGeom>
              <a:blipFill rotWithShape="1">
                <a:blip r:embed="rId4"/>
                <a:stretch>
                  <a:fillRect r="-34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56776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8" grpId="0" animBg="1"/>
      <p:bldP spid="28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B28BFF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Řešení:</a:t>
            </a:r>
          </a:p>
          <a:p>
            <a:pPr marL="0" indent="0">
              <a:buNone/>
            </a:pPr>
            <a:r>
              <a:rPr lang="cs-CZ" dirty="0" smtClean="0"/>
              <a:t>Pro výpočet </a:t>
            </a:r>
            <a:r>
              <a:rPr lang="cs-CZ" i="1" dirty="0" smtClean="0"/>
              <a:t>f</a:t>
            </a:r>
            <a:r>
              <a:rPr lang="cs-CZ" dirty="0" smtClean="0"/>
              <a:t> použijeme rovnici: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746648" cy="4525963"/>
          </a:xfrm>
        </p:spPr>
        <p:txBody>
          <a:bodyPr>
            <a:normAutofit/>
          </a:bodyPr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4"/>
              <p:cNvSpPr txBox="1">
                <a:spLocks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solidFill>
                <a:srgbClr val="B28BFF"/>
              </a:solidFill>
            </p:spPr>
            <p:txBody>
              <a:bodyPr vert="horz" lIns="91440" tIns="45720" rIns="91440" bIns="45720" rtlCol="0">
                <a:normAutofit fontScale="85000" lnSpcReduction="10000"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4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cs-CZ" i="1" dirty="0">
                    <a:latin typeface="Calibri" panose="020F0502020204030204" pitchFamily="34" charset="0"/>
                  </a:rPr>
                  <a:t>r</a:t>
                </a:r>
                <a:r>
                  <a:rPr lang="cs-CZ" i="1" dirty="0" smtClean="0">
                    <a:latin typeface="Calibri" panose="020F0502020204030204" pitchFamily="34" charset="0"/>
                  </a:rPr>
                  <a:t> = 0,2 m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=1,735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=1,811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en-US" i="1" smtClean="0">
                        <a:latin typeface="Cambria Math"/>
                      </a:rPr>
                      <m:t> </m:t>
                    </m:r>
                    <m:r>
                      <a:rPr lang="en-US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𝑓</m:t>
                    </m:r>
                    <m:r>
                      <a:rPr lang="cs-CZ" i="1" smtClean="0">
                        <a:latin typeface="Cambria Math"/>
                      </a:rPr>
                      <m:t>?</m:t>
                    </m:r>
                    <m:r>
                      <a:rPr lang="en-US" i="1" smtClean="0">
                        <a:latin typeface="Cambria Math"/>
                      </a:rPr>
                      <m:t>[</m:t>
                    </m:r>
                    <m:r>
                      <a:rPr lang="en-US" i="1" smtClean="0">
                        <a:latin typeface="Cambria Math"/>
                      </a:rPr>
                      <m:t>𝑚</m:t>
                    </m:r>
                    <m:r>
                      <a:rPr lang="en-US" i="1" smtClean="0">
                        <a:latin typeface="Cambria Math"/>
                      </a:rPr>
                      <m:t>] </m:t>
                    </m:r>
                  </m:oMath>
                </a14:m>
                <a:endParaRPr lang="cs-CZ" dirty="0">
                  <a:latin typeface="Calibri" panose="020F0502020204030204" pitchFamily="34" charset="0"/>
                </a:endParaRPr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9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blipFill rotWithShape="1">
                <a:blip r:embed="rId2"/>
                <a:stretch>
                  <a:fillRect l="-3432" t="-3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203848" y="2636912"/>
                <a:ext cx="5400600" cy="106048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č</m:t>
                              </m:r>
                            </m:sub>
                          </m:sSub>
                        </m:den>
                      </m:f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č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8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.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636912"/>
                <a:ext cx="5400600" cy="106048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15048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B28BFF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Řešení:</a:t>
            </a:r>
          </a:p>
          <a:p>
            <a:pPr marL="0" indent="0">
              <a:buNone/>
            </a:pPr>
            <a:r>
              <a:rPr lang="cs-CZ" dirty="0" smtClean="0"/>
              <a:t>Pro výpočet </a:t>
            </a:r>
            <a:r>
              <a:rPr lang="cs-CZ" i="1" dirty="0" smtClean="0"/>
              <a:t>f</a:t>
            </a:r>
            <a:r>
              <a:rPr lang="cs-CZ" dirty="0" smtClean="0"/>
              <a:t> použijeme rovnici: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746648" cy="4525963"/>
          </a:xfrm>
        </p:spPr>
        <p:txBody>
          <a:bodyPr>
            <a:normAutofit/>
          </a:bodyPr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4"/>
              <p:cNvSpPr txBox="1">
                <a:spLocks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solidFill>
                <a:srgbClr val="B28BFF"/>
              </a:solidFill>
            </p:spPr>
            <p:txBody>
              <a:bodyPr vert="horz" lIns="91440" tIns="45720" rIns="91440" bIns="45720" rtlCol="0">
                <a:normAutofit fontScale="85000" lnSpcReduction="10000"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4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cs-CZ" i="1" dirty="0">
                    <a:latin typeface="Calibri" panose="020F0502020204030204" pitchFamily="34" charset="0"/>
                  </a:rPr>
                  <a:t>r</a:t>
                </a:r>
                <a:r>
                  <a:rPr lang="cs-CZ" i="1" dirty="0" smtClean="0">
                    <a:latin typeface="Calibri" panose="020F0502020204030204" pitchFamily="34" charset="0"/>
                  </a:rPr>
                  <a:t> = 0,2 m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=1,735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=1,811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en-US" i="1" smtClean="0">
                        <a:latin typeface="Cambria Math"/>
                      </a:rPr>
                      <m:t> </m:t>
                    </m:r>
                    <m:r>
                      <a:rPr lang="en-US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𝑓</m:t>
                    </m:r>
                    <m:r>
                      <a:rPr lang="cs-CZ" i="1" smtClean="0">
                        <a:latin typeface="Cambria Math"/>
                      </a:rPr>
                      <m:t>?</m:t>
                    </m:r>
                    <m:r>
                      <a:rPr lang="en-US" i="1" smtClean="0">
                        <a:latin typeface="Cambria Math"/>
                      </a:rPr>
                      <m:t>[</m:t>
                    </m:r>
                    <m:r>
                      <a:rPr lang="en-US" i="1" smtClean="0">
                        <a:latin typeface="Cambria Math"/>
                      </a:rPr>
                      <m:t>𝑚</m:t>
                    </m:r>
                    <m:r>
                      <a:rPr lang="en-US" i="1" smtClean="0">
                        <a:latin typeface="Cambria Math"/>
                      </a:rPr>
                      <m:t>] </m:t>
                    </m:r>
                  </m:oMath>
                </a14:m>
                <a:endParaRPr lang="cs-CZ" dirty="0">
                  <a:latin typeface="Calibri" panose="020F0502020204030204" pitchFamily="34" charset="0"/>
                </a:endParaRPr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9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blipFill rotWithShape="1">
                <a:blip r:embed="rId2"/>
                <a:stretch>
                  <a:fillRect l="-3432" t="-3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203848" y="2636912"/>
                <a:ext cx="5400600" cy="106048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č</m:t>
                              </m:r>
                            </m:sub>
                          </m:sSub>
                        </m:den>
                      </m:f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č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8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.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636912"/>
                <a:ext cx="5400600" cy="106048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228891" y="3933056"/>
                <a:ext cx="5400600" cy="106048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č</m:t>
                              </m:r>
                            </m:sub>
                          </m:sSub>
                        </m:den>
                      </m:f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𝟕𝟑𝟓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8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.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8891" y="3933056"/>
                <a:ext cx="5400600" cy="106048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15048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B28BFF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Řešení:</a:t>
            </a:r>
          </a:p>
          <a:p>
            <a:pPr marL="0" indent="0">
              <a:buNone/>
            </a:pPr>
            <a:r>
              <a:rPr lang="cs-CZ" dirty="0" smtClean="0"/>
              <a:t>Pro výpočet </a:t>
            </a:r>
            <a:r>
              <a:rPr lang="cs-CZ" i="1" dirty="0" smtClean="0"/>
              <a:t>f</a:t>
            </a:r>
            <a:r>
              <a:rPr lang="cs-CZ" dirty="0" smtClean="0"/>
              <a:t> použijeme rovnici: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746648" cy="4525963"/>
          </a:xfrm>
        </p:spPr>
        <p:txBody>
          <a:bodyPr>
            <a:normAutofit/>
          </a:bodyPr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4"/>
              <p:cNvSpPr txBox="1">
                <a:spLocks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solidFill>
                <a:srgbClr val="B28BFF"/>
              </a:solidFill>
            </p:spPr>
            <p:txBody>
              <a:bodyPr vert="horz" lIns="91440" tIns="45720" rIns="91440" bIns="45720" rtlCol="0">
                <a:normAutofit fontScale="85000" lnSpcReduction="10000"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4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cs-CZ" i="1" dirty="0">
                    <a:latin typeface="Calibri" panose="020F0502020204030204" pitchFamily="34" charset="0"/>
                  </a:rPr>
                  <a:t>r</a:t>
                </a:r>
                <a:r>
                  <a:rPr lang="cs-CZ" i="1" dirty="0" smtClean="0">
                    <a:latin typeface="Calibri" panose="020F0502020204030204" pitchFamily="34" charset="0"/>
                  </a:rPr>
                  <a:t> = 0,2 m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=1,735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=1,811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en-US" i="1" smtClean="0">
                        <a:latin typeface="Cambria Math"/>
                      </a:rPr>
                      <m:t> </m:t>
                    </m:r>
                    <m:r>
                      <a:rPr lang="en-US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𝑓</m:t>
                    </m:r>
                    <m:r>
                      <a:rPr lang="cs-CZ" i="1" smtClean="0">
                        <a:latin typeface="Cambria Math"/>
                      </a:rPr>
                      <m:t>?</m:t>
                    </m:r>
                    <m:r>
                      <a:rPr lang="en-US" i="1" smtClean="0">
                        <a:latin typeface="Cambria Math"/>
                      </a:rPr>
                      <m:t>[</m:t>
                    </m:r>
                    <m:r>
                      <a:rPr lang="en-US" i="1" smtClean="0">
                        <a:latin typeface="Cambria Math"/>
                      </a:rPr>
                      <m:t>𝑚</m:t>
                    </m:r>
                    <m:r>
                      <a:rPr lang="en-US" i="1" smtClean="0">
                        <a:latin typeface="Cambria Math"/>
                      </a:rPr>
                      <m:t>] </m:t>
                    </m:r>
                  </m:oMath>
                </a14:m>
                <a:endParaRPr lang="cs-CZ" dirty="0">
                  <a:latin typeface="Calibri" panose="020F0502020204030204" pitchFamily="34" charset="0"/>
                </a:endParaRPr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9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blipFill rotWithShape="1">
                <a:blip r:embed="rId2"/>
                <a:stretch>
                  <a:fillRect l="-3432" t="-3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203848" y="2636912"/>
                <a:ext cx="5400600" cy="106048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č</m:t>
                              </m:r>
                            </m:sub>
                          </m:sSub>
                        </m:den>
                      </m:f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č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8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.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636912"/>
                <a:ext cx="5400600" cy="106048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228891" y="3933056"/>
                <a:ext cx="5400600" cy="106048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č</m:t>
                              </m:r>
                            </m:sub>
                          </m:sSub>
                        </m:den>
                      </m:f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𝟕𝟑𝟓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8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.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8891" y="3933056"/>
                <a:ext cx="5400600" cy="106048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228891" y="5301208"/>
                <a:ext cx="4536504" cy="97731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č</m:t>
                              </m:r>
                            </m:sub>
                          </m:sSub>
                        </m:den>
                      </m:f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𝟕𝟑𝟓</m:t>
                          </m:r>
                        </m:e>
                      </m:d>
                      <m:r>
                        <a:rPr lang="cs-CZ" sz="28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.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𝟏𝟎</m:t>
                          </m:r>
                        </m:e>
                      </m:d>
                    </m:oMath>
                  </m:oMathPara>
                </a14:m>
                <a:endParaRPr lang="cs-CZ" sz="2800" b="1" i="1" dirty="0" smtClean="0">
                  <a:solidFill>
                    <a:srgbClr val="FF0000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8891" y="5301208"/>
                <a:ext cx="4536504" cy="97731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15048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B28BFF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Řešení:</a:t>
            </a:r>
          </a:p>
          <a:p>
            <a:pPr marL="0" indent="0">
              <a:buNone/>
            </a:pPr>
            <a:r>
              <a:rPr lang="cs-CZ" dirty="0" smtClean="0"/>
              <a:t>Pro výpočet </a:t>
            </a:r>
            <a:r>
              <a:rPr lang="cs-CZ" i="1" dirty="0" smtClean="0"/>
              <a:t>f</a:t>
            </a:r>
            <a:r>
              <a:rPr lang="cs-CZ" dirty="0" smtClean="0"/>
              <a:t> použijeme rovnici: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746648" cy="4525963"/>
          </a:xfrm>
        </p:spPr>
        <p:txBody>
          <a:bodyPr>
            <a:normAutofit/>
          </a:bodyPr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4"/>
              <p:cNvSpPr txBox="1">
                <a:spLocks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solidFill>
                <a:srgbClr val="B28BFF"/>
              </a:solidFill>
            </p:spPr>
            <p:txBody>
              <a:bodyPr vert="horz" lIns="91440" tIns="45720" rIns="91440" bIns="45720" rtlCol="0">
                <a:normAutofit fontScale="85000" lnSpcReduction="10000"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4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cs-CZ" i="1" dirty="0">
                    <a:latin typeface="Calibri" panose="020F0502020204030204" pitchFamily="34" charset="0"/>
                  </a:rPr>
                  <a:t>r</a:t>
                </a:r>
                <a:r>
                  <a:rPr lang="cs-CZ" i="1" dirty="0" smtClean="0">
                    <a:latin typeface="Calibri" panose="020F0502020204030204" pitchFamily="34" charset="0"/>
                  </a:rPr>
                  <a:t> = 0,2 m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=1,735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=1,811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en-US" i="1" smtClean="0">
                        <a:latin typeface="Cambria Math"/>
                      </a:rPr>
                      <m:t> </m:t>
                    </m:r>
                    <m:r>
                      <a:rPr lang="en-US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𝑓</m:t>
                    </m:r>
                    <m:r>
                      <a:rPr lang="cs-CZ" i="1" smtClean="0">
                        <a:latin typeface="Cambria Math"/>
                      </a:rPr>
                      <m:t>?</m:t>
                    </m:r>
                    <m:r>
                      <a:rPr lang="en-US" i="1" smtClean="0">
                        <a:latin typeface="Cambria Math"/>
                      </a:rPr>
                      <m:t>[</m:t>
                    </m:r>
                    <m:r>
                      <a:rPr lang="en-US" i="1" smtClean="0">
                        <a:latin typeface="Cambria Math"/>
                      </a:rPr>
                      <m:t>𝑚</m:t>
                    </m:r>
                    <m:r>
                      <a:rPr lang="en-US" i="1" smtClean="0">
                        <a:latin typeface="Cambria Math"/>
                      </a:rPr>
                      <m:t>] </m:t>
                    </m:r>
                  </m:oMath>
                </a14:m>
                <a:endParaRPr lang="cs-CZ" dirty="0">
                  <a:latin typeface="Calibri" panose="020F0502020204030204" pitchFamily="34" charset="0"/>
                </a:endParaRPr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9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blipFill rotWithShape="1">
                <a:blip r:embed="rId2"/>
                <a:stretch>
                  <a:fillRect l="-3432" t="-3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203848" y="2636912"/>
                <a:ext cx="5400600" cy="106048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č</m:t>
                              </m:r>
                            </m:sub>
                          </m:sSub>
                        </m:den>
                      </m:f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č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8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.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636912"/>
                <a:ext cx="5400600" cy="106048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228891" y="3933056"/>
                <a:ext cx="5400600" cy="106048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č</m:t>
                              </m:r>
                            </m:sub>
                          </m:sSub>
                        </m:den>
                      </m:f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𝟕𝟑𝟓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8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.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8891" y="3933056"/>
                <a:ext cx="5400600" cy="106048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228890" y="5373216"/>
                <a:ext cx="4655477" cy="70788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č</m:t>
                          </m:r>
                        </m:sub>
                      </m:sSub>
                      <m:r>
                        <a:rPr lang="cs-CZ" sz="40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40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40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40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𝟏𝟒</m:t>
                      </m:r>
                      <m:r>
                        <a:rPr lang="cs-CZ" sz="40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40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𝒎</m:t>
                      </m:r>
                    </m:oMath>
                  </m:oMathPara>
                </a14:m>
                <a:endParaRPr lang="cs-CZ" sz="40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8890" y="5373216"/>
                <a:ext cx="4655477" cy="70788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40474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B28BFF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Řešení:</a:t>
            </a:r>
          </a:p>
          <a:p>
            <a:pPr marL="0" indent="0">
              <a:buNone/>
            </a:pPr>
            <a:r>
              <a:rPr lang="cs-CZ" dirty="0" smtClean="0"/>
              <a:t>Pro výpočet </a:t>
            </a:r>
            <a:r>
              <a:rPr lang="cs-CZ" i="1" dirty="0" smtClean="0"/>
              <a:t>f</a:t>
            </a:r>
            <a:r>
              <a:rPr lang="cs-CZ" dirty="0" smtClean="0"/>
              <a:t> použijeme rovnici: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746648" cy="4525963"/>
          </a:xfrm>
        </p:spPr>
        <p:txBody>
          <a:bodyPr>
            <a:normAutofit/>
          </a:bodyPr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4"/>
              <p:cNvSpPr txBox="1">
                <a:spLocks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solidFill>
                <a:srgbClr val="B28BFF"/>
              </a:solidFill>
            </p:spPr>
            <p:txBody>
              <a:bodyPr vert="horz" lIns="91440" tIns="45720" rIns="91440" bIns="45720" rtlCol="0">
                <a:normAutofit fontScale="85000" lnSpcReduction="10000"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4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cs-CZ" i="1" dirty="0">
                    <a:latin typeface="Calibri" panose="020F0502020204030204" pitchFamily="34" charset="0"/>
                  </a:rPr>
                  <a:t>r</a:t>
                </a:r>
                <a:r>
                  <a:rPr lang="cs-CZ" i="1" dirty="0" smtClean="0">
                    <a:latin typeface="Calibri" panose="020F0502020204030204" pitchFamily="34" charset="0"/>
                  </a:rPr>
                  <a:t> = 0,2 m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=1,735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=1,811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en-US" i="1" smtClean="0">
                        <a:latin typeface="Cambria Math"/>
                      </a:rPr>
                      <m:t> </m:t>
                    </m:r>
                    <m:r>
                      <a:rPr lang="en-US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𝑓</m:t>
                    </m:r>
                    <m:r>
                      <a:rPr lang="cs-CZ" i="1" smtClean="0">
                        <a:latin typeface="Cambria Math"/>
                      </a:rPr>
                      <m:t>?</m:t>
                    </m:r>
                    <m:r>
                      <a:rPr lang="en-US" i="1" smtClean="0">
                        <a:latin typeface="Cambria Math"/>
                      </a:rPr>
                      <m:t>[</m:t>
                    </m:r>
                    <m:r>
                      <a:rPr lang="en-US" i="1" smtClean="0">
                        <a:latin typeface="Cambria Math"/>
                      </a:rPr>
                      <m:t>𝑚</m:t>
                    </m:r>
                    <m:r>
                      <a:rPr lang="en-US" i="1" smtClean="0">
                        <a:latin typeface="Cambria Math"/>
                      </a:rPr>
                      <m:t>] </m:t>
                    </m:r>
                  </m:oMath>
                </a14:m>
                <a:endParaRPr lang="cs-CZ" dirty="0">
                  <a:latin typeface="Calibri" panose="020F0502020204030204" pitchFamily="34" charset="0"/>
                </a:endParaRPr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9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blipFill rotWithShape="1">
                <a:blip r:embed="rId2"/>
                <a:stretch>
                  <a:fillRect l="-3432" t="-3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203848" y="2636912"/>
                <a:ext cx="5400600" cy="107600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sub>
                          </m:sSub>
                        </m:den>
                      </m:f>
                      <m:r>
                        <a:rPr lang="cs-CZ" sz="2800" b="1" i="1" smtClean="0">
                          <a:solidFill>
                            <a:srgbClr val="7030A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  <m:t>𝒇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800" b="1" i="0" smtClean="0">
                          <a:solidFill>
                            <a:srgbClr val="7030A0"/>
                          </a:solidFill>
                          <a:latin typeface="Cambria Math"/>
                        </a:rPr>
                        <m:t>.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800" b="1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636912"/>
                <a:ext cx="5400600" cy="10760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53202" y="4500063"/>
                <a:ext cx="2412267" cy="52322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č</m:t>
                          </m:r>
                        </m:sub>
                      </m:sSub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𝟏𝟒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𝒎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202" y="4500063"/>
                <a:ext cx="2412267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80834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B28BFF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Řešení:</a:t>
            </a:r>
          </a:p>
          <a:p>
            <a:pPr marL="0" indent="0">
              <a:buNone/>
            </a:pPr>
            <a:r>
              <a:rPr lang="cs-CZ" dirty="0" smtClean="0"/>
              <a:t>Pro výpočet </a:t>
            </a:r>
            <a:r>
              <a:rPr lang="cs-CZ" i="1" dirty="0" smtClean="0"/>
              <a:t>f</a:t>
            </a:r>
            <a:r>
              <a:rPr lang="cs-CZ" dirty="0" smtClean="0"/>
              <a:t> použijeme rovnici: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746648" cy="4525963"/>
          </a:xfrm>
        </p:spPr>
        <p:txBody>
          <a:bodyPr>
            <a:normAutofit/>
          </a:bodyPr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4"/>
              <p:cNvSpPr txBox="1">
                <a:spLocks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solidFill>
                <a:srgbClr val="B28BFF"/>
              </a:solidFill>
            </p:spPr>
            <p:txBody>
              <a:bodyPr vert="horz" lIns="91440" tIns="45720" rIns="91440" bIns="45720" rtlCol="0">
                <a:normAutofit fontScale="85000" lnSpcReduction="10000"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4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cs-CZ" i="1" dirty="0">
                    <a:latin typeface="Calibri" panose="020F0502020204030204" pitchFamily="34" charset="0"/>
                  </a:rPr>
                  <a:t>r</a:t>
                </a:r>
                <a:r>
                  <a:rPr lang="cs-CZ" i="1" dirty="0" smtClean="0">
                    <a:latin typeface="Calibri" panose="020F0502020204030204" pitchFamily="34" charset="0"/>
                  </a:rPr>
                  <a:t> = 0,2 m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=1,735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=1,811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en-US" i="1" smtClean="0">
                        <a:latin typeface="Cambria Math"/>
                      </a:rPr>
                      <m:t> </m:t>
                    </m:r>
                    <m:r>
                      <a:rPr lang="en-US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𝑓</m:t>
                    </m:r>
                    <m:r>
                      <a:rPr lang="cs-CZ" i="1" smtClean="0">
                        <a:latin typeface="Cambria Math"/>
                      </a:rPr>
                      <m:t>?</m:t>
                    </m:r>
                    <m:r>
                      <a:rPr lang="en-US" i="1" smtClean="0">
                        <a:latin typeface="Cambria Math"/>
                      </a:rPr>
                      <m:t>[</m:t>
                    </m:r>
                    <m:r>
                      <a:rPr lang="en-US" i="1" smtClean="0">
                        <a:latin typeface="Cambria Math"/>
                      </a:rPr>
                      <m:t>𝑚</m:t>
                    </m:r>
                    <m:r>
                      <a:rPr lang="en-US" i="1" smtClean="0">
                        <a:latin typeface="Cambria Math"/>
                      </a:rPr>
                      <m:t>] </m:t>
                    </m:r>
                  </m:oMath>
                </a14:m>
                <a:endParaRPr lang="cs-CZ" dirty="0">
                  <a:latin typeface="Calibri" panose="020F0502020204030204" pitchFamily="34" charset="0"/>
                </a:endParaRPr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9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blipFill rotWithShape="1">
                <a:blip r:embed="rId2"/>
                <a:stretch>
                  <a:fillRect l="-3432" t="-3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203848" y="2636912"/>
                <a:ext cx="5400600" cy="107600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sub>
                          </m:sSub>
                        </m:den>
                      </m:f>
                      <m:r>
                        <a:rPr lang="cs-CZ" sz="2800" b="1" i="1" smtClean="0">
                          <a:solidFill>
                            <a:srgbClr val="7030A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  <m:t>𝒇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800" b="1" i="0" smtClean="0">
                          <a:solidFill>
                            <a:srgbClr val="7030A0"/>
                          </a:solidFill>
                          <a:latin typeface="Cambria Math"/>
                        </a:rPr>
                        <m:t>.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800" b="1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636912"/>
                <a:ext cx="5400600" cy="10760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228891" y="3933056"/>
                <a:ext cx="5400600" cy="107600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sub>
                          </m:sSub>
                        </m:den>
                      </m:f>
                      <m:r>
                        <a:rPr lang="cs-CZ" sz="2800" b="1" i="1" smtClean="0">
                          <a:solidFill>
                            <a:srgbClr val="7030A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𝟖𝟏𝟏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800" b="1" i="0" smtClean="0">
                          <a:solidFill>
                            <a:srgbClr val="7030A0"/>
                          </a:solidFill>
                          <a:latin typeface="Cambria Math"/>
                        </a:rPr>
                        <m:t>.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8891" y="3933056"/>
                <a:ext cx="5400600" cy="10760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53202" y="4500063"/>
                <a:ext cx="2412267" cy="52322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č</m:t>
                          </m:r>
                        </m:sub>
                      </m:sSub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𝟏𝟒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𝒎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202" y="4500063"/>
                <a:ext cx="2412267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54447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B28BFF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Řešení:</a:t>
            </a:r>
          </a:p>
          <a:p>
            <a:pPr marL="0" indent="0">
              <a:buNone/>
            </a:pPr>
            <a:r>
              <a:rPr lang="cs-CZ" dirty="0" smtClean="0"/>
              <a:t>Pro výpočet </a:t>
            </a:r>
            <a:r>
              <a:rPr lang="cs-CZ" i="1" dirty="0" smtClean="0"/>
              <a:t>f</a:t>
            </a:r>
            <a:r>
              <a:rPr lang="cs-CZ" dirty="0" smtClean="0"/>
              <a:t> použijeme rovnici: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746648" cy="4525963"/>
          </a:xfrm>
        </p:spPr>
        <p:txBody>
          <a:bodyPr>
            <a:normAutofit/>
          </a:bodyPr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4"/>
              <p:cNvSpPr txBox="1">
                <a:spLocks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solidFill>
                <a:srgbClr val="B28BFF"/>
              </a:solidFill>
            </p:spPr>
            <p:txBody>
              <a:bodyPr vert="horz" lIns="91440" tIns="45720" rIns="91440" bIns="45720" rtlCol="0">
                <a:normAutofit fontScale="85000" lnSpcReduction="10000"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4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cs-CZ" i="1" dirty="0">
                    <a:latin typeface="Calibri" panose="020F0502020204030204" pitchFamily="34" charset="0"/>
                  </a:rPr>
                  <a:t>r</a:t>
                </a:r>
                <a:r>
                  <a:rPr lang="cs-CZ" i="1" dirty="0" smtClean="0">
                    <a:latin typeface="Calibri" panose="020F0502020204030204" pitchFamily="34" charset="0"/>
                  </a:rPr>
                  <a:t> = 0,2 m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=1,735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=1,811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en-US" i="1" smtClean="0">
                        <a:latin typeface="Cambria Math"/>
                      </a:rPr>
                      <m:t> </m:t>
                    </m:r>
                    <m:r>
                      <a:rPr lang="en-US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𝑓</m:t>
                    </m:r>
                    <m:r>
                      <a:rPr lang="cs-CZ" i="1" smtClean="0">
                        <a:latin typeface="Cambria Math"/>
                      </a:rPr>
                      <m:t>?</m:t>
                    </m:r>
                    <m:r>
                      <a:rPr lang="en-US" i="1" smtClean="0">
                        <a:latin typeface="Cambria Math"/>
                      </a:rPr>
                      <m:t>[</m:t>
                    </m:r>
                    <m:r>
                      <a:rPr lang="en-US" i="1" smtClean="0">
                        <a:latin typeface="Cambria Math"/>
                      </a:rPr>
                      <m:t>𝑚</m:t>
                    </m:r>
                    <m:r>
                      <a:rPr lang="en-US" i="1" smtClean="0">
                        <a:latin typeface="Cambria Math"/>
                      </a:rPr>
                      <m:t>] </m:t>
                    </m:r>
                  </m:oMath>
                </a14:m>
                <a:endParaRPr lang="cs-CZ" dirty="0">
                  <a:latin typeface="Calibri" panose="020F0502020204030204" pitchFamily="34" charset="0"/>
                </a:endParaRPr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9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blipFill rotWithShape="1">
                <a:blip r:embed="rId2"/>
                <a:stretch>
                  <a:fillRect l="-3432" t="-3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203848" y="2636912"/>
                <a:ext cx="5400600" cy="107600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sub>
                          </m:sSub>
                        </m:den>
                      </m:f>
                      <m:r>
                        <a:rPr lang="cs-CZ" sz="2800" b="1" i="1" smtClean="0">
                          <a:solidFill>
                            <a:srgbClr val="7030A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  <m:t>𝒇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800" b="1" i="0" smtClean="0">
                          <a:solidFill>
                            <a:srgbClr val="7030A0"/>
                          </a:solidFill>
                          <a:latin typeface="Cambria Math"/>
                        </a:rPr>
                        <m:t>.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800" b="1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636912"/>
                <a:ext cx="5400600" cy="10760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228891" y="3933056"/>
                <a:ext cx="5400600" cy="107600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sub>
                          </m:sSub>
                        </m:den>
                      </m:f>
                      <m:r>
                        <a:rPr lang="cs-CZ" sz="2800" b="1" i="1" smtClean="0">
                          <a:solidFill>
                            <a:srgbClr val="7030A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𝟖𝟏𝟏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800" b="1" i="0" smtClean="0">
                          <a:solidFill>
                            <a:srgbClr val="7030A0"/>
                          </a:solidFill>
                          <a:latin typeface="Cambria Math"/>
                        </a:rPr>
                        <m:t>.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8891" y="3933056"/>
                <a:ext cx="5400600" cy="10760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53202" y="4500063"/>
                <a:ext cx="2412267" cy="52322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č</m:t>
                          </m:r>
                        </m:sub>
                      </m:sSub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𝟏𝟒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𝒎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202" y="4500063"/>
                <a:ext cx="2412267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228891" y="5301208"/>
                <a:ext cx="4536504" cy="102951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sub>
                          </m:sSub>
                        </m:den>
                      </m:f>
                      <m:r>
                        <a:rPr lang="cs-CZ" sz="2800" b="1" i="1" smtClean="0">
                          <a:solidFill>
                            <a:srgbClr val="7030A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𝟖𝟏𝟏</m:t>
                          </m:r>
                        </m:e>
                      </m:d>
                      <m:r>
                        <a:rPr lang="cs-CZ" sz="2800" b="1" i="0" smtClean="0">
                          <a:solidFill>
                            <a:srgbClr val="7030A0"/>
                          </a:solidFill>
                          <a:latin typeface="Cambria Math"/>
                        </a:rPr>
                        <m:t>.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𝟏𝟎</m:t>
                          </m:r>
                        </m:e>
                      </m:d>
                    </m:oMath>
                  </m:oMathPara>
                </a14:m>
                <a:endParaRPr lang="cs-CZ" sz="2800" b="1" i="1" dirty="0" smtClean="0">
                  <a:solidFill>
                    <a:srgbClr val="7030A0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8891" y="5301208"/>
                <a:ext cx="4536504" cy="102951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51730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B28BFF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Řešení:</a:t>
            </a:r>
          </a:p>
          <a:p>
            <a:pPr marL="0" indent="0">
              <a:buNone/>
            </a:pPr>
            <a:r>
              <a:rPr lang="cs-CZ" dirty="0" smtClean="0"/>
              <a:t>Pro výpočet </a:t>
            </a:r>
            <a:r>
              <a:rPr lang="cs-CZ" i="1" dirty="0" smtClean="0"/>
              <a:t>f</a:t>
            </a:r>
            <a:r>
              <a:rPr lang="cs-CZ" dirty="0" smtClean="0"/>
              <a:t> použijeme rovnici: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746648" cy="4525963"/>
          </a:xfrm>
        </p:spPr>
        <p:txBody>
          <a:bodyPr>
            <a:normAutofit/>
          </a:bodyPr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4"/>
              <p:cNvSpPr txBox="1">
                <a:spLocks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solidFill>
                <a:srgbClr val="B28BFF"/>
              </a:solidFill>
            </p:spPr>
            <p:txBody>
              <a:bodyPr vert="horz" lIns="91440" tIns="45720" rIns="91440" bIns="45720" rtlCol="0">
                <a:normAutofit fontScale="85000" lnSpcReduction="10000"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4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cs-CZ" i="1" dirty="0">
                    <a:latin typeface="Calibri" panose="020F0502020204030204" pitchFamily="34" charset="0"/>
                  </a:rPr>
                  <a:t>r</a:t>
                </a:r>
                <a:r>
                  <a:rPr lang="cs-CZ" i="1" dirty="0" smtClean="0">
                    <a:latin typeface="Calibri" panose="020F0502020204030204" pitchFamily="34" charset="0"/>
                  </a:rPr>
                  <a:t> = 0,2 m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=1,735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=1,811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en-US" i="1" smtClean="0">
                        <a:latin typeface="Cambria Math"/>
                      </a:rPr>
                      <m:t> </m:t>
                    </m:r>
                    <m:r>
                      <a:rPr lang="en-US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𝑓</m:t>
                    </m:r>
                    <m:r>
                      <a:rPr lang="cs-CZ" i="1" smtClean="0">
                        <a:latin typeface="Cambria Math"/>
                      </a:rPr>
                      <m:t>?</m:t>
                    </m:r>
                    <m:r>
                      <a:rPr lang="en-US" i="1" smtClean="0">
                        <a:latin typeface="Cambria Math"/>
                      </a:rPr>
                      <m:t>[</m:t>
                    </m:r>
                    <m:r>
                      <a:rPr lang="en-US" i="1" smtClean="0">
                        <a:latin typeface="Cambria Math"/>
                      </a:rPr>
                      <m:t>𝑚</m:t>
                    </m:r>
                    <m:r>
                      <a:rPr lang="en-US" i="1" smtClean="0">
                        <a:latin typeface="Cambria Math"/>
                      </a:rPr>
                      <m:t>] </m:t>
                    </m:r>
                  </m:oMath>
                </a14:m>
                <a:endParaRPr lang="cs-CZ" dirty="0">
                  <a:latin typeface="Calibri" panose="020F0502020204030204" pitchFamily="34" charset="0"/>
                </a:endParaRPr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9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blipFill rotWithShape="1">
                <a:blip r:embed="rId2"/>
                <a:stretch>
                  <a:fillRect l="-3432" t="-3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203848" y="2636912"/>
                <a:ext cx="5400600" cy="107600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sub>
                          </m:sSub>
                        </m:den>
                      </m:f>
                      <m:r>
                        <a:rPr lang="cs-CZ" sz="2800" b="1" i="1" smtClean="0">
                          <a:solidFill>
                            <a:srgbClr val="7030A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  <m:t>𝒇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800" b="1" i="0" smtClean="0">
                          <a:solidFill>
                            <a:srgbClr val="7030A0"/>
                          </a:solidFill>
                          <a:latin typeface="Cambria Math"/>
                        </a:rPr>
                        <m:t>.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800" b="1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636912"/>
                <a:ext cx="5400600" cy="10760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228891" y="3933056"/>
                <a:ext cx="5400600" cy="107600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sub>
                          </m:sSub>
                        </m:den>
                      </m:f>
                      <m:r>
                        <a:rPr lang="cs-CZ" sz="2800" b="1" i="1" smtClean="0">
                          <a:solidFill>
                            <a:srgbClr val="7030A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𝟖𝟏𝟏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800" b="1" i="0" smtClean="0">
                          <a:solidFill>
                            <a:srgbClr val="7030A0"/>
                          </a:solidFill>
                          <a:latin typeface="Cambria Math"/>
                        </a:rPr>
                        <m:t>.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8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8891" y="3933056"/>
                <a:ext cx="5400600" cy="10760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53202" y="4500063"/>
                <a:ext cx="2412267" cy="52322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č</m:t>
                          </m:r>
                        </m:sub>
                      </m:sSub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𝟏𝟒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𝒎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202" y="4500063"/>
                <a:ext cx="2412267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228891" y="5301208"/>
                <a:ext cx="4536504" cy="76617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cs-CZ" sz="40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40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𝒇</m:t>
                        </m:r>
                      </m:e>
                      <m:sub>
                        <m:r>
                          <a:rPr lang="cs-CZ" sz="40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𝒇</m:t>
                        </m:r>
                      </m:sub>
                    </m:sSub>
                    <m:r>
                      <a:rPr lang="cs-CZ" sz="4000" b="1" i="1" smtClean="0">
                        <a:solidFill>
                          <a:srgbClr val="7030A0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4000" b="1" dirty="0" smtClean="0">
                    <a:solidFill>
                      <a:srgbClr val="7030A0"/>
                    </a:solidFill>
                    <a:latin typeface="Cambria Math"/>
                  </a:rPr>
                  <a:t>0,12 </a:t>
                </a:r>
                <a:r>
                  <a:rPr lang="cs-CZ" sz="4000" b="1" i="1" dirty="0" smtClean="0">
                    <a:solidFill>
                      <a:srgbClr val="7030A0"/>
                    </a:solidFill>
                    <a:latin typeface="Cambria Math"/>
                  </a:rPr>
                  <a:t>m</a:t>
                </a: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8891" y="5301208"/>
                <a:ext cx="4536504" cy="766172"/>
              </a:xfrm>
              <a:prstGeom prst="rect">
                <a:avLst/>
              </a:prstGeom>
              <a:blipFill rotWithShape="1">
                <a:blip r:embed="rId6"/>
                <a:stretch>
                  <a:fillRect t="-15200" b="-256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52803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B28BFF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>
              <a:xfrm>
                <a:off x="3203848" y="1556792"/>
                <a:ext cx="5472608" cy="482453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u="sng" dirty="0" smtClean="0"/>
                  <a:t>Řešení:</a:t>
                </a:r>
              </a:p>
              <a:p>
                <a:pPr marL="0" indent="0">
                  <a:buNone/>
                </a:pPr>
                <a:r>
                  <a:rPr lang="cs-CZ" dirty="0" smtClean="0"/>
                  <a:t>Výpočet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/>
                        <a:ea typeface="Cambria Math"/>
                      </a:rPr>
                      <m:t>∆ </m:t>
                    </m:r>
                  </m:oMath>
                </a14:m>
                <a:r>
                  <a:rPr lang="cs-CZ" i="1" dirty="0" smtClean="0"/>
                  <a:t>f</a:t>
                </a:r>
                <a:r>
                  <a:rPr lang="cs-CZ" dirty="0" smtClean="0"/>
                  <a:t>: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3203848" y="1556792"/>
                <a:ext cx="5472608" cy="4824536"/>
              </a:xfrm>
              <a:blipFill rotWithShape="1">
                <a:blip r:embed="rId2"/>
                <a:stretch>
                  <a:fillRect l="-2341" t="-11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746648" cy="4525963"/>
          </a:xfrm>
        </p:spPr>
        <p:txBody>
          <a:bodyPr>
            <a:normAutofit/>
          </a:bodyPr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4"/>
              <p:cNvSpPr txBox="1">
                <a:spLocks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solidFill>
                <a:srgbClr val="B28BFF"/>
              </a:solidFill>
            </p:spPr>
            <p:txBody>
              <a:bodyPr vert="horz" lIns="91440" tIns="45720" rIns="91440" bIns="45720" rtlCol="0">
                <a:normAutofit fontScale="85000" lnSpcReduction="10000"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4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cs-CZ" i="1" dirty="0">
                    <a:latin typeface="Calibri" panose="020F0502020204030204" pitchFamily="34" charset="0"/>
                  </a:rPr>
                  <a:t>r</a:t>
                </a:r>
                <a:r>
                  <a:rPr lang="cs-CZ" i="1" dirty="0" smtClean="0">
                    <a:latin typeface="Calibri" panose="020F0502020204030204" pitchFamily="34" charset="0"/>
                  </a:rPr>
                  <a:t> = 0,2 m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=1,735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=1,811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en-US" i="1" smtClean="0">
                        <a:latin typeface="Cambria Math"/>
                      </a:rPr>
                      <m:t> </m:t>
                    </m:r>
                    <m:r>
                      <a:rPr lang="en-US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𝑓</m:t>
                    </m:r>
                    <m:r>
                      <a:rPr lang="cs-CZ" i="1" smtClean="0">
                        <a:latin typeface="Cambria Math"/>
                      </a:rPr>
                      <m:t>?</m:t>
                    </m:r>
                    <m:r>
                      <a:rPr lang="en-US" i="1" smtClean="0">
                        <a:latin typeface="Cambria Math"/>
                      </a:rPr>
                      <m:t>[</m:t>
                    </m:r>
                    <m:r>
                      <a:rPr lang="en-US" i="1" smtClean="0">
                        <a:latin typeface="Cambria Math"/>
                      </a:rPr>
                      <m:t>𝑚</m:t>
                    </m:r>
                    <m:r>
                      <a:rPr lang="en-US" i="1" smtClean="0">
                        <a:latin typeface="Cambria Math"/>
                      </a:rPr>
                      <m:t>] </m:t>
                    </m:r>
                  </m:oMath>
                </a14:m>
                <a:endParaRPr lang="cs-CZ" dirty="0">
                  <a:latin typeface="Calibri" panose="020F0502020204030204" pitchFamily="34" charset="0"/>
                </a:endParaRPr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9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blipFill rotWithShape="1">
                <a:blip r:embed="rId3"/>
                <a:stretch>
                  <a:fillRect l="-3432" t="-3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203848" y="2663335"/>
                <a:ext cx="2412267" cy="52322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č</m:t>
                          </m:r>
                        </m:sub>
                      </m:sSub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𝟏𝟒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𝒎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663335"/>
                <a:ext cx="2412267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329532" y="2634744"/>
                <a:ext cx="2592288" cy="56406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𝒇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𝒇</m:t>
                        </m:r>
                      </m:sub>
                    </m:sSub>
                    <m:r>
                      <a:rPr lang="cs-CZ" sz="2800" b="1" i="1" smtClean="0">
                        <a:solidFill>
                          <a:srgbClr val="7030A0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b="1" dirty="0" smtClean="0">
                    <a:solidFill>
                      <a:srgbClr val="7030A0"/>
                    </a:solidFill>
                    <a:latin typeface="Cambria Math"/>
                  </a:rPr>
                  <a:t>0,12 </a:t>
                </a:r>
                <a:r>
                  <a:rPr lang="cs-CZ" sz="2800" b="1" i="1" dirty="0" smtClean="0">
                    <a:solidFill>
                      <a:srgbClr val="7030A0"/>
                    </a:solidFill>
                    <a:latin typeface="Cambria Math"/>
                  </a:rPr>
                  <a:t>m</a:t>
                </a: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9532" y="2634744"/>
                <a:ext cx="2592288" cy="564065"/>
              </a:xfrm>
              <a:prstGeom prst="rect">
                <a:avLst/>
              </a:prstGeom>
              <a:blipFill rotWithShape="1">
                <a:blip r:embed="rId5"/>
                <a:stretch>
                  <a:fillRect t="-11828" b="-204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233188" y="3838003"/>
                <a:ext cx="5688632" cy="76617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000" b="1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sz="4000" b="1" i="1">
                          <a:latin typeface="Cambria Math"/>
                          <a:ea typeface="Cambria Math"/>
                        </a:rPr>
                        <m:t>𝒇</m:t>
                      </m:r>
                      <m:r>
                        <a:rPr lang="cs-CZ" sz="4000" b="1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40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000" b="1" i="1">
                              <a:latin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4000" b="1" i="1">
                              <a:latin typeface="Cambria Math"/>
                            </a:rPr>
                            <m:t>č</m:t>
                          </m:r>
                        </m:sub>
                      </m:sSub>
                      <m:r>
                        <a:rPr lang="cs-CZ" sz="4000" b="1" i="1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40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000" b="1" i="1">
                              <a:latin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4000" b="1" i="1">
                              <a:latin typeface="Cambria Math"/>
                            </a:rPr>
                            <m:t>𝒇</m:t>
                          </m:r>
                        </m:sub>
                      </m:sSub>
                      <m:r>
                        <a:rPr lang="cs-CZ" sz="4000" b="1" i="1">
                          <a:latin typeface="Cambria Math"/>
                        </a:rPr>
                        <m:t>=</m:t>
                      </m:r>
                      <m:r>
                        <a:rPr lang="cs-CZ" sz="4000" b="1" i="1" smtClean="0">
                          <a:latin typeface="Cambria Math"/>
                        </a:rPr>
                        <m:t>𝟎</m:t>
                      </m:r>
                      <m:r>
                        <a:rPr lang="cs-CZ" sz="4000" b="1" i="1" smtClean="0">
                          <a:latin typeface="Cambria Math"/>
                        </a:rPr>
                        <m:t>,</m:t>
                      </m:r>
                      <m:r>
                        <a:rPr lang="cs-CZ" sz="4000" b="1" i="1" smtClean="0">
                          <a:latin typeface="Cambria Math"/>
                        </a:rPr>
                        <m:t>𝟎𝟐</m:t>
                      </m:r>
                      <m:r>
                        <a:rPr lang="cs-CZ" sz="4000" b="1" i="1" smtClean="0">
                          <a:latin typeface="Cambria Math"/>
                        </a:rPr>
                        <m:t> </m:t>
                      </m:r>
                      <m:r>
                        <a:rPr lang="cs-CZ" sz="4000" b="1" i="1" smtClean="0"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4000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3188" y="3838003"/>
                <a:ext cx="5688632" cy="76617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Obdélníkový popisek 1"/>
          <p:cNvSpPr/>
          <p:nvPr/>
        </p:nvSpPr>
        <p:spPr>
          <a:xfrm>
            <a:off x="539552" y="5299607"/>
            <a:ext cx="8382268" cy="1224136"/>
          </a:xfrm>
          <a:prstGeom prst="wedgeRectCallout">
            <a:avLst>
              <a:gd name="adj1" fmla="val 35724"/>
              <a:gd name="adj2" fmla="val -102984"/>
            </a:avLst>
          </a:prstGeom>
          <a:solidFill>
            <a:srgbClr val="FFFF00">
              <a:alpha val="58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Bílé světlo se po dopadu na čočku rozkládá na barvy. </a:t>
            </a:r>
          </a:p>
          <a:p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8812" y="4608215"/>
            <a:ext cx="4104456" cy="50245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NOVÝ POZNATEK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739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" grpId="0" animBg="1"/>
      <p:bldP spid="3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B28BFF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>
              <a:xfrm>
                <a:off x="3203848" y="1556792"/>
                <a:ext cx="5472608" cy="482453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u="sng" dirty="0" smtClean="0"/>
                  <a:t>Řešení:</a:t>
                </a:r>
              </a:p>
              <a:p>
                <a:pPr marL="0" indent="0">
                  <a:buNone/>
                </a:pPr>
                <a:r>
                  <a:rPr lang="cs-CZ" dirty="0" smtClean="0"/>
                  <a:t>Výpočet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/>
                        <a:ea typeface="Cambria Math"/>
                      </a:rPr>
                      <m:t>∆ </m:t>
                    </m:r>
                  </m:oMath>
                </a14:m>
                <a:r>
                  <a:rPr lang="cs-CZ" i="1" dirty="0" smtClean="0"/>
                  <a:t>f</a:t>
                </a:r>
                <a:r>
                  <a:rPr lang="cs-CZ" dirty="0" smtClean="0"/>
                  <a:t>: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3203848" y="1556792"/>
                <a:ext cx="5472608" cy="4824536"/>
              </a:xfrm>
              <a:blipFill rotWithShape="1">
                <a:blip r:embed="rId2"/>
                <a:stretch>
                  <a:fillRect l="-2341" t="-11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746648" cy="4525963"/>
          </a:xfrm>
        </p:spPr>
        <p:txBody>
          <a:bodyPr>
            <a:normAutofit/>
          </a:bodyPr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4"/>
              <p:cNvSpPr txBox="1">
                <a:spLocks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solidFill>
                <a:srgbClr val="B28BFF"/>
              </a:solidFill>
            </p:spPr>
            <p:txBody>
              <a:bodyPr vert="horz" lIns="91440" tIns="45720" rIns="91440" bIns="45720" rtlCol="0">
                <a:normAutofit fontScale="85000" lnSpcReduction="10000"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4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cs-CZ" i="1" dirty="0">
                    <a:latin typeface="Calibri" panose="020F0502020204030204" pitchFamily="34" charset="0"/>
                  </a:rPr>
                  <a:t>r</a:t>
                </a:r>
                <a:r>
                  <a:rPr lang="cs-CZ" i="1" dirty="0" smtClean="0">
                    <a:latin typeface="Calibri" panose="020F0502020204030204" pitchFamily="34" charset="0"/>
                  </a:rPr>
                  <a:t> = 0,2 m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=1,735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=1,811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en-US" i="1" smtClean="0">
                        <a:latin typeface="Cambria Math"/>
                      </a:rPr>
                      <m:t> </m:t>
                    </m:r>
                    <m:r>
                      <a:rPr lang="en-US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𝑓</m:t>
                    </m:r>
                    <m:r>
                      <a:rPr lang="cs-CZ" i="1" smtClean="0">
                        <a:latin typeface="Cambria Math"/>
                      </a:rPr>
                      <m:t>?</m:t>
                    </m:r>
                    <m:r>
                      <a:rPr lang="en-US" i="1" smtClean="0">
                        <a:latin typeface="Cambria Math"/>
                      </a:rPr>
                      <m:t>[</m:t>
                    </m:r>
                    <m:r>
                      <a:rPr lang="en-US" i="1" smtClean="0">
                        <a:latin typeface="Cambria Math"/>
                      </a:rPr>
                      <m:t>𝑚</m:t>
                    </m:r>
                    <m:r>
                      <a:rPr lang="en-US" i="1" smtClean="0">
                        <a:latin typeface="Cambria Math"/>
                      </a:rPr>
                      <m:t>] </m:t>
                    </m:r>
                  </m:oMath>
                </a14:m>
                <a:endParaRPr lang="cs-CZ" dirty="0">
                  <a:latin typeface="Calibri" panose="020F0502020204030204" pitchFamily="34" charset="0"/>
                </a:endParaRPr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9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blipFill rotWithShape="1">
                <a:blip r:embed="rId3"/>
                <a:stretch>
                  <a:fillRect l="-3432" t="-3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203848" y="2663335"/>
                <a:ext cx="2412267" cy="52322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č</m:t>
                          </m:r>
                        </m:sub>
                      </m:sSub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𝟏𝟒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𝒎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663335"/>
                <a:ext cx="2412267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329532" y="2634744"/>
                <a:ext cx="2592288" cy="56406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𝒇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𝒇</m:t>
                        </m:r>
                      </m:sub>
                    </m:sSub>
                    <m:r>
                      <a:rPr lang="cs-CZ" sz="2800" b="1" i="1" smtClean="0">
                        <a:solidFill>
                          <a:srgbClr val="7030A0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b="1" dirty="0" smtClean="0">
                    <a:solidFill>
                      <a:srgbClr val="7030A0"/>
                    </a:solidFill>
                    <a:latin typeface="Cambria Math"/>
                  </a:rPr>
                  <a:t>0,12 </a:t>
                </a:r>
                <a:r>
                  <a:rPr lang="cs-CZ" sz="2800" b="1" i="1" dirty="0" smtClean="0">
                    <a:solidFill>
                      <a:srgbClr val="7030A0"/>
                    </a:solidFill>
                    <a:latin typeface="Cambria Math"/>
                  </a:rPr>
                  <a:t>m</a:t>
                </a: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9532" y="2634744"/>
                <a:ext cx="2592288" cy="564065"/>
              </a:xfrm>
              <a:prstGeom prst="rect">
                <a:avLst/>
              </a:prstGeom>
              <a:blipFill rotWithShape="1">
                <a:blip r:embed="rId5"/>
                <a:stretch>
                  <a:fillRect t="-11828" b="-204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233188" y="3838003"/>
                <a:ext cx="5688632" cy="76617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000" b="1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sz="4000" b="1" i="1">
                          <a:latin typeface="Cambria Math"/>
                          <a:ea typeface="Cambria Math"/>
                        </a:rPr>
                        <m:t>𝒇</m:t>
                      </m:r>
                      <m:r>
                        <a:rPr lang="cs-CZ" sz="4000" b="1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40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000" b="1" i="1">
                              <a:latin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4000" b="1" i="1">
                              <a:latin typeface="Cambria Math"/>
                            </a:rPr>
                            <m:t>č</m:t>
                          </m:r>
                        </m:sub>
                      </m:sSub>
                      <m:r>
                        <a:rPr lang="cs-CZ" sz="4000" b="1" i="1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40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000" b="1" i="1">
                              <a:latin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4000" b="1" i="1">
                              <a:latin typeface="Cambria Math"/>
                            </a:rPr>
                            <m:t>𝒇</m:t>
                          </m:r>
                        </m:sub>
                      </m:sSub>
                      <m:r>
                        <a:rPr lang="cs-CZ" sz="4000" b="1" i="1">
                          <a:latin typeface="Cambria Math"/>
                        </a:rPr>
                        <m:t>=</m:t>
                      </m:r>
                      <m:r>
                        <a:rPr lang="cs-CZ" sz="4000" b="1" i="1" smtClean="0">
                          <a:latin typeface="Cambria Math"/>
                        </a:rPr>
                        <m:t>𝟎</m:t>
                      </m:r>
                      <m:r>
                        <a:rPr lang="cs-CZ" sz="4000" b="1" i="1" smtClean="0">
                          <a:latin typeface="Cambria Math"/>
                        </a:rPr>
                        <m:t>,</m:t>
                      </m:r>
                      <m:r>
                        <a:rPr lang="cs-CZ" sz="4000" b="1" i="1" smtClean="0">
                          <a:latin typeface="Cambria Math"/>
                        </a:rPr>
                        <m:t>𝟎𝟐</m:t>
                      </m:r>
                      <m:r>
                        <a:rPr lang="cs-CZ" sz="4000" b="1" i="1" smtClean="0">
                          <a:latin typeface="Cambria Math"/>
                        </a:rPr>
                        <m:t> </m:t>
                      </m:r>
                      <m:r>
                        <a:rPr lang="cs-CZ" sz="4000" b="1" i="1" smtClean="0"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4000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3188" y="3838003"/>
                <a:ext cx="5688632" cy="76617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Obdélníkový popisek 1"/>
          <p:cNvSpPr/>
          <p:nvPr/>
        </p:nvSpPr>
        <p:spPr>
          <a:xfrm>
            <a:off x="539552" y="5299607"/>
            <a:ext cx="8382268" cy="1224136"/>
          </a:xfrm>
          <a:prstGeom prst="wedgeRectCallout">
            <a:avLst>
              <a:gd name="adj1" fmla="val 35724"/>
              <a:gd name="adj2" fmla="val -102984"/>
            </a:avLst>
          </a:prstGeom>
          <a:solidFill>
            <a:srgbClr val="FFFF00">
              <a:alpha val="58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Různé barvy se různě lámou.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8812" y="4608215"/>
            <a:ext cx="4104456" cy="50245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NOVÝ POZNATEK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7991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B28BFF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>
              <a:xfrm>
                <a:off x="3203848" y="1556792"/>
                <a:ext cx="5472608" cy="482453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u="sng" dirty="0" smtClean="0"/>
                  <a:t>Řešení:</a:t>
                </a:r>
              </a:p>
              <a:p>
                <a:pPr marL="0" indent="0">
                  <a:buNone/>
                </a:pPr>
                <a:r>
                  <a:rPr lang="cs-CZ" dirty="0" smtClean="0"/>
                  <a:t>Výpočet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/>
                        <a:ea typeface="Cambria Math"/>
                      </a:rPr>
                      <m:t>∆ </m:t>
                    </m:r>
                  </m:oMath>
                </a14:m>
                <a:r>
                  <a:rPr lang="cs-CZ" i="1" dirty="0" smtClean="0"/>
                  <a:t>f</a:t>
                </a:r>
                <a:r>
                  <a:rPr lang="cs-CZ" dirty="0" smtClean="0"/>
                  <a:t>: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3203848" y="1556792"/>
                <a:ext cx="5472608" cy="4824536"/>
              </a:xfrm>
              <a:blipFill rotWithShape="1">
                <a:blip r:embed="rId2"/>
                <a:stretch>
                  <a:fillRect l="-2341" t="-11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746648" cy="4525963"/>
          </a:xfrm>
        </p:spPr>
        <p:txBody>
          <a:bodyPr>
            <a:normAutofit/>
          </a:bodyPr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4"/>
              <p:cNvSpPr txBox="1">
                <a:spLocks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solidFill>
                <a:srgbClr val="B28BFF"/>
              </a:solidFill>
            </p:spPr>
            <p:txBody>
              <a:bodyPr vert="horz" lIns="91440" tIns="45720" rIns="91440" bIns="45720" rtlCol="0">
                <a:normAutofit fontScale="85000" lnSpcReduction="10000"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4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cs-CZ" i="1" dirty="0">
                    <a:latin typeface="Calibri" panose="020F0502020204030204" pitchFamily="34" charset="0"/>
                  </a:rPr>
                  <a:t>r</a:t>
                </a:r>
                <a:r>
                  <a:rPr lang="cs-CZ" i="1" dirty="0" smtClean="0">
                    <a:latin typeface="Calibri" panose="020F0502020204030204" pitchFamily="34" charset="0"/>
                  </a:rPr>
                  <a:t> = 0,2 m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=1,735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=1,811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en-US" i="1" smtClean="0">
                        <a:latin typeface="Cambria Math"/>
                      </a:rPr>
                      <m:t> </m:t>
                    </m:r>
                    <m:r>
                      <a:rPr lang="en-US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𝑓</m:t>
                    </m:r>
                    <m:r>
                      <a:rPr lang="cs-CZ" i="1" smtClean="0">
                        <a:latin typeface="Cambria Math"/>
                      </a:rPr>
                      <m:t>?</m:t>
                    </m:r>
                    <m:r>
                      <a:rPr lang="en-US" i="1" smtClean="0">
                        <a:latin typeface="Cambria Math"/>
                      </a:rPr>
                      <m:t>[</m:t>
                    </m:r>
                    <m:r>
                      <a:rPr lang="en-US" i="1" smtClean="0">
                        <a:latin typeface="Cambria Math"/>
                      </a:rPr>
                      <m:t>𝑚</m:t>
                    </m:r>
                    <m:r>
                      <a:rPr lang="en-US" i="1" smtClean="0">
                        <a:latin typeface="Cambria Math"/>
                      </a:rPr>
                      <m:t>] </m:t>
                    </m:r>
                  </m:oMath>
                </a14:m>
                <a:endParaRPr lang="cs-CZ" dirty="0">
                  <a:latin typeface="Calibri" panose="020F0502020204030204" pitchFamily="34" charset="0"/>
                </a:endParaRPr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9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blipFill rotWithShape="1">
                <a:blip r:embed="rId3"/>
                <a:stretch>
                  <a:fillRect l="-3432" t="-3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203848" y="2663335"/>
                <a:ext cx="2412267" cy="52322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č</m:t>
                          </m:r>
                        </m:sub>
                      </m:sSub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𝟏𝟒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𝒎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663335"/>
                <a:ext cx="2412267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329532" y="2634744"/>
                <a:ext cx="2592288" cy="56406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𝒇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𝒇</m:t>
                        </m:r>
                      </m:sub>
                    </m:sSub>
                    <m:r>
                      <a:rPr lang="cs-CZ" sz="2800" b="1" i="1" smtClean="0">
                        <a:solidFill>
                          <a:srgbClr val="7030A0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b="1" dirty="0" smtClean="0">
                    <a:solidFill>
                      <a:srgbClr val="7030A0"/>
                    </a:solidFill>
                    <a:latin typeface="Cambria Math"/>
                  </a:rPr>
                  <a:t>0,12 </a:t>
                </a:r>
                <a:r>
                  <a:rPr lang="cs-CZ" sz="2800" b="1" i="1" dirty="0" smtClean="0">
                    <a:solidFill>
                      <a:srgbClr val="7030A0"/>
                    </a:solidFill>
                    <a:latin typeface="Cambria Math"/>
                  </a:rPr>
                  <a:t>m</a:t>
                </a: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9532" y="2634744"/>
                <a:ext cx="2592288" cy="564065"/>
              </a:xfrm>
              <a:prstGeom prst="rect">
                <a:avLst/>
              </a:prstGeom>
              <a:blipFill rotWithShape="1">
                <a:blip r:embed="rId5"/>
                <a:stretch>
                  <a:fillRect t="-11828" b="-204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233188" y="3838003"/>
                <a:ext cx="5688632" cy="76617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000" b="1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sz="4000" b="1" i="1">
                          <a:latin typeface="Cambria Math"/>
                          <a:ea typeface="Cambria Math"/>
                        </a:rPr>
                        <m:t>𝒇</m:t>
                      </m:r>
                      <m:r>
                        <a:rPr lang="cs-CZ" sz="4000" b="1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40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000" b="1" i="1">
                              <a:latin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4000" b="1" i="1">
                              <a:latin typeface="Cambria Math"/>
                            </a:rPr>
                            <m:t>č</m:t>
                          </m:r>
                        </m:sub>
                      </m:sSub>
                      <m:r>
                        <a:rPr lang="cs-CZ" sz="4000" b="1" i="1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40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000" b="1" i="1">
                              <a:latin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4000" b="1" i="1">
                              <a:latin typeface="Cambria Math"/>
                            </a:rPr>
                            <m:t>𝒇</m:t>
                          </m:r>
                        </m:sub>
                      </m:sSub>
                      <m:r>
                        <a:rPr lang="cs-CZ" sz="4000" b="1" i="1">
                          <a:latin typeface="Cambria Math"/>
                        </a:rPr>
                        <m:t>=</m:t>
                      </m:r>
                      <m:r>
                        <a:rPr lang="cs-CZ" sz="4000" b="1" i="1" smtClean="0">
                          <a:latin typeface="Cambria Math"/>
                        </a:rPr>
                        <m:t>𝟎</m:t>
                      </m:r>
                      <m:r>
                        <a:rPr lang="cs-CZ" sz="4000" b="1" i="1" smtClean="0">
                          <a:latin typeface="Cambria Math"/>
                        </a:rPr>
                        <m:t>,</m:t>
                      </m:r>
                      <m:r>
                        <a:rPr lang="cs-CZ" sz="4000" b="1" i="1" smtClean="0">
                          <a:latin typeface="Cambria Math"/>
                        </a:rPr>
                        <m:t>𝟎𝟐</m:t>
                      </m:r>
                      <m:r>
                        <a:rPr lang="cs-CZ" sz="4000" b="1" i="1" smtClean="0">
                          <a:latin typeface="Cambria Math"/>
                        </a:rPr>
                        <m:t> </m:t>
                      </m:r>
                      <m:r>
                        <a:rPr lang="cs-CZ" sz="4000" b="1" i="1" smtClean="0"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4000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3188" y="3838003"/>
                <a:ext cx="5688632" cy="76617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Obdélníkový popisek 1"/>
          <p:cNvSpPr/>
          <p:nvPr/>
        </p:nvSpPr>
        <p:spPr>
          <a:xfrm>
            <a:off x="539552" y="5299607"/>
            <a:ext cx="8382268" cy="1224136"/>
          </a:xfrm>
          <a:prstGeom prst="wedgeRectCallout">
            <a:avLst>
              <a:gd name="adj1" fmla="val 35724"/>
              <a:gd name="adj2" fmla="val -102984"/>
            </a:avLst>
          </a:prstGeom>
          <a:solidFill>
            <a:srgbClr val="FFFF00">
              <a:alpha val="58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Tato vada čočky se nazývá </a:t>
            </a:r>
            <a:r>
              <a:rPr lang="cs-CZ" sz="2800" b="1" u="sng" dirty="0" smtClean="0">
                <a:solidFill>
                  <a:srgbClr val="FF0000"/>
                </a:solidFill>
              </a:rPr>
              <a:t>B</a:t>
            </a:r>
            <a:r>
              <a:rPr lang="cs-CZ" sz="2800" b="1" u="sng" dirty="0" smtClean="0">
                <a:solidFill>
                  <a:srgbClr val="00DE00"/>
                </a:solidFill>
              </a:rPr>
              <a:t>A</a:t>
            </a:r>
            <a:r>
              <a:rPr lang="cs-CZ" sz="2800" b="1" u="sng" dirty="0" smtClean="0">
                <a:solidFill>
                  <a:srgbClr val="FFC000"/>
                </a:solidFill>
              </a:rPr>
              <a:t>R</a:t>
            </a:r>
            <a:r>
              <a:rPr lang="cs-CZ" sz="2800" b="1" u="sng" dirty="0" smtClean="0">
                <a:solidFill>
                  <a:srgbClr val="00B050"/>
                </a:solidFill>
              </a:rPr>
              <a:t>E</a:t>
            </a:r>
            <a:r>
              <a:rPr lang="cs-CZ" sz="2800" b="1" u="sng" dirty="0" smtClean="0">
                <a:solidFill>
                  <a:srgbClr val="002060"/>
                </a:solidFill>
              </a:rPr>
              <a:t>V</a:t>
            </a:r>
            <a:r>
              <a:rPr lang="cs-CZ" sz="2800" b="1" u="sng" dirty="0" smtClean="0">
                <a:solidFill>
                  <a:srgbClr val="FF00FF"/>
                </a:solidFill>
              </a:rPr>
              <a:t>N</a:t>
            </a:r>
            <a:r>
              <a:rPr lang="cs-CZ" sz="2800" b="1" u="sng" dirty="0" smtClean="0">
                <a:solidFill>
                  <a:srgbClr val="00B0F0"/>
                </a:solidFill>
              </a:rPr>
              <a:t>Á</a:t>
            </a:r>
            <a:r>
              <a:rPr lang="cs-CZ" sz="2800" b="1" u="sng" dirty="0" smtClean="0">
                <a:solidFill>
                  <a:schemeClr val="tx1"/>
                </a:solidFill>
              </a:rPr>
              <a:t> VADA ČOČKY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8812" y="4608215"/>
            <a:ext cx="4104456" cy="50245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NOVÝ POZNATEK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7991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B28BFF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>
              <a:xfrm>
                <a:off x="3203848" y="1556792"/>
                <a:ext cx="5472608" cy="482453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u="sng" dirty="0" smtClean="0"/>
                  <a:t>Řešení:</a:t>
                </a:r>
              </a:p>
              <a:p>
                <a:pPr marL="0" indent="0">
                  <a:buNone/>
                </a:pPr>
                <a:r>
                  <a:rPr lang="cs-CZ" dirty="0" smtClean="0"/>
                  <a:t>Výpočet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/>
                        <a:ea typeface="Cambria Math"/>
                      </a:rPr>
                      <m:t>∆ </m:t>
                    </m:r>
                  </m:oMath>
                </a14:m>
                <a:r>
                  <a:rPr lang="cs-CZ" i="1" dirty="0" smtClean="0"/>
                  <a:t>f</a:t>
                </a:r>
                <a:r>
                  <a:rPr lang="cs-CZ" dirty="0" smtClean="0"/>
                  <a:t>: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3203848" y="1556792"/>
                <a:ext cx="5472608" cy="4824536"/>
              </a:xfrm>
              <a:blipFill rotWithShape="1">
                <a:blip r:embed="rId2"/>
                <a:stretch>
                  <a:fillRect l="-2341" t="-11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746648" cy="4525963"/>
          </a:xfrm>
        </p:spPr>
        <p:txBody>
          <a:bodyPr>
            <a:normAutofit/>
          </a:bodyPr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4"/>
              <p:cNvSpPr txBox="1">
                <a:spLocks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solidFill>
                <a:srgbClr val="B28BFF"/>
              </a:solidFill>
            </p:spPr>
            <p:txBody>
              <a:bodyPr vert="horz" lIns="91440" tIns="45720" rIns="91440" bIns="45720" rtlCol="0">
                <a:normAutofit fontScale="85000" lnSpcReduction="10000"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4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cs-CZ" i="1" dirty="0">
                    <a:latin typeface="Calibri" panose="020F0502020204030204" pitchFamily="34" charset="0"/>
                  </a:rPr>
                  <a:t>r</a:t>
                </a:r>
                <a:r>
                  <a:rPr lang="cs-CZ" i="1" dirty="0" smtClean="0">
                    <a:latin typeface="Calibri" panose="020F0502020204030204" pitchFamily="34" charset="0"/>
                  </a:rPr>
                  <a:t> = 0,2 m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=1,735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=1,811</m:t>
                    </m:r>
                  </m:oMath>
                </a14:m>
                <a:r>
                  <a:rPr lang="cs-CZ" i="1" dirty="0" smtClean="0"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 smtClean="0">
                            <a:latin typeface="Cambria Math"/>
                          </a:rPr>
                          <m:t>𝑓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en-US" i="1" smtClean="0">
                        <a:latin typeface="Cambria Math"/>
                      </a:rPr>
                      <m:t> </m:t>
                    </m:r>
                    <m:r>
                      <a:rPr lang="en-US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𝑓</m:t>
                    </m:r>
                    <m:r>
                      <a:rPr lang="cs-CZ" i="1" smtClean="0">
                        <a:latin typeface="Cambria Math"/>
                      </a:rPr>
                      <m:t>?</m:t>
                    </m:r>
                    <m:r>
                      <a:rPr lang="en-US" i="1" smtClean="0">
                        <a:latin typeface="Cambria Math"/>
                      </a:rPr>
                      <m:t>[</m:t>
                    </m:r>
                    <m:r>
                      <a:rPr lang="en-US" i="1" smtClean="0">
                        <a:latin typeface="Cambria Math"/>
                      </a:rPr>
                      <m:t>𝑚</m:t>
                    </m:r>
                    <m:r>
                      <a:rPr lang="en-US" i="1" smtClean="0">
                        <a:latin typeface="Cambria Math"/>
                      </a:rPr>
                      <m:t>] </m:t>
                    </m:r>
                  </m:oMath>
                </a14:m>
                <a:endParaRPr lang="cs-CZ" dirty="0">
                  <a:latin typeface="Calibri" panose="020F0502020204030204" pitchFamily="34" charset="0"/>
                </a:endParaRPr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9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1"/>
                <a:ext cx="2664296" cy="2592288"/>
              </a:xfrm>
              <a:prstGeom prst="rect">
                <a:avLst/>
              </a:prstGeom>
              <a:blipFill rotWithShape="1">
                <a:blip r:embed="rId3"/>
                <a:stretch>
                  <a:fillRect l="-3432" t="-3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203848" y="2663335"/>
                <a:ext cx="2412267" cy="52322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č</m:t>
                          </m:r>
                        </m:sub>
                      </m:sSub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𝟏𝟒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𝒎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663335"/>
                <a:ext cx="2412267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329532" y="2634744"/>
                <a:ext cx="2592288" cy="56406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𝒇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𝒇</m:t>
                        </m:r>
                      </m:sub>
                    </m:sSub>
                    <m:r>
                      <a:rPr lang="cs-CZ" sz="2800" b="1" i="1" smtClean="0">
                        <a:solidFill>
                          <a:srgbClr val="7030A0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b="1" dirty="0" smtClean="0">
                    <a:solidFill>
                      <a:srgbClr val="7030A0"/>
                    </a:solidFill>
                    <a:latin typeface="Cambria Math"/>
                  </a:rPr>
                  <a:t>0,12 </a:t>
                </a:r>
                <a:r>
                  <a:rPr lang="cs-CZ" sz="2800" b="1" i="1" dirty="0" smtClean="0">
                    <a:solidFill>
                      <a:srgbClr val="7030A0"/>
                    </a:solidFill>
                    <a:latin typeface="Cambria Math"/>
                  </a:rPr>
                  <a:t>m</a:t>
                </a: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9532" y="2634744"/>
                <a:ext cx="2592288" cy="564065"/>
              </a:xfrm>
              <a:prstGeom prst="rect">
                <a:avLst/>
              </a:prstGeom>
              <a:blipFill rotWithShape="1">
                <a:blip r:embed="rId5"/>
                <a:stretch>
                  <a:fillRect t="-11828" b="-204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233188" y="3838003"/>
                <a:ext cx="5688632" cy="76617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000" b="1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sz="4000" b="1" i="1">
                          <a:latin typeface="Cambria Math"/>
                          <a:ea typeface="Cambria Math"/>
                        </a:rPr>
                        <m:t>𝒇</m:t>
                      </m:r>
                      <m:r>
                        <a:rPr lang="cs-CZ" sz="4000" b="1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40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000" b="1" i="1">
                              <a:latin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4000" b="1" i="1">
                              <a:latin typeface="Cambria Math"/>
                            </a:rPr>
                            <m:t>č</m:t>
                          </m:r>
                        </m:sub>
                      </m:sSub>
                      <m:r>
                        <a:rPr lang="cs-CZ" sz="4000" b="1" i="1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40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000" b="1" i="1">
                              <a:latin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4000" b="1" i="1">
                              <a:latin typeface="Cambria Math"/>
                            </a:rPr>
                            <m:t>𝒇</m:t>
                          </m:r>
                        </m:sub>
                      </m:sSub>
                      <m:r>
                        <a:rPr lang="cs-CZ" sz="4000" b="1" i="1">
                          <a:latin typeface="Cambria Math"/>
                        </a:rPr>
                        <m:t>=</m:t>
                      </m:r>
                      <m:r>
                        <a:rPr lang="cs-CZ" sz="4000" b="1" i="1" smtClean="0">
                          <a:latin typeface="Cambria Math"/>
                        </a:rPr>
                        <m:t>𝟎</m:t>
                      </m:r>
                      <m:r>
                        <a:rPr lang="cs-CZ" sz="4000" b="1" i="1" smtClean="0">
                          <a:latin typeface="Cambria Math"/>
                        </a:rPr>
                        <m:t>,</m:t>
                      </m:r>
                      <m:r>
                        <a:rPr lang="cs-CZ" sz="4000" b="1" i="1" smtClean="0">
                          <a:latin typeface="Cambria Math"/>
                        </a:rPr>
                        <m:t>𝟎𝟐</m:t>
                      </m:r>
                      <m:r>
                        <a:rPr lang="cs-CZ" sz="4000" b="1" i="1" smtClean="0">
                          <a:latin typeface="Cambria Math"/>
                        </a:rPr>
                        <m:t> </m:t>
                      </m:r>
                      <m:r>
                        <a:rPr lang="cs-CZ" sz="4000" b="1" i="1" smtClean="0"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4000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3188" y="3838003"/>
                <a:ext cx="5688632" cy="76617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Obdélníkový popisek 1"/>
          <p:cNvSpPr/>
          <p:nvPr/>
        </p:nvSpPr>
        <p:spPr>
          <a:xfrm>
            <a:off x="539552" y="5299607"/>
            <a:ext cx="8382268" cy="1224136"/>
          </a:xfrm>
          <a:prstGeom prst="wedgeRectCallout">
            <a:avLst>
              <a:gd name="adj1" fmla="val 35724"/>
              <a:gd name="adj2" fmla="val -102984"/>
            </a:avLst>
          </a:prstGeom>
          <a:solidFill>
            <a:srgbClr val="FFFF00">
              <a:alpha val="58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B</a:t>
            </a:r>
            <a:r>
              <a:rPr lang="cs-CZ" sz="2800" b="1" u="sng" dirty="0" smtClean="0">
                <a:solidFill>
                  <a:srgbClr val="00DE00"/>
                </a:solidFill>
              </a:rPr>
              <a:t>A</a:t>
            </a:r>
            <a:r>
              <a:rPr lang="cs-CZ" sz="2800" b="1" u="sng" dirty="0" smtClean="0">
                <a:solidFill>
                  <a:srgbClr val="FFC000"/>
                </a:solidFill>
              </a:rPr>
              <a:t>R</a:t>
            </a:r>
            <a:r>
              <a:rPr lang="cs-CZ" sz="2800" b="1" u="sng" dirty="0" smtClean="0">
                <a:solidFill>
                  <a:srgbClr val="00B050"/>
                </a:solidFill>
              </a:rPr>
              <a:t>E</a:t>
            </a:r>
            <a:r>
              <a:rPr lang="cs-CZ" sz="2800" b="1" u="sng" dirty="0" smtClean="0">
                <a:solidFill>
                  <a:srgbClr val="002060"/>
                </a:solidFill>
              </a:rPr>
              <a:t>V</a:t>
            </a:r>
            <a:r>
              <a:rPr lang="cs-CZ" sz="2800" b="1" u="sng" dirty="0" smtClean="0">
                <a:solidFill>
                  <a:srgbClr val="FF00FF"/>
                </a:solidFill>
              </a:rPr>
              <a:t>N</a:t>
            </a:r>
            <a:r>
              <a:rPr lang="cs-CZ" sz="2800" b="1" u="sng" dirty="0" smtClean="0">
                <a:solidFill>
                  <a:srgbClr val="00B0F0"/>
                </a:solidFill>
              </a:rPr>
              <a:t>O</a:t>
            </a:r>
            <a:r>
              <a:rPr lang="cs-CZ" sz="2800" b="1" u="sng" dirty="0" smtClean="0">
                <a:solidFill>
                  <a:srgbClr val="FF0000"/>
                </a:solidFill>
              </a:rPr>
              <a:t>U</a:t>
            </a:r>
            <a:r>
              <a:rPr lang="cs-CZ" sz="2800" b="1" u="sng" dirty="0" smtClean="0">
                <a:solidFill>
                  <a:schemeClr val="tx1"/>
                </a:solidFill>
              </a:rPr>
              <a:t> VADU ČOČEK</a:t>
            </a:r>
            <a:r>
              <a:rPr lang="cs-CZ" sz="2800" dirty="0" smtClean="0">
                <a:solidFill>
                  <a:schemeClr val="tx1"/>
                </a:solidFill>
              </a:rPr>
              <a:t> LZE ODSTRANIT VHODNOU KOMBINACÍ </a:t>
            </a:r>
            <a:r>
              <a:rPr lang="cs-CZ" sz="2800" b="1" u="sng" dirty="0" smtClean="0">
                <a:solidFill>
                  <a:schemeClr val="tx1"/>
                </a:solidFill>
              </a:rPr>
              <a:t>SPOJEK A ROZPTYLEK</a:t>
            </a:r>
            <a:endParaRPr lang="cs-CZ" sz="2800" b="1" u="sng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8812" y="4608215"/>
            <a:ext cx="4104456" cy="50245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NOVÝ POZNATEK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9726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8136904" cy="3888432"/>
          </a:xfrm>
          <a:solidFill>
            <a:srgbClr val="B28BFF"/>
          </a:solidFill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4</a:t>
            </a:r>
            <a:r>
              <a:rPr lang="cs-CZ" dirty="0" smtClean="0"/>
              <a:t>. </a:t>
            </a:r>
            <a:r>
              <a:rPr lang="cs-CZ" sz="4000" dirty="0"/>
              <a:t>Dvojvypuklá čočka ohraničená kulovými plochami s poloměry křivosti 20cm je vyrobena z  flintového skla. Index lomu flintového skla pro fialové světlo je 1,811, pro červené světlo je 1,735. Urči vzdálenosti mezi ohnisky pro červené a fialové světlo.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0505" y="4761148"/>
            <a:ext cx="8083943" cy="1908212"/>
          </a:xfrm>
        </p:spPr>
        <p:txBody>
          <a:bodyPr/>
          <a:lstStyle/>
          <a:p>
            <a:endParaRPr lang="cs-CZ" b="1" u="sng" dirty="0"/>
          </a:p>
        </p:txBody>
      </p:sp>
      <p:sp>
        <p:nvSpPr>
          <p:cNvPr id="7" name="Obdélník 6"/>
          <p:cNvSpPr/>
          <p:nvPr/>
        </p:nvSpPr>
        <p:spPr>
          <a:xfrm>
            <a:off x="674756" y="4437112"/>
            <a:ext cx="8145716" cy="924842"/>
          </a:xfrm>
          <a:prstGeom prst="rect">
            <a:avLst/>
          </a:prstGeom>
          <a:solidFill>
            <a:srgbClr val="9966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u="sng" dirty="0">
                <a:solidFill>
                  <a:schemeClr val="tx1"/>
                </a:solidFill>
              </a:rPr>
              <a:t>ODPOVĚĎ: 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MEZI OHNISKY JE VZDÁLENOST PŘIBLIŽNĚ 2 cm.</a:t>
            </a:r>
            <a:endParaRPr lang="cs-CZ" sz="2800" b="1" u="sng" dirty="0">
              <a:solidFill>
                <a:schemeClr val="tx1"/>
              </a:solidFill>
            </a:endParaRPr>
          </a:p>
        </p:txBody>
      </p:sp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5364088" y="5517232"/>
            <a:ext cx="2664296" cy="1224136"/>
          </a:xfrm>
          <a:prstGeom prst="leftArrow">
            <a:avLst/>
          </a:prstGeom>
          <a:solidFill>
            <a:srgbClr val="99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ZPĚT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9942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5904656"/>
          </a:xfrm>
          <a:solidFill>
            <a:srgbClr val="FFA3A3"/>
          </a:solidFill>
        </p:spPr>
        <p:txBody>
          <a:bodyPr>
            <a:normAutofit fontScale="90000"/>
          </a:bodyPr>
          <a:lstStyle/>
          <a:p>
            <a:pPr algn="l"/>
            <a:r>
              <a:rPr lang="cs-CZ" b="1" dirty="0"/>
              <a:t>5</a:t>
            </a:r>
            <a:r>
              <a:rPr lang="cs-CZ" dirty="0" smtClean="0"/>
              <a:t>. Na společné optické ose jsou umístěny 2 spojky o ohniskových vzdálenostech 0,2m a 0,4m. Jejich vzájemná vzdálenost je 1,5m. Před první spojku do vzdálenosti 25 cm umístíme 2 cm vysoký předmět. Urči všechny vlastnosti obrazu vytvořeného touto soustavou 2 spojek.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309320"/>
            <a:ext cx="8136904" cy="360040"/>
          </a:xfrm>
        </p:spPr>
        <p:txBody>
          <a:bodyPr>
            <a:normAutofit fontScale="70000" lnSpcReduction="20000"/>
          </a:bodyPr>
          <a:lstStyle/>
          <a:p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2370995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Řešení: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𝑙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1,5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=+0,2</m:t>
                    </m:r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?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=?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5279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Řešení:</a:t>
            </a:r>
            <a:r>
              <a:rPr lang="cs-CZ" dirty="0" smtClean="0"/>
              <a:t> náhled situace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𝑙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1,5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=+0,2</m:t>
                    </m:r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?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=?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3347864" y="4293096"/>
            <a:ext cx="5544616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716016" y="3284984"/>
            <a:ext cx="0" cy="1800200"/>
          </a:xfrm>
          <a:prstGeom prst="straightConnector1">
            <a:avLst/>
          </a:prstGeom>
          <a:ln w="47625">
            <a:solidFill>
              <a:schemeClr val="accent1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5004048" y="4145219"/>
            <a:ext cx="144016" cy="21602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211960" y="4185084"/>
            <a:ext cx="144016" cy="21602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452320" y="4147557"/>
            <a:ext cx="144016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796136" y="4185084"/>
            <a:ext cx="144016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3923928" y="3789040"/>
            <a:ext cx="0" cy="504056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6732240" y="3284984"/>
            <a:ext cx="0" cy="1944216"/>
          </a:xfrm>
          <a:prstGeom prst="straightConnector1">
            <a:avLst/>
          </a:prstGeom>
          <a:ln w="4762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1615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Řešení:</a:t>
            </a:r>
            <a:r>
              <a:rPr lang="cs-CZ" dirty="0"/>
              <a:t> náhled situace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𝑙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1,5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=+0,2</m:t>
                    </m:r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?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=?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3347864" y="4293096"/>
            <a:ext cx="5544616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716016" y="3284984"/>
            <a:ext cx="0" cy="1800200"/>
          </a:xfrm>
          <a:prstGeom prst="straightConnector1">
            <a:avLst/>
          </a:prstGeom>
          <a:ln w="47625">
            <a:solidFill>
              <a:schemeClr val="accent1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5004048" y="4145219"/>
            <a:ext cx="144016" cy="21602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211960" y="4185084"/>
            <a:ext cx="144016" cy="21602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452320" y="4147557"/>
            <a:ext cx="144016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796136" y="4185084"/>
            <a:ext cx="144016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3923928" y="3789040"/>
            <a:ext cx="0" cy="504056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3915580" y="3793871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4708626" y="3821963"/>
            <a:ext cx="1735582" cy="219932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3964759" y="3821963"/>
            <a:ext cx="2366610" cy="158176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5576417" y="4293096"/>
            <a:ext cx="0" cy="628529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6732240" y="3284984"/>
            <a:ext cx="0" cy="1944216"/>
          </a:xfrm>
          <a:prstGeom prst="straightConnector1">
            <a:avLst/>
          </a:prstGeom>
          <a:ln w="4762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173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Řešení:</a:t>
            </a:r>
            <a:r>
              <a:rPr lang="cs-CZ" dirty="0"/>
              <a:t> náhled situace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𝑙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1,5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=+0,2</m:t>
                    </m:r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?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=?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3347864" y="4293096"/>
            <a:ext cx="5544616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716016" y="3284984"/>
            <a:ext cx="0" cy="1800200"/>
          </a:xfrm>
          <a:prstGeom prst="straightConnector1">
            <a:avLst/>
          </a:prstGeom>
          <a:ln w="47625">
            <a:solidFill>
              <a:schemeClr val="accent1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6732240" y="3284984"/>
            <a:ext cx="0" cy="1944216"/>
          </a:xfrm>
          <a:prstGeom prst="straightConnector1">
            <a:avLst/>
          </a:prstGeom>
          <a:ln w="4762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5004048" y="4145219"/>
            <a:ext cx="144016" cy="21602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211960" y="4185084"/>
            <a:ext cx="144016" cy="21602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452320" y="4147557"/>
            <a:ext cx="144016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796136" y="4185084"/>
            <a:ext cx="144016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3923928" y="3789040"/>
            <a:ext cx="0" cy="504056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3915580" y="3793871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4708626" y="3821963"/>
            <a:ext cx="1735582" cy="219932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3964759" y="3821963"/>
            <a:ext cx="2366610" cy="158176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5576417" y="4293096"/>
            <a:ext cx="0" cy="628529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5605278" y="4900807"/>
            <a:ext cx="1155823" cy="208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6732240" y="2708920"/>
            <a:ext cx="2411760" cy="221270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5576417" y="2996952"/>
            <a:ext cx="3567583" cy="190249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8388424" y="3433883"/>
            <a:ext cx="0" cy="846417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566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Řešení:</a:t>
            </a:r>
            <a:r>
              <a:rPr lang="cs-CZ" dirty="0"/>
              <a:t> náhled situace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3347864" y="4293096"/>
            <a:ext cx="5544616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716016" y="3284984"/>
            <a:ext cx="0" cy="1800200"/>
          </a:xfrm>
          <a:prstGeom prst="straightConnector1">
            <a:avLst/>
          </a:prstGeom>
          <a:ln w="47625">
            <a:solidFill>
              <a:schemeClr val="accent1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6732240" y="3284984"/>
            <a:ext cx="0" cy="1944216"/>
          </a:xfrm>
          <a:prstGeom prst="straightConnector1">
            <a:avLst/>
          </a:prstGeom>
          <a:ln w="4762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5004048" y="4145219"/>
            <a:ext cx="144016" cy="21602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211960" y="4185084"/>
            <a:ext cx="144016" cy="21602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452320" y="4147557"/>
            <a:ext cx="144016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796136" y="4185084"/>
            <a:ext cx="144016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3923928" y="3789040"/>
            <a:ext cx="0" cy="504056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5576417" y="4293096"/>
            <a:ext cx="0" cy="628529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8388424" y="3433883"/>
            <a:ext cx="0" cy="846417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347864" y="3856402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latin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3856402"/>
                <a:ext cx="432048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4225" r="-14085" b="-1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8460432" y="3671736"/>
                <a:ext cx="5760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latin typeface="Cambria Math"/>
                            </a:rPr>
                            <m:t>𝒚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60432" y="3671736"/>
                <a:ext cx="576064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4255" b="-105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se šipkou 25"/>
          <p:cNvCxnSpPr/>
          <p:nvPr/>
        </p:nvCxnSpPr>
        <p:spPr>
          <a:xfrm flipH="1">
            <a:off x="4736229" y="3282534"/>
            <a:ext cx="2018072" cy="0"/>
          </a:xfrm>
          <a:prstGeom prst="straightConnector1">
            <a:avLst/>
          </a:prstGeom>
          <a:ln w="31750">
            <a:solidFill>
              <a:srgbClr val="000099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525757" y="2766119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0099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0099"/>
                              </a:solidFill>
                              <a:latin typeface="Cambria Math"/>
                            </a:rPr>
                            <m:t>𝒍</m:t>
                          </m:r>
                        </m:e>
                        <m:sub/>
                      </m:sSub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5757" y="2766119"/>
                <a:ext cx="432048" cy="461665"/>
              </a:xfrm>
              <a:prstGeom prst="rect">
                <a:avLst/>
              </a:prstGeom>
              <a:blipFill rotWithShape="1">
                <a:blip r:embed="rId5"/>
                <a:stretch>
                  <a:fillRect l="-42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se šipkou 28"/>
          <p:cNvCxnSpPr/>
          <p:nvPr/>
        </p:nvCxnSpPr>
        <p:spPr>
          <a:xfrm flipH="1">
            <a:off x="3923928" y="4401177"/>
            <a:ext cx="812301" cy="0"/>
          </a:xfrm>
          <a:prstGeom prst="straightConnector1">
            <a:avLst/>
          </a:prstGeom>
          <a:ln w="31750">
            <a:solidFill>
              <a:srgbClr val="0066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3995936" y="4459960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4459960"/>
                <a:ext cx="432048" cy="461665"/>
              </a:xfrm>
              <a:prstGeom prst="rect">
                <a:avLst/>
              </a:prstGeom>
              <a:blipFill rotWithShape="1">
                <a:blip r:embed="rId6"/>
                <a:stretch>
                  <a:fillRect r="-15714"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2" name="Přímá spojnice se šipkou 31"/>
          <p:cNvCxnSpPr/>
          <p:nvPr/>
        </p:nvCxnSpPr>
        <p:spPr>
          <a:xfrm flipH="1">
            <a:off x="6784036" y="4459960"/>
            <a:ext cx="1604388" cy="0"/>
          </a:xfrm>
          <a:prstGeom prst="straightConnector1">
            <a:avLst/>
          </a:prstGeom>
          <a:ln w="31750">
            <a:solidFill>
              <a:srgbClr val="C0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7561216" y="4549022"/>
                <a:ext cx="86409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61216" y="4549022"/>
                <a:ext cx="864096" cy="461665"/>
              </a:xfrm>
              <a:prstGeom prst="rect">
                <a:avLst/>
              </a:prstGeom>
              <a:blipFill rotWithShape="1">
                <a:blip r:embed="rId7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6" name="Přímá spojnice se šipkou 35"/>
          <p:cNvCxnSpPr/>
          <p:nvPr/>
        </p:nvCxnSpPr>
        <p:spPr>
          <a:xfrm flipH="1">
            <a:off x="4736229" y="4549022"/>
            <a:ext cx="856526" cy="0"/>
          </a:xfrm>
          <a:prstGeom prst="straightConnector1">
            <a:avLst/>
          </a:prstGeom>
          <a:ln w="31750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4700170" y="4661244"/>
                <a:ext cx="864096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24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00170" y="4661244"/>
                <a:ext cx="864096" cy="461665"/>
              </a:xfrm>
              <a:prstGeom prst="rect">
                <a:avLst/>
              </a:prstGeom>
              <a:blipFill rotWithShape="1">
                <a:blip r:embed="rId8"/>
                <a:stretch>
                  <a:fillRect b="-266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8" name="Přímá spojnice se šipkou 37"/>
          <p:cNvCxnSpPr/>
          <p:nvPr/>
        </p:nvCxnSpPr>
        <p:spPr>
          <a:xfrm flipH="1" flipV="1">
            <a:off x="5576418" y="4549022"/>
            <a:ext cx="1155822" cy="5107"/>
          </a:xfrm>
          <a:prstGeom prst="straightConnector1">
            <a:avLst/>
          </a:prstGeom>
          <a:ln w="31750">
            <a:solidFill>
              <a:srgbClr val="6633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5926331" y="4623519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6331" y="4623519"/>
                <a:ext cx="432048" cy="461665"/>
              </a:xfrm>
              <a:prstGeom prst="rect">
                <a:avLst/>
              </a:prstGeom>
              <a:blipFill rotWithShape="1">
                <a:blip r:embed="rId9"/>
                <a:stretch>
                  <a:fillRect r="-15493"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46315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31" grpId="0"/>
      <p:bldP spid="35" grpId="0"/>
      <p:bldP spid="37" grpId="0"/>
      <p:bldP spid="39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Řešení:</a:t>
            </a:r>
            <a:r>
              <a:rPr lang="cs-CZ" dirty="0"/>
              <a:t> náhled situace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3347864" y="4293096"/>
            <a:ext cx="5544616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716016" y="3284984"/>
            <a:ext cx="0" cy="1800200"/>
          </a:xfrm>
          <a:prstGeom prst="straightConnector1">
            <a:avLst/>
          </a:prstGeom>
          <a:ln w="47625">
            <a:solidFill>
              <a:schemeClr val="accent1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6732240" y="3284984"/>
            <a:ext cx="0" cy="1944216"/>
          </a:xfrm>
          <a:prstGeom prst="straightConnector1">
            <a:avLst/>
          </a:prstGeom>
          <a:ln w="4762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5004048" y="4145219"/>
            <a:ext cx="144016" cy="21602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211960" y="4185084"/>
            <a:ext cx="144016" cy="21602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452320" y="4147557"/>
            <a:ext cx="144016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796136" y="4185084"/>
            <a:ext cx="144016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3923928" y="3789040"/>
            <a:ext cx="0" cy="504056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5576417" y="4293096"/>
            <a:ext cx="0" cy="628529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8388424" y="3433883"/>
            <a:ext cx="0" cy="846417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347864" y="3856402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latin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3856402"/>
                <a:ext cx="432048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4225" r="-14085" b="-1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8460432" y="3671736"/>
                <a:ext cx="5760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latin typeface="Cambria Math"/>
                            </a:rPr>
                            <m:t>𝒚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60432" y="3671736"/>
                <a:ext cx="576064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4255" b="-105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se šipkou 25"/>
          <p:cNvCxnSpPr/>
          <p:nvPr/>
        </p:nvCxnSpPr>
        <p:spPr>
          <a:xfrm flipH="1">
            <a:off x="4736229" y="3282534"/>
            <a:ext cx="2018072" cy="0"/>
          </a:xfrm>
          <a:prstGeom prst="straightConnector1">
            <a:avLst/>
          </a:prstGeom>
          <a:ln w="31750">
            <a:solidFill>
              <a:srgbClr val="000099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525757" y="2766119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0099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0099"/>
                              </a:solidFill>
                              <a:latin typeface="Cambria Math"/>
                            </a:rPr>
                            <m:t>𝒍</m:t>
                          </m:r>
                        </m:e>
                        <m:sub/>
                      </m:sSub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5757" y="2766119"/>
                <a:ext cx="432048" cy="461665"/>
              </a:xfrm>
              <a:prstGeom prst="rect">
                <a:avLst/>
              </a:prstGeom>
              <a:blipFill rotWithShape="1">
                <a:blip r:embed="rId5"/>
                <a:stretch>
                  <a:fillRect l="-42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se šipkou 28"/>
          <p:cNvCxnSpPr/>
          <p:nvPr/>
        </p:nvCxnSpPr>
        <p:spPr>
          <a:xfrm flipH="1">
            <a:off x="3923928" y="4401177"/>
            <a:ext cx="812301" cy="0"/>
          </a:xfrm>
          <a:prstGeom prst="straightConnector1">
            <a:avLst/>
          </a:prstGeom>
          <a:ln w="31750">
            <a:solidFill>
              <a:srgbClr val="0066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3995936" y="4459960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4459960"/>
                <a:ext cx="432048" cy="461665"/>
              </a:xfrm>
              <a:prstGeom prst="rect">
                <a:avLst/>
              </a:prstGeom>
              <a:blipFill rotWithShape="1">
                <a:blip r:embed="rId6"/>
                <a:stretch>
                  <a:fillRect r="-15714"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2" name="Přímá spojnice se šipkou 31"/>
          <p:cNvCxnSpPr/>
          <p:nvPr/>
        </p:nvCxnSpPr>
        <p:spPr>
          <a:xfrm flipH="1">
            <a:off x="6784036" y="4459960"/>
            <a:ext cx="1604388" cy="0"/>
          </a:xfrm>
          <a:prstGeom prst="straightConnector1">
            <a:avLst/>
          </a:prstGeom>
          <a:ln w="31750">
            <a:solidFill>
              <a:srgbClr val="C0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7524328" y="4607361"/>
                <a:ext cx="93787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24328" y="4607361"/>
                <a:ext cx="937872" cy="461665"/>
              </a:xfrm>
              <a:prstGeom prst="rect">
                <a:avLst/>
              </a:prstGeom>
              <a:blipFill rotWithShape="1">
                <a:blip r:embed="rId7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aoblený obdélníkový popisek 2"/>
          <p:cNvSpPr/>
          <p:nvPr/>
        </p:nvSpPr>
        <p:spPr>
          <a:xfrm>
            <a:off x="3302335" y="5497513"/>
            <a:ext cx="4878891" cy="1224136"/>
          </a:xfrm>
          <a:prstGeom prst="wedgeRoundRectCallout">
            <a:avLst>
              <a:gd name="adj1" fmla="val -4163"/>
              <a:gd name="adj2" fmla="val -90343"/>
              <a:gd name="adj3" fmla="val 16667"/>
            </a:avLst>
          </a:prstGeom>
          <a:solidFill>
            <a:srgbClr val="FFFF00">
              <a:alpha val="64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Nejdříve určíme vlastnosti obrazu po zobrazení 1. spojkou</a:t>
            </a:r>
            <a:endParaRPr lang="cs-CZ" sz="2800" b="1" dirty="0">
              <a:solidFill>
                <a:schemeClr val="tx1"/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H="1" flipV="1">
            <a:off x="5576418" y="4549022"/>
            <a:ext cx="1155822" cy="5107"/>
          </a:xfrm>
          <a:prstGeom prst="straightConnector1">
            <a:avLst/>
          </a:prstGeom>
          <a:ln w="31750">
            <a:solidFill>
              <a:srgbClr val="6633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926331" y="4623519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6331" y="4623519"/>
                <a:ext cx="432048" cy="461665"/>
              </a:xfrm>
              <a:prstGeom prst="rect">
                <a:avLst/>
              </a:prstGeom>
              <a:blipFill rotWithShape="1">
                <a:blip r:embed="rId8"/>
                <a:stretch>
                  <a:fillRect r="-15493"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4700170" y="4661244"/>
                <a:ext cx="864096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24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00170" y="4661244"/>
                <a:ext cx="864096" cy="461665"/>
              </a:xfrm>
              <a:prstGeom prst="rect">
                <a:avLst/>
              </a:prstGeom>
              <a:blipFill rotWithShape="1">
                <a:blip r:embed="rId9"/>
                <a:stretch>
                  <a:fillRect b="-266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9" name="Přímá spojnice se šipkou 38"/>
          <p:cNvCxnSpPr/>
          <p:nvPr/>
        </p:nvCxnSpPr>
        <p:spPr>
          <a:xfrm flipH="1">
            <a:off x="4736229" y="4549022"/>
            <a:ext cx="856526" cy="0"/>
          </a:xfrm>
          <a:prstGeom prst="straightConnector1">
            <a:avLst/>
          </a:prstGeom>
          <a:ln w="31750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2863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</a:t>
            </a:r>
            <a:r>
              <a:rPr lang="cs-CZ" dirty="0" smtClean="0"/>
              <a:t>: po zobrazení 1. spojkou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275856" y="2115846"/>
                <a:ext cx="396044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´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2115846"/>
                <a:ext cx="3960440" cy="110382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0024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</a:t>
            </a:r>
            <a:r>
              <a:rPr lang="cs-CZ" dirty="0" smtClean="0"/>
              <a:t>: po zobrazení 1. spojkou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275856" y="2115846"/>
                <a:ext cx="396044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´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2115846"/>
                <a:ext cx="3960440" cy="110382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275856" y="3381141"/>
                <a:ext cx="396044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´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3381141"/>
                <a:ext cx="3960440" cy="110382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60967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</a:t>
            </a:r>
            <a:r>
              <a:rPr lang="cs-CZ" dirty="0" smtClean="0"/>
              <a:t>: po zobrazení 1. spojkou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275856" y="2115846"/>
                <a:ext cx="396044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´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2115846"/>
                <a:ext cx="3960440" cy="110382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275856" y="3381141"/>
                <a:ext cx="396044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´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3381141"/>
                <a:ext cx="3960440" cy="110382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3275856" y="4797152"/>
                <a:ext cx="3960440" cy="114627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.</m:t>
                          </m:r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sSub>
                            <m:sSubPr>
                              <m:ctrlPr>
                                <a:rPr lang="cs-CZ" sz="32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4797152"/>
                <a:ext cx="3960440" cy="114627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60967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</a:t>
            </a:r>
            <a:r>
              <a:rPr lang="cs-CZ" dirty="0" smtClean="0"/>
              <a:t>: po zobrazení 1. spojkou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275856" y="2115846"/>
                <a:ext cx="396044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´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2115846"/>
                <a:ext cx="3960440" cy="110382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275856" y="3381141"/>
                <a:ext cx="396044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´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3381141"/>
                <a:ext cx="3960440" cy="110382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3275856" y="4797152"/>
                <a:ext cx="3960440" cy="107965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𝟐𝟓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.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𝟐𝟓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4797152"/>
                <a:ext cx="3960440" cy="107965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02333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</a:t>
            </a:r>
            <a:r>
              <a:rPr lang="cs-CZ" dirty="0" smtClean="0"/>
              <a:t>: po zobrazení 1. spojkou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275856" y="2115846"/>
                <a:ext cx="396044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´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2115846"/>
                <a:ext cx="3960440" cy="110382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275856" y="3381141"/>
                <a:ext cx="396044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´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3381141"/>
                <a:ext cx="3960440" cy="110382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3275856" y="4797152"/>
                <a:ext cx="3960440" cy="107965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𝟎𝟓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𝟎𝟓</m:t>
                          </m:r>
                        </m:den>
                      </m:f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4797152"/>
                <a:ext cx="3960440" cy="107965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99925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</a:t>
            </a:r>
            <a:r>
              <a:rPr lang="cs-CZ" dirty="0" smtClean="0"/>
              <a:t>: po zobrazení 1. spojkou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6012160" y="2060848"/>
                <a:ext cx="2952328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2060848"/>
                <a:ext cx="2952328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20886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</a:t>
            </a:r>
            <a:r>
              <a:rPr lang="cs-CZ" dirty="0" smtClean="0"/>
              <a:t>: po zobrazení 1. spojkou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6012160" y="2060848"/>
                <a:ext cx="2952328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2060848"/>
                <a:ext cx="2952328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203848" y="2773499"/>
                <a:ext cx="3819545" cy="114435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𝐙</m:t>
                      </m:r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773499"/>
                <a:ext cx="3819545" cy="114435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6169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</a:t>
            </a:r>
            <a:r>
              <a:rPr lang="cs-CZ" dirty="0" smtClean="0"/>
              <a:t>: po zobrazení 1. spojkou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6012160" y="2060848"/>
                <a:ext cx="2952328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2060848"/>
                <a:ext cx="2952328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203848" y="2773499"/>
                <a:ext cx="3819545" cy="114435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𝐙</m:t>
                      </m:r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773499"/>
                <a:ext cx="3819545" cy="114435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183349" y="4067200"/>
                <a:ext cx="3819545" cy="111408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.</m:t>
                      </m:r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3349" y="4067200"/>
                <a:ext cx="3819545" cy="111408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75022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</a:t>
            </a:r>
            <a:r>
              <a:rPr lang="cs-CZ" dirty="0" smtClean="0"/>
              <a:t>: po zobrazení 1. spojkou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6012160" y="2060848"/>
                <a:ext cx="2952328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2060848"/>
                <a:ext cx="2952328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203848" y="2773499"/>
                <a:ext cx="3819545" cy="114435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𝐙</m:t>
                      </m:r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773499"/>
                <a:ext cx="3819545" cy="114435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183349" y="4067200"/>
                <a:ext cx="3819545" cy="111408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.</m:t>
                      </m:r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3349" y="4067200"/>
                <a:ext cx="3819545" cy="111408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183348" y="5373216"/>
                <a:ext cx="5960652" cy="106965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𝟐𝟓</m:t>
                          </m:r>
                        </m:den>
                      </m:f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.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𝟎𝟐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=−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𝟎𝟖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3348" y="5373216"/>
                <a:ext cx="5960652" cy="106965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54103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</a:t>
            </a:r>
            <a:r>
              <a:rPr lang="cs-CZ" dirty="0" smtClean="0"/>
              <a:t>: po zobrazení 1. spojkou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r>
              <a:rPr lang="cs-CZ" b="1" u="sng" dirty="0" smtClean="0"/>
              <a:t>obraz</a:t>
            </a:r>
            <a:r>
              <a:rPr lang="cs-CZ" b="1" dirty="0" smtClean="0"/>
              <a:t> </a:t>
            </a:r>
            <a:r>
              <a:rPr lang="cs-CZ" dirty="0" smtClean="0"/>
              <a:t>po zobrazení 1. spojkou se stává </a:t>
            </a:r>
            <a:r>
              <a:rPr lang="cs-CZ" b="1" u="sng" dirty="0" smtClean="0"/>
              <a:t>vzorem pro 2. spojku</a:t>
            </a:r>
            <a:endParaRPr lang="cs-CZ" b="1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6012160" y="2060848"/>
                <a:ext cx="2952328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2060848"/>
                <a:ext cx="2952328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026721" y="2909740"/>
                <a:ext cx="2900820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𝟎𝟖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6721" y="2909740"/>
                <a:ext cx="2900820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43851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</a:t>
            </a:r>
            <a:r>
              <a:rPr lang="cs-CZ" dirty="0" smtClean="0"/>
              <a:t>: po zobrazení 1. spojkou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r>
              <a:rPr lang="cs-CZ" b="1" u="sng" dirty="0"/>
              <a:t>obraz</a:t>
            </a:r>
            <a:r>
              <a:rPr lang="cs-CZ" b="1" dirty="0"/>
              <a:t> </a:t>
            </a:r>
            <a:r>
              <a:rPr lang="cs-CZ" dirty="0"/>
              <a:t>po zobrazení 1. spojkou se stává </a:t>
            </a:r>
            <a:r>
              <a:rPr lang="cs-CZ" b="1" u="sng" dirty="0"/>
              <a:t>vzorem pro 2. spojku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6012160" y="2060848"/>
                <a:ext cx="2952328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2060848"/>
                <a:ext cx="2952328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026721" y="2909740"/>
                <a:ext cx="2900820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𝟎𝟖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6721" y="2909740"/>
                <a:ext cx="2900820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278300" y="4726882"/>
                <a:ext cx="5038116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𝒎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→</m:t>
                      </m:r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000099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000099"/>
                          </a:solidFill>
                          <a:latin typeface="Cambria Math"/>
                          <a:ea typeface="Cambria Math"/>
                        </a:rPr>
                        <m:t>𝒍</m:t>
                      </m:r>
                      <m:r>
                        <a:rPr lang="cs-CZ" sz="3200" b="1" i="1" smtClean="0">
                          <a:solidFill>
                            <a:srgbClr val="000099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8300" y="4726882"/>
                <a:ext cx="5038116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63625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</a:t>
            </a:r>
            <a:r>
              <a:rPr lang="cs-CZ" dirty="0" smtClean="0"/>
              <a:t>: po zobrazení 1. spojkou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r>
              <a:rPr lang="cs-CZ" b="1" u="sng" dirty="0"/>
              <a:t>obraz</a:t>
            </a:r>
            <a:r>
              <a:rPr lang="cs-CZ" b="1" dirty="0"/>
              <a:t> </a:t>
            </a:r>
            <a:r>
              <a:rPr lang="cs-CZ" dirty="0"/>
              <a:t>po zobrazení 1. spojkou se stává </a:t>
            </a:r>
            <a:r>
              <a:rPr lang="cs-CZ" b="1" u="sng" dirty="0"/>
              <a:t>vzorem pro 2. spojku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6012160" y="2060848"/>
                <a:ext cx="2952328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2060848"/>
                <a:ext cx="2952328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026721" y="2909740"/>
                <a:ext cx="2900820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𝟎𝟖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6721" y="2909740"/>
                <a:ext cx="2900820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278301" y="5445224"/>
                <a:ext cx="3885988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𝟎𝟖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𝒎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3200" b="1" i="1">
                              <a:solidFill>
                                <a:srgbClr val="000099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000099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sz="3200" b="1" i="1">
                              <a:solidFill>
                                <a:srgbClr val="000099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8301" y="5445224"/>
                <a:ext cx="3885988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278300" y="4726882"/>
                <a:ext cx="5038116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𝒎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→</m:t>
                      </m:r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000099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000099"/>
                          </a:solidFill>
                          <a:latin typeface="Cambria Math"/>
                          <a:ea typeface="Cambria Math"/>
                        </a:rPr>
                        <m:t>𝒍</m:t>
                      </m:r>
                      <m:r>
                        <a:rPr lang="cs-CZ" sz="3200" b="1" i="1" smtClean="0">
                          <a:solidFill>
                            <a:srgbClr val="000099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8300" y="4726882"/>
                <a:ext cx="5038116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80514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</a:t>
            </a:r>
            <a:r>
              <a:rPr lang="cs-CZ" dirty="0" smtClean="0"/>
              <a:t>: po zobrazení 2. spojkou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102546" y="2996952"/>
                <a:ext cx="396044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0" smtClean="0">
                          <a:solidFill>
                            <a:srgbClr val="6633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´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2546" y="2996952"/>
                <a:ext cx="3960440" cy="110382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146487" y="2132855"/>
                <a:ext cx="3885989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𝟓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6487" y="2132855"/>
                <a:ext cx="3885989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62826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</a:t>
            </a:r>
            <a:r>
              <a:rPr lang="cs-CZ" dirty="0" smtClean="0"/>
              <a:t>: po zobrazení 2. spojkou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102546" y="2996952"/>
                <a:ext cx="396044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0" smtClean="0">
                          <a:solidFill>
                            <a:srgbClr val="6633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´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2546" y="2996952"/>
                <a:ext cx="3960440" cy="110382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104927" y="4251369"/>
                <a:ext cx="396044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´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3200" b="1" i="1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>
                  <a:solidFill>
                    <a:srgbClr val="663300"/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4927" y="4251369"/>
                <a:ext cx="3960440" cy="110382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146487" y="2132855"/>
                <a:ext cx="3885989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𝟓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6487" y="2132855"/>
                <a:ext cx="3885989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88822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</a:t>
            </a:r>
            <a:r>
              <a:rPr lang="cs-CZ" dirty="0" smtClean="0"/>
              <a:t>: po zobrazení 2. spojkou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102546" y="2996952"/>
                <a:ext cx="396044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0" smtClean="0">
                          <a:solidFill>
                            <a:srgbClr val="6633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´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2546" y="2996952"/>
                <a:ext cx="3960440" cy="110382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104927" y="4251369"/>
                <a:ext cx="396044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´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3200" b="1" i="1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>
                  <a:solidFill>
                    <a:srgbClr val="663300"/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4927" y="4251369"/>
                <a:ext cx="3960440" cy="110382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915816" y="5433661"/>
                <a:ext cx="6228184" cy="1114857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1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.</m:t>
                          </m:r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sSub>
                                <m:sSubPr>
                                  <m:ctrlPr>
                                    <a:rPr lang="cs-CZ" sz="3200" b="1" i="1" smtClean="0">
                                      <a:solidFill>
                                        <a:srgbClr val="6633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3200" b="1" i="1" smtClean="0">
                                      <a:solidFill>
                                        <a:srgbClr val="663300"/>
                                      </a:solidFill>
                                      <a:latin typeface="Cambria Math"/>
                                    </a:rPr>
                                    <m:t>𝒂</m:t>
                                  </m:r>
                                </m:e>
                                <m:sub>
                                  <m:r>
                                    <a:rPr lang="cs-CZ" sz="3200" b="1" i="1" smtClean="0">
                                      <a:solidFill>
                                        <a:srgbClr val="6633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.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𝟓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200" b="1" i="0" smtClean="0">
                          <a:solidFill>
                            <a:srgbClr val="6633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i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816" y="5433661"/>
                <a:ext cx="6228184" cy="111485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146487" y="2132855"/>
                <a:ext cx="3885989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𝟓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6487" y="2132855"/>
                <a:ext cx="3885989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45225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</a:t>
            </a:r>
            <a:r>
              <a:rPr lang="cs-CZ" dirty="0" smtClean="0"/>
              <a:t>: po zobrazení 2. spojkou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146487" y="2132855"/>
                <a:ext cx="3885989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𝟓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6487" y="2132855"/>
                <a:ext cx="3885989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146487" y="2996952"/>
                <a:ext cx="3878599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1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i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6487" y="2996952"/>
                <a:ext cx="3878599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199798" y="3789040"/>
                <a:ext cx="3885988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6633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𝟎𝟖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𝒎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3200" b="1" i="1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sz="3200" b="1" i="1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9798" y="3789040"/>
                <a:ext cx="3885988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179051" y="4509120"/>
                <a:ext cx="2617085" cy="114435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663300"/>
                          </a:solidFill>
                          <a:latin typeface="Cambria Math"/>
                        </a:rPr>
                        <m:t>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sz="3200" b="1" i="0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´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>
                  <a:solidFill>
                    <a:srgbClr val="663300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9051" y="4509120"/>
                <a:ext cx="2617085" cy="114435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65638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</a:t>
            </a:r>
            <a:r>
              <a:rPr lang="cs-CZ" dirty="0" smtClean="0"/>
              <a:t>: po zobrazení 2. spojkou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146487" y="2132855"/>
                <a:ext cx="3885989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𝟓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6487" y="2132855"/>
                <a:ext cx="3885989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146487" y="2996952"/>
                <a:ext cx="3878599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1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i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6487" y="2996952"/>
                <a:ext cx="3878599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199798" y="3789040"/>
                <a:ext cx="3885988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6633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𝟎𝟖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𝒎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3200" b="1" i="1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sz="3200" b="1" i="1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9798" y="3789040"/>
                <a:ext cx="3885988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179051" y="4509120"/>
                <a:ext cx="2617085" cy="114435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663300"/>
                          </a:solidFill>
                          <a:latin typeface="Cambria Math"/>
                        </a:rPr>
                        <m:t>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sz="3200" b="1" i="0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´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9051" y="4509120"/>
                <a:ext cx="2617085" cy="114435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940152" y="4520783"/>
                <a:ext cx="3084934" cy="111024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663300"/>
                          </a:solidFill>
                          <a:latin typeface="Cambria Math"/>
                        </a:rPr>
                        <m:t>−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sz="3200" b="1" i="0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.</m:t>
                      </m:r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3200" b="1" dirty="0">
                  <a:solidFill>
                    <a:srgbClr val="663300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0152" y="4520783"/>
                <a:ext cx="3084934" cy="111024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13167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</a:t>
            </a:r>
            <a:r>
              <a:rPr lang="cs-CZ" dirty="0" smtClean="0"/>
              <a:t>: po zobrazení 2. spojkou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146487" y="2132855"/>
                <a:ext cx="3885989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𝟓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6487" y="2132855"/>
                <a:ext cx="3885989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146487" y="2996952"/>
                <a:ext cx="3878599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1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i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6487" y="2996952"/>
                <a:ext cx="3878599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199798" y="3789040"/>
                <a:ext cx="3885988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6633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𝟎𝟖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𝒎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3200" b="1" i="1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sz="3200" b="1" i="1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9798" y="3789040"/>
                <a:ext cx="3885988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199798" y="4521877"/>
                <a:ext cx="2452322" cy="85581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rgbClr val="663300"/>
                          </a:solidFill>
                          <a:latin typeface="Cambria Math"/>
                        </a:rPr>
                        <m:t>− 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4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24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sz="2400" b="1" i="0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24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24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24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.</m:t>
                      </m:r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rgbClr val="663300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9798" y="4521877"/>
                <a:ext cx="2452322" cy="85581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796136" y="4561398"/>
                <a:ext cx="3084934" cy="82529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rgbClr val="663300"/>
                          </a:solidFill>
                          <a:latin typeface="Cambria Math"/>
                        </a:rPr>
                        <m:t>− 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.−</m:t>
                      </m:r>
                      <m:r>
                        <a:rPr lang="cs-CZ" sz="24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24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𝟎𝟖</m:t>
                      </m:r>
                      <m:r>
                        <a:rPr lang="cs-CZ" sz="24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 =</m:t>
                      </m:r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6136" y="4561398"/>
                <a:ext cx="3084934" cy="82529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96570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Řešení</a:t>
            </a:r>
            <a:r>
              <a:rPr lang="cs-CZ" dirty="0" smtClean="0"/>
              <a:t>: po zobrazení 2. spojkou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146487" y="2132855"/>
                <a:ext cx="3885989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𝟓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6487" y="2132855"/>
                <a:ext cx="3885989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146487" y="2996952"/>
                <a:ext cx="3878599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1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i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6487" y="2996952"/>
                <a:ext cx="3878599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199798" y="3789040"/>
                <a:ext cx="3885988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0" smtClean="0">
                          <a:solidFill>
                            <a:srgbClr val="6633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𝟎𝟖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𝒎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3200" b="1" i="1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sz="3200" b="1" i="1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9798" y="3789040"/>
                <a:ext cx="3885988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199798" y="4521877"/>
                <a:ext cx="2452322" cy="85581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rgbClr val="663300"/>
                          </a:solidFill>
                          <a:latin typeface="Cambria Math"/>
                        </a:rPr>
                        <m:t>− 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4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24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sz="2400" b="1" i="0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24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2400" b="1" i="1" smtClean="0">
                                  <a:solidFill>
                                    <a:srgbClr val="6633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24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.</m:t>
                      </m:r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9798" y="4521877"/>
                <a:ext cx="2452322" cy="85581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796136" y="4561398"/>
                <a:ext cx="3084934" cy="82529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rgbClr val="663300"/>
                          </a:solidFill>
                          <a:latin typeface="Cambria Math"/>
                        </a:rPr>
                        <m:t>− 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.−</m:t>
                      </m:r>
                      <m:r>
                        <a:rPr lang="cs-CZ" sz="24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24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𝟎𝟖</m:t>
                      </m:r>
                      <m:r>
                        <a:rPr lang="cs-CZ" sz="24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 =</m:t>
                      </m:r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6136" y="4561398"/>
                <a:ext cx="3084934" cy="82529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253669" y="5661248"/>
                <a:ext cx="3084934" cy="46166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=+</m:t>
                      </m:r>
                      <m:r>
                        <a:rPr lang="cs-CZ" sz="24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24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𝟑𝟐</m:t>
                      </m:r>
                      <m:r>
                        <a:rPr lang="cs-CZ" sz="24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2400" b="1" dirty="0">
                  <a:solidFill>
                    <a:srgbClr val="663300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3669" y="5661248"/>
                <a:ext cx="3084934" cy="461665"/>
              </a:xfrm>
              <a:prstGeom prst="rect">
                <a:avLst/>
              </a:prstGeom>
              <a:blipFill rotWithShape="1">
                <a:blip r:embed="rId8"/>
                <a:stretch>
                  <a:fillRect l="-1779" b="-18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72685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A3A3"/>
          </a:solidFill>
        </p:spPr>
        <p:txBody>
          <a:bodyPr/>
          <a:lstStyle/>
          <a:p>
            <a:r>
              <a:rPr lang="cs-CZ" b="1" dirty="0" smtClean="0"/>
              <a:t>Zápis úlohy + shrnutí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83264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Výsledky: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r>
              <a:rPr lang="cs-CZ" u="sng" dirty="0" smtClean="0"/>
              <a:t>Obraz se nachází 2metry za druhou spojkou, je stejně orientovaný jako původní vzor a je 32 cm vysoký, tzn. je 16x zvětšený.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4340" y="1628800"/>
            <a:ext cx="281865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4"/>
              <p:cNvSpPr txBox="1">
                <a:spLocks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solidFill>
                <a:srgbClr val="FFA3A3"/>
              </a:solidFill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dirty="0" smtClean="0">
                    <a:latin typeface="Cambria Math"/>
                    <a:ea typeface="Cambria Math"/>
                  </a:rPr>
                  <a:t>Úloha č. 5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=+0,2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𝒍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99"/>
                        </a:solidFill>
                        <a:latin typeface="Cambria Math"/>
                      </a:rPr>
                      <m:t>𝟓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0099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0099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=+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𝟎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,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𝟐𝟓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b="1" i="1">
                        <a:solidFill>
                          <a:srgbClr val="0066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>
                  <a:solidFill>
                    <a:srgbClr val="0066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=+0,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2 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? 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  <m:r>
                          <a:rPr lang="cs-CZ" b="1" i="1">
                            <a:latin typeface="Cambria Math"/>
                          </a:rPr>
                          <m:t>´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=? </m:t>
                    </m:r>
                    <m:r>
                      <a:rPr lang="cs-CZ" b="1" i="1">
                        <a:latin typeface="Cambria Math"/>
                      </a:rPr>
                      <m:t>𝒎</m:t>
                    </m:r>
                  </m:oMath>
                </a14:m>
                <a:endParaRPr lang="cs-CZ" b="1" i="1" dirty="0" smtClean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i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628800"/>
                <a:ext cx="2664296" cy="4608511"/>
              </a:xfrm>
              <a:prstGeom prst="rect">
                <a:avLst/>
              </a:prstGeom>
              <a:blipFill rotWithShape="1">
                <a:blip r:embed="rId2"/>
                <a:stretch>
                  <a:fillRect l="-3890" t="-1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004048" y="1772816"/>
                <a:ext cx="3878599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1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i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1772816"/>
                <a:ext cx="3878599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994989" y="2636912"/>
                <a:ext cx="3887658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´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6633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=+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𝟑𝟐</m:t>
                      </m:r>
                      <m:r>
                        <a:rPr lang="cs-CZ" sz="3200" b="1" i="1" smtClean="0">
                          <a:solidFill>
                            <a:srgbClr val="6633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>
                  <a:solidFill>
                    <a:srgbClr val="663300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94989" y="2636912"/>
                <a:ext cx="3887658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69424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136904" cy="2952328"/>
          </a:xfrm>
          <a:solidFill>
            <a:srgbClr val="FFA3A3"/>
          </a:solidFill>
        </p:spPr>
        <p:txBody>
          <a:bodyPr>
            <a:noAutofit/>
          </a:bodyPr>
          <a:lstStyle/>
          <a:p>
            <a:pPr algn="l"/>
            <a:r>
              <a:rPr lang="cs-CZ" sz="3200" b="1" dirty="0"/>
              <a:t>5</a:t>
            </a:r>
            <a:r>
              <a:rPr lang="cs-CZ" sz="3200" dirty="0"/>
              <a:t>. Na společné optické ose jsou umístěny 2 spojky o ohniskových vzdálenostech 0,2m a 0,4m. Jejich vzájemná vzdálenost je 1,5m. Před první spojku do vzdálenosti 25 cm umístíme 2 cm vysoký předmět. Urči všechny vlastnosti obrazu vytvořeného touto soustavou 2 spojek.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501008"/>
            <a:ext cx="8064896" cy="3168352"/>
          </a:xfrm>
        </p:spPr>
        <p:txBody>
          <a:bodyPr/>
          <a:lstStyle/>
          <a:p>
            <a:endParaRPr lang="cs-CZ" b="1" u="sng" dirty="0"/>
          </a:p>
        </p:txBody>
      </p:sp>
      <p:sp>
        <p:nvSpPr>
          <p:cNvPr id="7" name="Obdélník 6"/>
          <p:cNvSpPr/>
          <p:nvPr/>
        </p:nvSpPr>
        <p:spPr>
          <a:xfrm>
            <a:off x="539552" y="3572482"/>
            <a:ext cx="8064896" cy="1944216"/>
          </a:xfrm>
          <a:prstGeom prst="rect">
            <a:avLst/>
          </a:prstGeom>
          <a:solidFill>
            <a:srgbClr val="FFA3A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u="sng" dirty="0">
                <a:solidFill>
                  <a:schemeClr val="tx1"/>
                </a:solidFill>
              </a:rPr>
              <a:t>ODPOVĚĎ: </a:t>
            </a:r>
            <a:r>
              <a:rPr lang="cs-CZ" sz="3200" b="1" dirty="0">
                <a:solidFill>
                  <a:schemeClr val="tx1"/>
                </a:solidFill>
              </a:rPr>
              <a:t> </a:t>
            </a:r>
          </a:p>
          <a:p>
            <a:r>
              <a:rPr lang="cs-CZ" sz="3200" dirty="0">
                <a:solidFill>
                  <a:schemeClr val="tx1"/>
                </a:solidFill>
              </a:rPr>
              <a:t>Obraz se nachází </a:t>
            </a:r>
            <a:r>
              <a:rPr lang="cs-CZ" sz="3200" b="1" dirty="0">
                <a:solidFill>
                  <a:schemeClr val="tx1"/>
                </a:solidFill>
              </a:rPr>
              <a:t>2metry</a:t>
            </a:r>
            <a:r>
              <a:rPr lang="cs-CZ" sz="3200" dirty="0">
                <a:solidFill>
                  <a:schemeClr val="tx1"/>
                </a:solidFill>
              </a:rPr>
              <a:t> za druhou spojkou, je stejně orientovaný jako původní vzor a je </a:t>
            </a:r>
            <a:r>
              <a:rPr lang="cs-CZ" sz="3200" b="1" dirty="0">
                <a:solidFill>
                  <a:schemeClr val="tx1"/>
                </a:solidFill>
              </a:rPr>
              <a:t>32 cm </a:t>
            </a:r>
            <a:r>
              <a:rPr lang="cs-CZ" sz="3200" dirty="0">
                <a:solidFill>
                  <a:schemeClr val="tx1"/>
                </a:solidFill>
              </a:rPr>
              <a:t>vysoký, tzn. je </a:t>
            </a:r>
            <a:r>
              <a:rPr lang="cs-CZ" sz="3200" b="1" dirty="0">
                <a:solidFill>
                  <a:schemeClr val="tx1"/>
                </a:solidFill>
              </a:rPr>
              <a:t>16x zvětšený</a:t>
            </a:r>
            <a:r>
              <a:rPr lang="cs-CZ" sz="32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5940152" y="5517232"/>
            <a:ext cx="2664296" cy="1224136"/>
          </a:xfrm>
          <a:prstGeom prst="leftArrow">
            <a:avLst/>
          </a:prstGeom>
          <a:solidFill>
            <a:srgbClr val="FFA3A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ZPĚT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084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496944" cy="4824536"/>
          </a:xfrm>
          <a:solidFill>
            <a:srgbClr val="00FF00"/>
          </a:solidFill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6</a:t>
            </a:r>
            <a:r>
              <a:rPr lang="cs-CZ" dirty="0" smtClean="0"/>
              <a:t>. Urči ohniskovou vzdálenost soustavy, která se skládá ze dvou dotýkajících se tenkých spojek, které mají ohniskové vzdálenosti 10 </a:t>
            </a:r>
            <a:r>
              <a:rPr lang="cs-CZ" dirty="0"/>
              <a:t>c</a:t>
            </a:r>
            <a:r>
              <a:rPr lang="cs-CZ" dirty="0" smtClean="0"/>
              <a:t>m a 40 cm. Čočky jsou umístěny tak, že jejich optické osy splývají.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373216"/>
            <a:ext cx="8208912" cy="1296144"/>
          </a:xfrm>
        </p:spPr>
        <p:txBody>
          <a:bodyPr/>
          <a:lstStyle/>
          <a:p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1770930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136904" cy="1368152"/>
          </a:xfrm>
          <a:solidFill>
            <a:srgbClr val="00FF00"/>
          </a:solidFill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6</a:t>
            </a:r>
            <a:r>
              <a:rPr lang="cs-CZ" dirty="0" smtClean="0"/>
              <a:t>. Náhled situace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83214"/>
            <a:ext cx="8712968" cy="4824536"/>
          </a:xfrm>
        </p:spPr>
        <p:txBody>
          <a:bodyPr/>
          <a:lstStyle/>
          <a:p>
            <a:endParaRPr lang="cs-CZ" b="1" u="sng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67544" y="3284984"/>
            <a:ext cx="8496944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67544" y="5084941"/>
            <a:ext cx="8496944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424428" y="2761764"/>
            <a:ext cx="540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o</a:t>
            </a:r>
            <a:r>
              <a:rPr lang="cs-CZ" sz="1200" b="1" i="1" dirty="0" smtClean="0"/>
              <a:t>1</a:t>
            </a:r>
            <a:endParaRPr lang="cs-CZ" sz="1200" b="1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333750" y="4509120"/>
            <a:ext cx="6307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o</a:t>
            </a:r>
            <a:r>
              <a:rPr lang="cs-CZ" sz="1200" b="1" i="1" dirty="0"/>
              <a:t>2</a:t>
            </a: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3707904" y="2420888"/>
            <a:ext cx="0" cy="1854206"/>
          </a:xfrm>
          <a:prstGeom prst="straightConnector1">
            <a:avLst/>
          </a:prstGeom>
          <a:ln w="47625">
            <a:solidFill>
              <a:schemeClr val="accent1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923928" y="4112833"/>
            <a:ext cx="0" cy="1944216"/>
          </a:xfrm>
          <a:prstGeom prst="straightConnector1">
            <a:avLst/>
          </a:prstGeom>
          <a:ln w="4762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211960" y="3166734"/>
            <a:ext cx="182116" cy="236500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987824" y="3166734"/>
            <a:ext cx="182116" cy="236500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336626" y="2643514"/>
            <a:ext cx="8114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F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´</a:t>
            </a:r>
            <a:endParaRPr lang="cs-CZ" sz="12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82105" y="2761764"/>
            <a:ext cx="811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F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endParaRPr lang="cs-CZ" sz="12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123728" y="4914090"/>
            <a:ext cx="182116" cy="2365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5501754" y="4966691"/>
            <a:ext cx="182116" cy="2365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1900125" y="4509120"/>
            <a:ext cx="811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F</a:t>
            </a:r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sz="1200" b="1" i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501754" y="4500166"/>
            <a:ext cx="811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F</a:t>
            </a:r>
            <a:r>
              <a:rPr lang="cs-CZ" b="1" dirty="0" smtClean="0">
                <a:solidFill>
                  <a:srgbClr val="FF0000"/>
                </a:solidFill>
              </a:rPr>
              <a:t>2 </a:t>
            </a:r>
            <a:r>
              <a:rPr lang="cs-CZ" sz="3200" b="1" dirty="0" smtClean="0">
                <a:solidFill>
                  <a:srgbClr val="FF0000"/>
                </a:solidFill>
              </a:rPr>
              <a:t>´</a:t>
            </a:r>
            <a:endParaRPr lang="cs-CZ" sz="12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3499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136904" cy="1368152"/>
          </a:xfrm>
          <a:solidFill>
            <a:srgbClr val="00FF00"/>
          </a:solidFill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6</a:t>
            </a:r>
            <a:r>
              <a:rPr lang="cs-CZ" dirty="0" smtClean="0"/>
              <a:t>. Náhled situace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83214"/>
            <a:ext cx="8712968" cy="4824536"/>
          </a:xfrm>
        </p:spPr>
        <p:txBody>
          <a:bodyPr/>
          <a:lstStyle/>
          <a:p>
            <a:endParaRPr lang="cs-CZ" b="1" u="sng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67544" y="3284984"/>
            <a:ext cx="8496944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67544" y="5084941"/>
            <a:ext cx="8496944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424428" y="2761764"/>
            <a:ext cx="540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o</a:t>
            </a:r>
            <a:r>
              <a:rPr lang="cs-CZ" sz="1200" b="1" i="1" dirty="0" smtClean="0"/>
              <a:t>1</a:t>
            </a:r>
            <a:endParaRPr lang="cs-CZ" sz="1200" b="1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333750" y="4509120"/>
            <a:ext cx="6307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o</a:t>
            </a:r>
            <a:r>
              <a:rPr lang="cs-CZ" sz="1200" b="1" i="1" dirty="0"/>
              <a:t>2</a:t>
            </a: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3707904" y="2420888"/>
            <a:ext cx="0" cy="1854206"/>
          </a:xfrm>
          <a:prstGeom prst="straightConnector1">
            <a:avLst/>
          </a:prstGeom>
          <a:ln w="47625">
            <a:solidFill>
              <a:schemeClr val="accent1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923928" y="4112833"/>
            <a:ext cx="0" cy="1944216"/>
          </a:xfrm>
          <a:prstGeom prst="straightConnector1">
            <a:avLst/>
          </a:prstGeom>
          <a:ln w="4762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211960" y="3166734"/>
            <a:ext cx="182116" cy="236500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987824" y="3166734"/>
            <a:ext cx="182116" cy="236500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336626" y="2643514"/>
            <a:ext cx="8114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F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´</a:t>
            </a:r>
            <a:endParaRPr lang="cs-CZ" sz="12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82105" y="2761764"/>
            <a:ext cx="811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F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endParaRPr lang="cs-CZ" sz="12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123728" y="4914090"/>
            <a:ext cx="182116" cy="2365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5501754" y="4966691"/>
            <a:ext cx="182116" cy="2365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1900125" y="4509120"/>
            <a:ext cx="811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F</a:t>
            </a:r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sz="1200" b="1" i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501754" y="4500166"/>
            <a:ext cx="811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F</a:t>
            </a:r>
            <a:r>
              <a:rPr lang="cs-CZ" b="1" dirty="0" smtClean="0">
                <a:solidFill>
                  <a:srgbClr val="FF0000"/>
                </a:solidFill>
              </a:rPr>
              <a:t>2 </a:t>
            </a:r>
            <a:r>
              <a:rPr lang="cs-CZ" sz="3200" b="1" dirty="0" smtClean="0">
                <a:solidFill>
                  <a:srgbClr val="FF0000"/>
                </a:solidFill>
              </a:rPr>
              <a:t>´</a:t>
            </a:r>
            <a:endParaRPr lang="cs-CZ" sz="12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9324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13691E-6 L 1.38889E-6 0.2622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311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1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1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4" grpId="0" animBg="1"/>
      <p:bldP spid="16" grpId="0" animBg="1"/>
      <p:bldP spid="18" grpId="0"/>
      <p:bldP spid="19" grpId="0"/>
      <p:bldP spid="20" grpId="0" animBg="1"/>
      <p:bldP spid="24" grpId="0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136904" cy="1368152"/>
          </a:xfrm>
          <a:solidFill>
            <a:srgbClr val="00FF00"/>
          </a:solidFill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6</a:t>
            </a:r>
            <a:r>
              <a:rPr lang="cs-CZ" dirty="0" smtClean="0"/>
              <a:t>. Náhled situace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83214"/>
            <a:ext cx="8712968" cy="4824536"/>
          </a:xfrm>
        </p:spPr>
        <p:txBody>
          <a:bodyPr/>
          <a:lstStyle/>
          <a:p>
            <a:r>
              <a:rPr lang="cs-CZ" b="1" dirty="0" smtClean="0"/>
              <a:t>Do F</a:t>
            </a:r>
            <a:r>
              <a:rPr lang="cs-CZ" sz="1800" b="1" dirty="0" smtClean="0"/>
              <a:t>1 </a:t>
            </a:r>
            <a:r>
              <a:rPr lang="cs-CZ" b="1" dirty="0" smtClean="0"/>
              <a:t>umístíme zdroj světla</a:t>
            </a:r>
            <a:r>
              <a:rPr lang="cs-CZ" sz="1800" b="1" u="sng" dirty="0" smtClean="0"/>
              <a:t> </a:t>
            </a:r>
            <a:endParaRPr lang="cs-CZ" b="1" u="sng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67544" y="5084941"/>
            <a:ext cx="8496944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333750" y="4509120"/>
            <a:ext cx="6307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o</a:t>
            </a:r>
            <a:endParaRPr lang="cs-CZ" sz="1200" b="1" i="1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3707904" y="4157838"/>
            <a:ext cx="0" cy="1854206"/>
          </a:xfrm>
          <a:prstGeom prst="straightConnector1">
            <a:avLst/>
          </a:prstGeom>
          <a:ln w="47625">
            <a:solidFill>
              <a:schemeClr val="accent1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923928" y="4112833"/>
            <a:ext cx="0" cy="1944216"/>
          </a:xfrm>
          <a:prstGeom prst="straightConnector1">
            <a:avLst/>
          </a:prstGeom>
          <a:ln w="4762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2987824" y="4966691"/>
            <a:ext cx="182116" cy="236500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431109" y="4453120"/>
            <a:ext cx="811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F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endParaRPr lang="cs-CZ" sz="12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5501754" y="4966691"/>
            <a:ext cx="182116" cy="2365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501754" y="4500166"/>
            <a:ext cx="811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F</a:t>
            </a:r>
            <a:r>
              <a:rPr lang="cs-CZ" b="1" dirty="0" smtClean="0">
                <a:solidFill>
                  <a:srgbClr val="FF0000"/>
                </a:solidFill>
              </a:rPr>
              <a:t>2 </a:t>
            </a:r>
            <a:r>
              <a:rPr lang="cs-CZ" sz="3200" b="1" dirty="0" smtClean="0">
                <a:solidFill>
                  <a:srgbClr val="FF0000"/>
                </a:solidFill>
              </a:rPr>
              <a:t>´</a:t>
            </a:r>
            <a:endParaRPr lang="cs-CZ" sz="1200" b="1" i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987824" y="5373216"/>
            <a:ext cx="696706" cy="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987824" y="5733256"/>
            <a:ext cx="6967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accent1">
                    <a:lumMod val="75000"/>
                  </a:schemeClr>
                </a:solidFill>
              </a:rPr>
              <a:t>f</a:t>
            </a:r>
            <a:r>
              <a:rPr lang="cs-CZ" sz="2000" b="1" i="1" dirty="0" smtClean="0">
                <a:solidFill>
                  <a:schemeClr val="accent1">
                    <a:lumMod val="75000"/>
                  </a:schemeClr>
                </a:solidFill>
              </a:rPr>
              <a:t>1</a:t>
            </a:r>
            <a:endParaRPr lang="cs-CZ" sz="20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923928" y="5342094"/>
            <a:ext cx="1759942" cy="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455546" y="5472274"/>
            <a:ext cx="6967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f</a:t>
            </a:r>
            <a:r>
              <a:rPr lang="cs-CZ" sz="2000" b="1" i="1" dirty="0" smtClean="0">
                <a:solidFill>
                  <a:srgbClr val="FF0000"/>
                </a:solidFill>
              </a:rPr>
              <a:t>2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341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136904" cy="1368152"/>
          </a:xfrm>
          <a:solidFill>
            <a:srgbClr val="00FF00"/>
          </a:solidFill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6</a:t>
            </a:r>
            <a:r>
              <a:rPr lang="cs-CZ" dirty="0" smtClean="0"/>
              <a:t>. Náhled situace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83214"/>
            <a:ext cx="8712968" cy="4824536"/>
          </a:xfrm>
        </p:spPr>
        <p:txBody>
          <a:bodyPr/>
          <a:lstStyle/>
          <a:p>
            <a:r>
              <a:rPr lang="cs-CZ" b="1" dirty="0" smtClean="0"/>
              <a:t>Do F</a:t>
            </a:r>
            <a:r>
              <a:rPr lang="cs-CZ" sz="1800" b="1" dirty="0" smtClean="0"/>
              <a:t>1 </a:t>
            </a:r>
            <a:r>
              <a:rPr lang="cs-CZ" b="1" dirty="0" smtClean="0"/>
              <a:t>umístíme zdroj světla</a:t>
            </a:r>
            <a:r>
              <a:rPr lang="cs-CZ" sz="1800" b="1" u="sng" dirty="0" smtClean="0"/>
              <a:t> </a:t>
            </a:r>
            <a:endParaRPr lang="cs-CZ" b="1" u="sng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67544" y="5084941"/>
            <a:ext cx="8496944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333750" y="4509120"/>
            <a:ext cx="6307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o</a:t>
            </a:r>
            <a:endParaRPr lang="cs-CZ" sz="1200" b="1" i="1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3707904" y="4157838"/>
            <a:ext cx="0" cy="1854206"/>
          </a:xfrm>
          <a:prstGeom prst="straightConnector1">
            <a:avLst/>
          </a:prstGeom>
          <a:ln w="47625">
            <a:solidFill>
              <a:schemeClr val="accent1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923928" y="4112833"/>
            <a:ext cx="0" cy="1944216"/>
          </a:xfrm>
          <a:prstGeom prst="straightConnector1">
            <a:avLst/>
          </a:prstGeom>
          <a:ln w="4762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2987824" y="4966691"/>
            <a:ext cx="182116" cy="236500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431109" y="4453120"/>
            <a:ext cx="811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F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endParaRPr lang="cs-CZ" sz="12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5501754" y="4966691"/>
            <a:ext cx="182116" cy="2365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501754" y="4500166"/>
            <a:ext cx="811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F</a:t>
            </a:r>
            <a:r>
              <a:rPr lang="cs-CZ" b="1" dirty="0" smtClean="0">
                <a:solidFill>
                  <a:srgbClr val="FF0000"/>
                </a:solidFill>
              </a:rPr>
              <a:t>2 </a:t>
            </a:r>
            <a:r>
              <a:rPr lang="cs-CZ" sz="3200" b="1" dirty="0" smtClean="0">
                <a:solidFill>
                  <a:srgbClr val="FF0000"/>
                </a:solidFill>
              </a:rPr>
              <a:t>´</a:t>
            </a:r>
            <a:endParaRPr lang="cs-CZ" sz="1200" b="1" i="1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se šipkou 13"/>
          <p:cNvCxnSpPr>
            <a:stCxn id="16" idx="0"/>
          </p:cNvCxnSpPr>
          <p:nvPr/>
        </p:nvCxnSpPr>
        <p:spPr>
          <a:xfrm flipV="1">
            <a:off x="3078882" y="4581128"/>
            <a:ext cx="629022" cy="385563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3742623" y="4581129"/>
            <a:ext cx="157255" cy="1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3923928" y="4581128"/>
            <a:ext cx="3960440" cy="1296144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3049171" y="5084941"/>
            <a:ext cx="693452" cy="504299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742623" y="5589240"/>
            <a:ext cx="191939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3889149" y="4581128"/>
            <a:ext cx="3491163" cy="980728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987824" y="5373216"/>
            <a:ext cx="696706" cy="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2987824" y="5733256"/>
            <a:ext cx="6967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accent1">
                    <a:lumMod val="75000"/>
                  </a:schemeClr>
                </a:solidFill>
              </a:rPr>
              <a:t>f</a:t>
            </a:r>
            <a:r>
              <a:rPr lang="cs-CZ" sz="2000" b="1" i="1" dirty="0" smtClean="0">
                <a:solidFill>
                  <a:schemeClr val="accent1">
                    <a:lumMod val="75000"/>
                  </a:schemeClr>
                </a:solidFill>
              </a:rPr>
              <a:t>1</a:t>
            </a:r>
            <a:endParaRPr lang="cs-CZ" sz="20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34" name="Přímá spojnice se šipkou 33"/>
          <p:cNvCxnSpPr/>
          <p:nvPr/>
        </p:nvCxnSpPr>
        <p:spPr>
          <a:xfrm>
            <a:off x="3923928" y="5342094"/>
            <a:ext cx="1759942" cy="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4455546" y="5472274"/>
            <a:ext cx="6967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f</a:t>
            </a:r>
            <a:r>
              <a:rPr lang="cs-CZ" sz="2000" b="1" i="1" dirty="0" smtClean="0">
                <a:solidFill>
                  <a:srgbClr val="FF0000"/>
                </a:solidFill>
              </a:rPr>
              <a:t>2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9988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136904" cy="1368152"/>
          </a:xfrm>
          <a:solidFill>
            <a:srgbClr val="00FF00"/>
          </a:solidFill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6</a:t>
            </a:r>
            <a:r>
              <a:rPr lang="cs-CZ" dirty="0" smtClean="0"/>
              <a:t>. Náhled situace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583214"/>
                <a:ext cx="8712968" cy="4824536"/>
              </a:xfrm>
            </p:spPr>
            <p:txBody>
              <a:bodyPr/>
              <a:lstStyle/>
              <a:p>
                <a:r>
                  <a:rPr lang="cs-CZ" b="1" dirty="0" smtClean="0"/>
                  <a:t>Do F</a:t>
                </a:r>
                <a:r>
                  <a:rPr lang="cs-CZ" sz="1800" b="1" dirty="0" smtClean="0"/>
                  <a:t>1 </a:t>
                </a:r>
                <a:r>
                  <a:rPr lang="cs-CZ" b="1" dirty="0" smtClean="0"/>
                  <a:t>umístíme zdroj světla</a:t>
                </a:r>
              </a:p>
              <a:p>
                <a:pPr marL="0" indent="0">
                  <a:buNone/>
                </a:pPr>
                <a:r>
                  <a:rPr lang="cs-CZ" sz="1800" b="1" dirty="0" smtClean="0"/>
                  <a:t>	</a:t>
                </a:r>
                <a:r>
                  <a:rPr lang="cs-CZ" sz="1800" b="1" u="sng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  <m:r>
                      <a:rPr lang="cs-CZ" b="1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předmětová  vzdálenost  </a:t>
                </a:r>
                <a:r>
                  <a:rPr lang="cs-CZ" b="1" i="1" dirty="0" smtClean="0"/>
                  <a:t>a </a:t>
                </a:r>
                <a:r>
                  <a:rPr lang="cs-CZ" b="1" dirty="0" smtClean="0"/>
                  <a:t>= </a:t>
                </a:r>
                <a:r>
                  <a:rPr lang="cs-CZ" b="1" i="1" dirty="0" smtClean="0">
                    <a:solidFill>
                      <a:schemeClr val="accent1">
                        <a:lumMod val="75000"/>
                      </a:schemeClr>
                    </a:solidFill>
                  </a:rPr>
                  <a:t>f</a:t>
                </a:r>
                <a:r>
                  <a:rPr lang="cs-CZ" sz="2400" b="1" i="1" dirty="0" smtClean="0">
                    <a:solidFill>
                      <a:schemeClr val="accent1">
                        <a:lumMod val="75000"/>
                      </a:schemeClr>
                    </a:solidFill>
                  </a:rPr>
                  <a:t>1</a:t>
                </a:r>
                <a:endParaRPr lang="cs-CZ" b="1" dirty="0">
                  <a:solidFill>
                    <a:schemeClr val="accent1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583214"/>
                <a:ext cx="8712968" cy="4824536"/>
              </a:xfrm>
              <a:blipFill rotWithShape="1">
                <a:blip r:embed="rId2"/>
                <a:stretch>
                  <a:fillRect l="-1538" t="-16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467544" y="5084941"/>
            <a:ext cx="8496944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333750" y="4509120"/>
            <a:ext cx="6307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o</a:t>
            </a:r>
            <a:endParaRPr lang="cs-CZ" sz="1200" b="1" i="1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3707904" y="4157838"/>
            <a:ext cx="0" cy="1854206"/>
          </a:xfrm>
          <a:prstGeom prst="straightConnector1">
            <a:avLst/>
          </a:prstGeom>
          <a:ln w="47625">
            <a:solidFill>
              <a:schemeClr val="accent1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923928" y="4112833"/>
            <a:ext cx="0" cy="1944216"/>
          </a:xfrm>
          <a:prstGeom prst="straightConnector1">
            <a:avLst/>
          </a:prstGeom>
          <a:ln w="4762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2987824" y="4966691"/>
            <a:ext cx="182116" cy="236500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431109" y="4453120"/>
            <a:ext cx="811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F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endParaRPr lang="cs-CZ" sz="12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5501754" y="4966691"/>
            <a:ext cx="182116" cy="2365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501754" y="4500166"/>
            <a:ext cx="811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F</a:t>
            </a:r>
            <a:r>
              <a:rPr lang="cs-CZ" b="1" dirty="0" smtClean="0">
                <a:solidFill>
                  <a:srgbClr val="FF0000"/>
                </a:solidFill>
              </a:rPr>
              <a:t>2 </a:t>
            </a:r>
            <a:r>
              <a:rPr lang="cs-CZ" sz="3200" b="1" dirty="0" smtClean="0">
                <a:solidFill>
                  <a:srgbClr val="FF0000"/>
                </a:solidFill>
              </a:rPr>
              <a:t>´</a:t>
            </a:r>
            <a:endParaRPr lang="cs-CZ" sz="1200" b="1" i="1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se šipkou 13"/>
          <p:cNvCxnSpPr>
            <a:stCxn id="16" idx="0"/>
          </p:cNvCxnSpPr>
          <p:nvPr/>
        </p:nvCxnSpPr>
        <p:spPr>
          <a:xfrm flipV="1">
            <a:off x="3078882" y="4581128"/>
            <a:ext cx="629022" cy="385563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3742623" y="4581129"/>
            <a:ext cx="157255" cy="1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3923928" y="4581128"/>
            <a:ext cx="3960440" cy="1296144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3049171" y="5084941"/>
            <a:ext cx="693452" cy="504299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742623" y="5589240"/>
            <a:ext cx="191939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3889149" y="4581128"/>
            <a:ext cx="3491163" cy="980728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987824" y="5373216"/>
            <a:ext cx="696706" cy="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2987824" y="5733256"/>
            <a:ext cx="6967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accent1">
                    <a:lumMod val="75000"/>
                  </a:schemeClr>
                </a:solidFill>
              </a:rPr>
              <a:t>f</a:t>
            </a:r>
            <a:r>
              <a:rPr lang="cs-CZ" sz="2000" b="1" i="1" dirty="0" smtClean="0">
                <a:solidFill>
                  <a:schemeClr val="accent1">
                    <a:lumMod val="75000"/>
                  </a:schemeClr>
                </a:solidFill>
              </a:rPr>
              <a:t>1</a:t>
            </a:r>
            <a:endParaRPr lang="cs-CZ" sz="20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34" name="Přímá spojnice se šipkou 33"/>
          <p:cNvCxnSpPr/>
          <p:nvPr/>
        </p:nvCxnSpPr>
        <p:spPr>
          <a:xfrm>
            <a:off x="3923928" y="5342094"/>
            <a:ext cx="1759942" cy="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4455546" y="5472274"/>
            <a:ext cx="6967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f</a:t>
            </a:r>
            <a:r>
              <a:rPr lang="cs-CZ" sz="2000" b="1" i="1" dirty="0" smtClean="0">
                <a:solidFill>
                  <a:srgbClr val="FF0000"/>
                </a:solidFill>
              </a:rPr>
              <a:t>2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1346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136904" cy="1368152"/>
          </a:xfrm>
          <a:solidFill>
            <a:srgbClr val="00FF00"/>
          </a:solidFill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6</a:t>
            </a:r>
            <a:r>
              <a:rPr lang="cs-CZ" dirty="0" smtClean="0"/>
              <a:t>. Náhled situace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583214"/>
                <a:ext cx="8712968" cy="4824536"/>
              </a:xfrm>
            </p:spPr>
            <p:txBody>
              <a:bodyPr/>
              <a:lstStyle/>
              <a:p>
                <a:r>
                  <a:rPr lang="cs-CZ" b="1" dirty="0" smtClean="0"/>
                  <a:t>Do F</a:t>
                </a:r>
                <a:r>
                  <a:rPr lang="cs-CZ" sz="1800" b="1" dirty="0" smtClean="0"/>
                  <a:t>1 </a:t>
                </a:r>
                <a:r>
                  <a:rPr lang="cs-CZ" b="1" dirty="0" smtClean="0"/>
                  <a:t>umístíme zdroj světla</a:t>
                </a:r>
              </a:p>
              <a:p>
                <a:pPr marL="0" indent="0">
                  <a:buNone/>
                </a:pPr>
                <a:r>
                  <a:rPr lang="cs-CZ" sz="1800" b="1" dirty="0" smtClean="0"/>
                  <a:t>	</a:t>
                </a:r>
                <a:r>
                  <a:rPr lang="cs-CZ" sz="1800" b="1" u="sng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  <m:r>
                      <a:rPr lang="cs-CZ" b="1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předmětová  vzdálenost  </a:t>
                </a:r>
                <a:r>
                  <a:rPr lang="cs-CZ" b="1" i="1" dirty="0" smtClean="0"/>
                  <a:t>a </a:t>
                </a:r>
                <a:r>
                  <a:rPr lang="cs-CZ" b="1" dirty="0" smtClean="0"/>
                  <a:t>= </a:t>
                </a:r>
                <a:r>
                  <a:rPr lang="cs-CZ" b="1" i="1" dirty="0" smtClean="0">
                    <a:solidFill>
                      <a:schemeClr val="accent1">
                        <a:lumMod val="75000"/>
                      </a:schemeClr>
                    </a:solidFill>
                  </a:rPr>
                  <a:t>f</a:t>
                </a:r>
                <a:r>
                  <a:rPr lang="cs-CZ" sz="2400" b="1" i="1" dirty="0" smtClean="0">
                    <a:solidFill>
                      <a:schemeClr val="accent1">
                        <a:lumMod val="75000"/>
                      </a:schemeClr>
                    </a:solidFill>
                  </a:rPr>
                  <a:t>1</a:t>
                </a:r>
              </a:p>
              <a:p>
                <a:pPr marL="0" indent="0">
                  <a:buNone/>
                </a:pPr>
                <a:r>
                  <a:rPr lang="cs-CZ" sz="2400" b="1" i="1" dirty="0">
                    <a:solidFill>
                      <a:schemeClr val="accent1">
                        <a:lumMod val="75000"/>
                      </a:schemeClr>
                    </a:solidFill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 </m:t>
                    </m:r>
                  </m:oMath>
                </a14:m>
                <a:r>
                  <a:rPr lang="cs-CZ" b="1" dirty="0" smtClean="0"/>
                  <a:t>obrazová   </a:t>
                </a:r>
                <a:r>
                  <a:rPr lang="cs-CZ" b="1" dirty="0"/>
                  <a:t>vzdálenost </a:t>
                </a:r>
                <a:r>
                  <a:rPr lang="cs-CZ" b="1" dirty="0" smtClean="0"/>
                  <a:t> </a:t>
                </a:r>
                <a:r>
                  <a:rPr lang="cs-CZ" b="1" i="1" dirty="0" smtClean="0"/>
                  <a:t>a´ </a:t>
                </a:r>
                <a:r>
                  <a:rPr lang="cs-CZ" b="1" dirty="0"/>
                  <a:t>=</a:t>
                </a:r>
                <a:r>
                  <a:rPr lang="cs-CZ" b="1" dirty="0">
                    <a:solidFill>
                      <a:srgbClr val="FF0000"/>
                    </a:solidFill>
                  </a:rPr>
                  <a:t> </a:t>
                </a:r>
                <a:r>
                  <a:rPr lang="cs-CZ" b="1" i="1" dirty="0" smtClean="0">
                    <a:solidFill>
                      <a:srgbClr val="FF0000"/>
                    </a:solidFill>
                  </a:rPr>
                  <a:t>f</a:t>
                </a:r>
                <a:r>
                  <a:rPr lang="cs-CZ" sz="2400" b="1" i="1" dirty="0" smtClean="0">
                    <a:solidFill>
                      <a:srgbClr val="FF0000"/>
                    </a:solidFill>
                  </a:rPr>
                  <a:t>2</a:t>
                </a: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chemeClr val="accent1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583214"/>
                <a:ext cx="8712968" cy="4824536"/>
              </a:xfrm>
              <a:blipFill rotWithShape="1">
                <a:blip r:embed="rId2"/>
                <a:stretch>
                  <a:fillRect l="-1538" t="-16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467544" y="5084941"/>
            <a:ext cx="8496944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333750" y="4509120"/>
            <a:ext cx="6307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o</a:t>
            </a:r>
            <a:endParaRPr lang="cs-CZ" sz="1200" b="1" i="1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3707904" y="4157838"/>
            <a:ext cx="0" cy="1854206"/>
          </a:xfrm>
          <a:prstGeom prst="straightConnector1">
            <a:avLst/>
          </a:prstGeom>
          <a:ln w="47625">
            <a:solidFill>
              <a:schemeClr val="accent1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923928" y="4112833"/>
            <a:ext cx="0" cy="1944216"/>
          </a:xfrm>
          <a:prstGeom prst="straightConnector1">
            <a:avLst/>
          </a:prstGeom>
          <a:ln w="4762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2987824" y="4966691"/>
            <a:ext cx="182116" cy="236500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431109" y="4453120"/>
            <a:ext cx="811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F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endParaRPr lang="cs-CZ" sz="12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5501754" y="4966691"/>
            <a:ext cx="182116" cy="2365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501754" y="4500166"/>
            <a:ext cx="811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F</a:t>
            </a:r>
            <a:r>
              <a:rPr lang="cs-CZ" b="1" dirty="0" smtClean="0">
                <a:solidFill>
                  <a:srgbClr val="FF0000"/>
                </a:solidFill>
              </a:rPr>
              <a:t>2 </a:t>
            </a:r>
            <a:r>
              <a:rPr lang="cs-CZ" sz="3200" b="1" dirty="0" smtClean="0">
                <a:solidFill>
                  <a:srgbClr val="FF0000"/>
                </a:solidFill>
              </a:rPr>
              <a:t>´</a:t>
            </a:r>
            <a:endParaRPr lang="cs-CZ" sz="1200" b="1" i="1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se šipkou 13"/>
          <p:cNvCxnSpPr>
            <a:stCxn id="16" idx="0"/>
          </p:cNvCxnSpPr>
          <p:nvPr/>
        </p:nvCxnSpPr>
        <p:spPr>
          <a:xfrm flipV="1">
            <a:off x="3078882" y="4581128"/>
            <a:ext cx="629022" cy="385563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3742623" y="4581129"/>
            <a:ext cx="157255" cy="1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3923928" y="4581128"/>
            <a:ext cx="3960440" cy="1296144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3049171" y="5084941"/>
            <a:ext cx="693452" cy="504299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742623" y="5589240"/>
            <a:ext cx="191939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3889149" y="4581128"/>
            <a:ext cx="3491163" cy="980728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987824" y="5373216"/>
            <a:ext cx="696706" cy="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2987824" y="5733256"/>
            <a:ext cx="6967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accent1">
                    <a:lumMod val="75000"/>
                  </a:schemeClr>
                </a:solidFill>
              </a:rPr>
              <a:t>f</a:t>
            </a:r>
            <a:r>
              <a:rPr lang="cs-CZ" sz="2000" b="1" i="1" dirty="0" smtClean="0">
                <a:solidFill>
                  <a:schemeClr val="accent1">
                    <a:lumMod val="75000"/>
                  </a:schemeClr>
                </a:solidFill>
              </a:rPr>
              <a:t>1</a:t>
            </a:r>
            <a:endParaRPr lang="cs-CZ" sz="20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34" name="Přímá spojnice se šipkou 33"/>
          <p:cNvCxnSpPr/>
          <p:nvPr/>
        </p:nvCxnSpPr>
        <p:spPr>
          <a:xfrm>
            <a:off x="3923928" y="5342094"/>
            <a:ext cx="1759942" cy="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4455546" y="5472274"/>
            <a:ext cx="6967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f</a:t>
            </a:r>
            <a:r>
              <a:rPr lang="cs-CZ" sz="2000" b="1" i="1" dirty="0" smtClean="0">
                <a:solidFill>
                  <a:srgbClr val="FF0000"/>
                </a:solidFill>
              </a:rPr>
              <a:t>2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950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136904" cy="1368152"/>
          </a:xfrm>
          <a:solidFill>
            <a:srgbClr val="00FF00"/>
          </a:solidFill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6</a:t>
            </a:r>
            <a:r>
              <a:rPr lang="cs-CZ" dirty="0" smtClean="0"/>
              <a:t>. Náhled situace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583214"/>
                <a:ext cx="8712968" cy="4824536"/>
              </a:xfrm>
            </p:spPr>
            <p:txBody>
              <a:bodyPr/>
              <a:lstStyle/>
              <a:p>
                <a:r>
                  <a:rPr lang="cs-CZ" b="1" dirty="0" smtClean="0"/>
                  <a:t>Do F</a:t>
                </a:r>
                <a:r>
                  <a:rPr lang="cs-CZ" sz="1800" b="1" dirty="0" smtClean="0"/>
                  <a:t>1 </a:t>
                </a:r>
                <a:r>
                  <a:rPr lang="cs-CZ" b="1" dirty="0" smtClean="0"/>
                  <a:t>umístíme zdroj světla</a:t>
                </a:r>
              </a:p>
              <a:p>
                <a:pPr marL="0" indent="0">
                  <a:buNone/>
                </a:pPr>
                <a:r>
                  <a:rPr lang="cs-CZ" sz="1800" b="1" dirty="0" smtClean="0"/>
                  <a:t>	</a:t>
                </a:r>
                <a:r>
                  <a:rPr lang="cs-CZ" sz="1800" b="1" u="sng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  <m:r>
                      <a:rPr lang="cs-CZ" b="1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předmětová  vzdálenost  </a:t>
                </a:r>
                <a:r>
                  <a:rPr lang="cs-CZ" b="1" i="1" dirty="0" smtClean="0"/>
                  <a:t>a </a:t>
                </a:r>
                <a:r>
                  <a:rPr lang="cs-CZ" b="1" dirty="0" smtClean="0"/>
                  <a:t>= </a:t>
                </a:r>
                <a:r>
                  <a:rPr lang="cs-CZ" b="1" i="1" dirty="0" smtClean="0">
                    <a:solidFill>
                      <a:schemeClr val="accent1">
                        <a:lumMod val="75000"/>
                      </a:schemeClr>
                    </a:solidFill>
                  </a:rPr>
                  <a:t>f</a:t>
                </a:r>
                <a:r>
                  <a:rPr lang="cs-CZ" sz="2400" b="1" i="1" dirty="0" smtClean="0">
                    <a:solidFill>
                      <a:schemeClr val="accent1">
                        <a:lumMod val="75000"/>
                      </a:schemeClr>
                    </a:solidFill>
                  </a:rPr>
                  <a:t>1</a:t>
                </a:r>
              </a:p>
              <a:p>
                <a:pPr marL="0" indent="0">
                  <a:buNone/>
                </a:pPr>
                <a:r>
                  <a:rPr lang="cs-CZ" sz="2400" b="1" i="1" dirty="0">
                    <a:solidFill>
                      <a:schemeClr val="accent1">
                        <a:lumMod val="75000"/>
                      </a:schemeClr>
                    </a:solidFill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 </m:t>
                    </m:r>
                  </m:oMath>
                </a14:m>
                <a:r>
                  <a:rPr lang="cs-CZ" b="1" dirty="0" smtClean="0"/>
                  <a:t>obrazová   </a:t>
                </a:r>
                <a:r>
                  <a:rPr lang="cs-CZ" b="1" dirty="0"/>
                  <a:t>vzdálenost </a:t>
                </a:r>
                <a:r>
                  <a:rPr lang="cs-CZ" b="1" dirty="0" smtClean="0"/>
                  <a:t> </a:t>
                </a:r>
                <a:r>
                  <a:rPr lang="cs-CZ" b="1" i="1" dirty="0" smtClean="0"/>
                  <a:t>a´ </a:t>
                </a:r>
                <a:r>
                  <a:rPr lang="cs-CZ" b="1" dirty="0"/>
                  <a:t>=</a:t>
                </a:r>
                <a:r>
                  <a:rPr lang="cs-CZ" b="1" dirty="0">
                    <a:solidFill>
                      <a:srgbClr val="FF0000"/>
                    </a:solidFill>
                  </a:rPr>
                  <a:t> </a:t>
                </a:r>
                <a:r>
                  <a:rPr lang="cs-CZ" b="1" i="1" dirty="0" smtClean="0">
                    <a:solidFill>
                      <a:srgbClr val="FF0000"/>
                    </a:solidFill>
                  </a:rPr>
                  <a:t>f</a:t>
                </a:r>
                <a:r>
                  <a:rPr lang="cs-CZ" sz="2400" b="1" i="1" dirty="0" smtClean="0">
                    <a:solidFill>
                      <a:srgbClr val="FF0000"/>
                    </a:solidFill>
                  </a:rPr>
                  <a:t>2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 </m:t>
                    </m:r>
                  </m:oMath>
                </a14:m>
                <a:r>
                  <a:rPr lang="cs-CZ" b="1" dirty="0" smtClean="0"/>
                  <a:t>dosadíme do zobrazovací rovnice</a:t>
                </a: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chemeClr val="accent1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583214"/>
                <a:ext cx="8712968" cy="4824536"/>
              </a:xfrm>
              <a:blipFill rotWithShape="1">
                <a:blip r:embed="rId2"/>
                <a:stretch>
                  <a:fillRect l="-1538" t="-16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467544" y="5084941"/>
            <a:ext cx="8496944" cy="0"/>
          </a:xfrm>
          <a:prstGeom prst="line">
            <a:avLst/>
          </a:prstGeom>
          <a:ln w="508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333750" y="4509120"/>
            <a:ext cx="6307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o</a:t>
            </a:r>
            <a:endParaRPr lang="cs-CZ" sz="1200" b="1" i="1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3707904" y="4157838"/>
            <a:ext cx="0" cy="1854206"/>
          </a:xfrm>
          <a:prstGeom prst="straightConnector1">
            <a:avLst/>
          </a:prstGeom>
          <a:ln w="47625">
            <a:solidFill>
              <a:schemeClr val="accent1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923928" y="4112833"/>
            <a:ext cx="0" cy="1944216"/>
          </a:xfrm>
          <a:prstGeom prst="straightConnector1">
            <a:avLst/>
          </a:prstGeom>
          <a:ln w="4762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2987824" y="4966691"/>
            <a:ext cx="182116" cy="236500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431109" y="4453120"/>
            <a:ext cx="811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F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endParaRPr lang="cs-CZ" sz="12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5501754" y="4966691"/>
            <a:ext cx="182116" cy="2365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501754" y="4500166"/>
            <a:ext cx="811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F</a:t>
            </a:r>
            <a:r>
              <a:rPr lang="cs-CZ" b="1" dirty="0" smtClean="0">
                <a:solidFill>
                  <a:srgbClr val="FF0000"/>
                </a:solidFill>
              </a:rPr>
              <a:t>2 </a:t>
            </a:r>
            <a:r>
              <a:rPr lang="cs-CZ" sz="3200" b="1" dirty="0" smtClean="0">
                <a:solidFill>
                  <a:srgbClr val="FF0000"/>
                </a:solidFill>
              </a:rPr>
              <a:t>´</a:t>
            </a:r>
            <a:endParaRPr lang="cs-CZ" sz="1200" b="1" i="1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se šipkou 13"/>
          <p:cNvCxnSpPr>
            <a:stCxn id="16" idx="0"/>
          </p:cNvCxnSpPr>
          <p:nvPr/>
        </p:nvCxnSpPr>
        <p:spPr>
          <a:xfrm flipV="1">
            <a:off x="3078882" y="4581128"/>
            <a:ext cx="629022" cy="385563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3742623" y="4581129"/>
            <a:ext cx="157255" cy="1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3923928" y="4581128"/>
            <a:ext cx="3960440" cy="1296144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3049171" y="5084941"/>
            <a:ext cx="693452" cy="504299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742623" y="5589240"/>
            <a:ext cx="191939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3889149" y="4581128"/>
            <a:ext cx="3491163" cy="980728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987824" y="5373216"/>
            <a:ext cx="696706" cy="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2987824" y="5733256"/>
            <a:ext cx="6967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accent1">
                    <a:lumMod val="75000"/>
                  </a:schemeClr>
                </a:solidFill>
              </a:rPr>
              <a:t>f</a:t>
            </a:r>
            <a:r>
              <a:rPr lang="cs-CZ" sz="2000" b="1" i="1" dirty="0" smtClean="0">
                <a:solidFill>
                  <a:schemeClr val="accent1">
                    <a:lumMod val="75000"/>
                  </a:schemeClr>
                </a:solidFill>
              </a:rPr>
              <a:t>1</a:t>
            </a:r>
            <a:endParaRPr lang="cs-CZ" sz="20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34" name="Přímá spojnice se šipkou 33"/>
          <p:cNvCxnSpPr/>
          <p:nvPr/>
        </p:nvCxnSpPr>
        <p:spPr>
          <a:xfrm>
            <a:off x="3923928" y="5342094"/>
            <a:ext cx="1759942" cy="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4455546" y="5472274"/>
            <a:ext cx="6967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f</a:t>
            </a:r>
            <a:r>
              <a:rPr lang="cs-CZ" sz="2000" b="1" i="1" dirty="0" smtClean="0">
                <a:solidFill>
                  <a:srgbClr val="FF0000"/>
                </a:solidFill>
              </a:rPr>
              <a:t>2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2411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136904" cy="1368152"/>
          </a:xfrm>
          <a:solidFill>
            <a:srgbClr val="00FF00"/>
          </a:solidFill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6</a:t>
            </a:r>
            <a:r>
              <a:rPr lang="cs-CZ" dirty="0" smtClean="0"/>
              <a:t>. Náhled situace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583214"/>
                <a:ext cx="8712968" cy="4824536"/>
              </a:xfrm>
            </p:spPr>
            <p:txBody>
              <a:bodyPr/>
              <a:lstStyle/>
              <a:p>
                <a:r>
                  <a:rPr lang="cs-CZ" b="1" dirty="0" smtClean="0"/>
                  <a:t>Do F</a:t>
                </a:r>
                <a:r>
                  <a:rPr lang="cs-CZ" sz="1800" b="1" dirty="0" smtClean="0"/>
                  <a:t>1 </a:t>
                </a:r>
                <a:r>
                  <a:rPr lang="cs-CZ" b="1" dirty="0" smtClean="0"/>
                  <a:t>umístíme zdroj světla</a:t>
                </a:r>
              </a:p>
              <a:p>
                <a:pPr marL="0" indent="0">
                  <a:buNone/>
                </a:pPr>
                <a:r>
                  <a:rPr lang="cs-CZ" sz="1800" b="1" dirty="0" smtClean="0"/>
                  <a:t>	</a:t>
                </a:r>
                <a:r>
                  <a:rPr lang="cs-CZ" sz="1800" b="1" u="sng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  <m:r>
                      <a:rPr lang="cs-CZ" b="1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předmětová  vzdálenost  </a:t>
                </a:r>
                <a:r>
                  <a:rPr lang="cs-CZ" b="1" i="1" dirty="0" smtClean="0"/>
                  <a:t>a </a:t>
                </a:r>
                <a:r>
                  <a:rPr lang="cs-CZ" b="1" dirty="0" smtClean="0"/>
                  <a:t>= </a:t>
                </a:r>
                <a:r>
                  <a:rPr lang="cs-CZ" b="1" i="1" dirty="0" smtClean="0">
                    <a:solidFill>
                      <a:schemeClr val="accent1">
                        <a:lumMod val="75000"/>
                      </a:schemeClr>
                    </a:solidFill>
                  </a:rPr>
                  <a:t>f</a:t>
                </a:r>
                <a:r>
                  <a:rPr lang="cs-CZ" sz="2400" b="1" i="1" dirty="0" smtClean="0">
                    <a:solidFill>
                      <a:schemeClr val="accent1">
                        <a:lumMod val="75000"/>
                      </a:schemeClr>
                    </a:solidFill>
                  </a:rPr>
                  <a:t>1</a:t>
                </a:r>
              </a:p>
              <a:p>
                <a:pPr marL="0" indent="0">
                  <a:buNone/>
                </a:pPr>
                <a:r>
                  <a:rPr lang="cs-CZ" sz="2400" b="1" i="1" dirty="0">
                    <a:solidFill>
                      <a:schemeClr val="accent1">
                        <a:lumMod val="75000"/>
                      </a:schemeClr>
                    </a:solidFill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 </m:t>
                    </m:r>
                  </m:oMath>
                </a14:m>
                <a:r>
                  <a:rPr lang="cs-CZ" b="1" dirty="0" smtClean="0"/>
                  <a:t>obrazová   </a:t>
                </a:r>
                <a:r>
                  <a:rPr lang="cs-CZ" b="1" dirty="0"/>
                  <a:t>vzdálenost </a:t>
                </a:r>
                <a:r>
                  <a:rPr lang="cs-CZ" b="1" dirty="0" smtClean="0"/>
                  <a:t> </a:t>
                </a:r>
                <a:r>
                  <a:rPr lang="cs-CZ" b="1" i="1" dirty="0" smtClean="0"/>
                  <a:t>a´ </a:t>
                </a:r>
                <a:r>
                  <a:rPr lang="cs-CZ" b="1" dirty="0"/>
                  <a:t>=</a:t>
                </a:r>
                <a:r>
                  <a:rPr lang="cs-CZ" b="1" dirty="0">
                    <a:solidFill>
                      <a:srgbClr val="FF0000"/>
                    </a:solidFill>
                  </a:rPr>
                  <a:t> </a:t>
                </a:r>
                <a:r>
                  <a:rPr lang="cs-CZ" b="1" i="1" dirty="0" smtClean="0">
                    <a:solidFill>
                      <a:srgbClr val="FF0000"/>
                    </a:solidFill>
                  </a:rPr>
                  <a:t>f</a:t>
                </a:r>
                <a:r>
                  <a:rPr lang="cs-CZ" sz="2400" b="1" i="1" dirty="0" smtClean="0">
                    <a:solidFill>
                      <a:srgbClr val="FF0000"/>
                    </a:solidFill>
                  </a:rPr>
                  <a:t>2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 </m:t>
                    </m:r>
                  </m:oMath>
                </a14:m>
                <a:r>
                  <a:rPr lang="cs-CZ" b="1" dirty="0" smtClean="0"/>
                  <a:t>dosadíme do zobrazovací rovnice</a:t>
                </a: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chemeClr val="accent1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583214"/>
                <a:ext cx="8712968" cy="4824536"/>
              </a:xfrm>
              <a:blipFill rotWithShape="1">
                <a:blip r:embed="rId2"/>
                <a:stretch>
                  <a:fillRect l="-1538" t="-16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115616" y="3861048"/>
                <a:ext cx="432048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den>
                      </m:f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3861048"/>
                <a:ext cx="4320480" cy="110382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42586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136904" cy="1368152"/>
          </a:xfrm>
          <a:solidFill>
            <a:srgbClr val="00FF00"/>
          </a:solidFill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6</a:t>
            </a:r>
            <a:r>
              <a:rPr lang="cs-CZ" dirty="0" smtClean="0"/>
              <a:t>. Náhled situace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583214"/>
                <a:ext cx="8712968" cy="4824536"/>
              </a:xfrm>
            </p:spPr>
            <p:txBody>
              <a:bodyPr/>
              <a:lstStyle/>
              <a:p>
                <a:r>
                  <a:rPr lang="cs-CZ" b="1" dirty="0" smtClean="0"/>
                  <a:t>Do F</a:t>
                </a:r>
                <a:r>
                  <a:rPr lang="cs-CZ" sz="1800" b="1" dirty="0" smtClean="0"/>
                  <a:t>1 </a:t>
                </a:r>
                <a:r>
                  <a:rPr lang="cs-CZ" b="1" dirty="0" smtClean="0"/>
                  <a:t>umístíme zdroj světla</a:t>
                </a:r>
              </a:p>
              <a:p>
                <a:pPr marL="0" indent="0">
                  <a:buNone/>
                </a:pPr>
                <a:r>
                  <a:rPr lang="cs-CZ" sz="1800" b="1" dirty="0" smtClean="0"/>
                  <a:t>	</a:t>
                </a:r>
                <a:r>
                  <a:rPr lang="cs-CZ" sz="1800" b="1" u="sng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  <m:r>
                      <a:rPr lang="cs-CZ" b="1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předmětová  vzdálenost  </a:t>
                </a:r>
                <a:r>
                  <a:rPr lang="cs-CZ" b="1" i="1" dirty="0" smtClean="0"/>
                  <a:t>a </a:t>
                </a:r>
                <a:r>
                  <a:rPr lang="cs-CZ" b="1" dirty="0" smtClean="0"/>
                  <a:t>= </a:t>
                </a:r>
                <a:r>
                  <a:rPr lang="cs-CZ" b="1" i="1" dirty="0" smtClean="0">
                    <a:solidFill>
                      <a:schemeClr val="accent1">
                        <a:lumMod val="75000"/>
                      </a:schemeClr>
                    </a:solidFill>
                  </a:rPr>
                  <a:t>f</a:t>
                </a:r>
                <a:r>
                  <a:rPr lang="cs-CZ" sz="2400" b="1" i="1" dirty="0" smtClean="0">
                    <a:solidFill>
                      <a:schemeClr val="accent1">
                        <a:lumMod val="75000"/>
                      </a:schemeClr>
                    </a:solidFill>
                  </a:rPr>
                  <a:t>1</a:t>
                </a:r>
              </a:p>
              <a:p>
                <a:pPr marL="0" indent="0">
                  <a:buNone/>
                </a:pPr>
                <a:r>
                  <a:rPr lang="cs-CZ" sz="2400" b="1" i="1" dirty="0">
                    <a:solidFill>
                      <a:schemeClr val="accent1">
                        <a:lumMod val="75000"/>
                      </a:schemeClr>
                    </a:solidFill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 </m:t>
                    </m:r>
                  </m:oMath>
                </a14:m>
                <a:r>
                  <a:rPr lang="cs-CZ" b="1" dirty="0" smtClean="0"/>
                  <a:t>obrazová   </a:t>
                </a:r>
                <a:r>
                  <a:rPr lang="cs-CZ" b="1" dirty="0"/>
                  <a:t>vzdálenost </a:t>
                </a:r>
                <a:r>
                  <a:rPr lang="cs-CZ" b="1" dirty="0" smtClean="0"/>
                  <a:t> </a:t>
                </a:r>
                <a:r>
                  <a:rPr lang="cs-CZ" b="1" i="1" dirty="0" smtClean="0"/>
                  <a:t>a´ </a:t>
                </a:r>
                <a:r>
                  <a:rPr lang="cs-CZ" b="1" dirty="0"/>
                  <a:t>=</a:t>
                </a:r>
                <a:r>
                  <a:rPr lang="cs-CZ" b="1" dirty="0">
                    <a:solidFill>
                      <a:srgbClr val="FF0000"/>
                    </a:solidFill>
                  </a:rPr>
                  <a:t> </a:t>
                </a:r>
                <a:r>
                  <a:rPr lang="cs-CZ" b="1" i="1" dirty="0" smtClean="0">
                    <a:solidFill>
                      <a:srgbClr val="FF0000"/>
                    </a:solidFill>
                  </a:rPr>
                  <a:t>f</a:t>
                </a:r>
                <a:r>
                  <a:rPr lang="cs-CZ" sz="2400" b="1" i="1" dirty="0" smtClean="0">
                    <a:solidFill>
                      <a:srgbClr val="FF0000"/>
                    </a:solidFill>
                  </a:rPr>
                  <a:t>2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 </m:t>
                    </m:r>
                  </m:oMath>
                </a14:m>
                <a:r>
                  <a:rPr lang="cs-CZ" b="1" dirty="0" smtClean="0"/>
                  <a:t>dosadíme do zobrazovací rovnice</a:t>
                </a: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chemeClr val="accent1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583214"/>
                <a:ext cx="8712968" cy="4824536"/>
              </a:xfrm>
              <a:blipFill rotWithShape="1">
                <a:blip r:embed="rId2"/>
                <a:stretch>
                  <a:fillRect l="-1538" t="-16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115616" y="3861048"/>
                <a:ext cx="432048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den>
                      </m:f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3861048"/>
                <a:ext cx="4320480" cy="110382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165179" y="5373216"/>
                <a:ext cx="432048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5179" y="5373216"/>
                <a:ext cx="4320480" cy="110382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53415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136904" cy="1368152"/>
          </a:xfrm>
          <a:solidFill>
            <a:srgbClr val="00FF00"/>
          </a:solidFill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6</a:t>
            </a:r>
            <a:r>
              <a:rPr lang="cs-CZ" dirty="0" smtClean="0"/>
              <a:t>. Náhled situace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583214"/>
                <a:ext cx="8712968" cy="4824536"/>
              </a:xfrm>
            </p:spPr>
            <p:txBody>
              <a:bodyPr/>
              <a:lstStyle/>
              <a:p>
                <a:r>
                  <a:rPr lang="cs-CZ" b="1" dirty="0" smtClean="0"/>
                  <a:t>Do F</a:t>
                </a:r>
                <a:r>
                  <a:rPr lang="cs-CZ" sz="1800" b="1" dirty="0" smtClean="0"/>
                  <a:t>1 </a:t>
                </a:r>
                <a:r>
                  <a:rPr lang="cs-CZ" b="1" dirty="0" smtClean="0"/>
                  <a:t>umístíme zdroj světla</a:t>
                </a:r>
              </a:p>
              <a:p>
                <a:pPr marL="0" indent="0">
                  <a:buNone/>
                </a:pPr>
                <a:r>
                  <a:rPr lang="cs-CZ" sz="1800" b="1" dirty="0" smtClean="0"/>
                  <a:t>	</a:t>
                </a:r>
                <a:r>
                  <a:rPr lang="cs-CZ" sz="1800" b="1" u="sng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  <m:r>
                      <a:rPr lang="cs-CZ" b="1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předmětová  vzdálenost  </a:t>
                </a:r>
                <a:r>
                  <a:rPr lang="cs-CZ" b="1" i="1" dirty="0" smtClean="0"/>
                  <a:t>a </a:t>
                </a:r>
                <a:r>
                  <a:rPr lang="cs-CZ" b="1" dirty="0" smtClean="0"/>
                  <a:t>= </a:t>
                </a:r>
                <a:r>
                  <a:rPr lang="cs-CZ" b="1" i="1" dirty="0" smtClean="0">
                    <a:solidFill>
                      <a:schemeClr val="accent1">
                        <a:lumMod val="75000"/>
                      </a:schemeClr>
                    </a:solidFill>
                  </a:rPr>
                  <a:t>f</a:t>
                </a:r>
                <a:r>
                  <a:rPr lang="cs-CZ" sz="2400" b="1" i="1" dirty="0" smtClean="0">
                    <a:solidFill>
                      <a:schemeClr val="accent1">
                        <a:lumMod val="75000"/>
                      </a:schemeClr>
                    </a:solidFill>
                  </a:rPr>
                  <a:t>1</a:t>
                </a:r>
              </a:p>
              <a:p>
                <a:pPr marL="0" indent="0">
                  <a:buNone/>
                </a:pPr>
                <a:r>
                  <a:rPr lang="cs-CZ" sz="2400" b="1" i="1" dirty="0">
                    <a:solidFill>
                      <a:schemeClr val="accent1">
                        <a:lumMod val="75000"/>
                      </a:schemeClr>
                    </a:solidFill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 </m:t>
                    </m:r>
                  </m:oMath>
                </a14:m>
                <a:r>
                  <a:rPr lang="cs-CZ" b="1" dirty="0" smtClean="0"/>
                  <a:t>obrazová   </a:t>
                </a:r>
                <a:r>
                  <a:rPr lang="cs-CZ" b="1" dirty="0"/>
                  <a:t>vzdálenost </a:t>
                </a:r>
                <a:r>
                  <a:rPr lang="cs-CZ" b="1" dirty="0" smtClean="0"/>
                  <a:t> </a:t>
                </a:r>
                <a:r>
                  <a:rPr lang="cs-CZ" b="1" i="1" dirty="0" smtClean="0"/>
                  <a:t>a´ </a:t>
                </a:r>
                <a:r>
                  <a:rPr lang="cs-CZ" b="1" dirty="0"/>
                  <a:t>=</a:t>
                </a:r>
                <a:r>
                  <a:rPr lang="cs-CZ" b="1" dirty="0">
                    <a:solidFill>
                      <a:srgbClr val="FF0000"/>
                    </a:solidFill>
                  </a:rPr>
                  <a:t> </a:t>
                </a:r>
                <a:r>
                  <a:rPr lang="cs-CZ" b="1" i="1" dirty="0" smtClean="0">
                    <a:solidFill>
                      <a:srgbClr val="FF0000"/>
                    </a:solidFill>
                  </a:rPr>
                  <a:t>f</a:t>
                </a:r>
                <a:r>
                  <a:rPr lang="cs-CZ" sz="2400" b="1" i="1" dirty="0" smtClean="0">
                    <a:solidFill>
                      <a:srgbClr val="FF0000"/>
                    </a:solidFill>
                  </a:rPr>
                  <a:t>2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 </m:t>
                    </m:r>
                  </m:oMath>
                </a14:m>
                <a:r>
                  <a:rPr lang="cs-CZ" b="1" dirty="0" smtClean="0"/>
                  <a:t>dosadíme do zobrazovací rovnice</a:t>
                </a: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chemeClr val="accent1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583214"/>
                <a:ext cx="8712968" cy="4824536"/>
              </a:xfrm>
              <a:blipFill rotWithShape="1">
                <a:blip r:embed="rId2"/>
                <a:stretch>
                  <a:fillRect l="-1538" t="-16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115616" y="5301208"/>
                <a:ext cx="4320480" cy="114627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𝒇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.</m:t>
                          </m:r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5301208"/>
                <a:ext cx="4320480" cy="11462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91996" y="4005064"/>
                <a:ext cx="432048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1996" y="4005064"/>
                <a:ext cx="4320480" cy="110382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60433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136904" cy="1368152"/>
          </a:xfrm>
          <a:solidFill>
            <a:srgbClr val="00FF00"/>
          </a:solidFill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6</a:t>
            </a:r>
            <a:r>
              <a:rPr lang="cs-CZ" dirty="0" smtClean="0"/>
              <a:t>. Náhled situace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583214"/>
                <a:ext cx="8712968" cy="4824536"/>
              </a:xfrm>
            </p:spPr>
            <p:txBody>
              <a:bodyPr/>
              <a:lstStyle/>
              <a:p>
                <a:r>
                  <a:rPr lang="cs-CZ" b="1" dirty="0" smtClean="0"/>
                  <a:t>Do F</a:t>
                </a:r>
                <a:r>
                  <a:rPr lang="cs-CZ" sz="1800" b="1" dirty="0" smtClean="0"/>
                  <a:t>1 </a:t>
                </a:r>
                <a:r>
                  <a:rPr lang="cs-CZ" b="1" dirty="0" smtClean="0"/>
                  <a:t>umístíme zdroj světla</a:t>
                </a:r>
              </a:p>
              <a:p>
                <a:pPr marL="0" indent="0">
                  <a:buNone/>
                </a:pPr>
                <a:r>
                  <a:rPr lang="cs-CZ" sz="1800" b="1" dirty="0" smtClean="0"/>
                  <a:t>	</a:t>
                </a:r>
                <a:r>
                  <a:rPr lang="cs-CZ" sz="1800" b="1" u="sng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</m:t>
                    </m:r>
                    <m:r>
                      <a:rPr lang="cs-CZ" b="1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předmětová  vzdálenost  </a:t>
                </a:r>
                <a:r>
                  <a:rPr lang="cs-CZ" b="1" i="1" dirty="0" smtClean="0"/>
                  <a:t>a </a:t>
                </a:r>
                <a:r>
                  <a:rPr lang="cs-CZ" b="1" dirty="0" smtClean="0"/>
                  <a:t>= </a:t>
                </a:r>
                <a:r>
                  <a:rPr lang="cs-CZ" b="1" i="1" dirty="0" smtClean="0">
                    <a:solidFill>
                      <a:schemeClr val="accent1">
                        <a:lumMod val="75000"/>
                      </a:schemeClr>
                    </a:solidFill>
                  </a:rPr>
                  <a:t>f</a:t>
                </a:r>
                <a:r>
                  <a:rPr lang="cs-CZ" sz="2400" b="1" i="1" dirty="0" smtClean="0">
                    <a:solidFill>
                      <a:schemeClr val="accent1">
                        <a:lumMod val="75000"/>
                      </a:schemeClr>
                    </a:solidFill>
                  </a:rPr>
                  <a:t>1</a:t>
                </a:r>
              </a:p>
              <a:p>
                <a:pPr marL="0" indent="0">
                  <a:buNone/>
                </a:pPr>
                <a:r>
                  <a:rPr lang="cs-CZ" sz="2400" b="1" i="1" dirty="0">
                    <a:solidFill>
                      <a:schemeClr val="accent1">
                        <a:lumMod val="75000"/>
                      </a:schemeClr>
                    </a:solidFill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 </m:t>
                    </m:r>
                  </m:oMath>
                </a14:m>
                <a:r>
                  <a:rPr lang="cs-CZ" b="1" dirty="0" smtClean="0"/>
                  <a:t>obrazová   </a:t>
                </a:r>
                <a:r>
                  <a:rPr lang="cs-CZ" b="1" dirty="0"/>
                  <a:t>vzdálenost </a:t>
                </a:r>
                <a:r>
                  <a:rPr lang="cs-CZ" b="1" dirty="0" smtClean="0"/>
                  <a:t> </a:t>
                </a:r>
                <a:r>
                  <a:rPr lang="cs-CZ" b="1" i="1" dirty="0" smtClean="0"/>
                  <a:t>a´ </a:t>
                </a:r>
                <a:r>
                  <a:rPr lang="cs-CZ" b="1" dirty="0"/>
                  <a:t>=</a:t>
                </a:r>
                <a:r>
                  <a:rPr lang="cs-CZ" b="1" dirty="0">
                    <a:solidFill>
                      <a:srgbClr val="FF0000"/>
                    </a:solidFill>
                  </a:rPr>
                  <a:t> </a:t>
                </a:r>
                <a:r>
                  <a:rPr lang="cs-CZ" b="1" i="1" dirty="0" smtClean="0">
                    <a:solidFill>
                      <a:srgbClr val="FF0000"/>
                    </a:solidFill>
                  </a:rPr>
                  <a:t>f</a:t>
                </a:r>
                <a:r>
                  <a:rPr lang="cs-CZ" sz="2400" b="1" i="1" dirty="0" smtClean="0">
                    <a:solidFill>
                      <a:srgbClr val="FF0000"/>
                    </a:solidFill>
                  </a:rPr>
                  <a:t>2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⇒ </m:t>
                    </m:r>
                  </m:oMath>
                </a14:m>
                <a:r>
                  <a:rPr lang="cs-CZ" b="1" dirty="0" smtClean="0"/>
                  <a:t>dosadíme do zobrazovací rovnice</a:t>
                </a: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chemeClr val="accent1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583214"/>
                <a:ext cx="8712968" cy="4824536"/>
              </a:xfrm>
              <a:blipFill rotWithShape="1">
                <a:blip r:embed="rId2"/>
                <a:stretch>
                  <a:fillRect l="-1538" t="-16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091996" y="5298896"/>
                <a:ext cx="7934759" cy="1114857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𝒇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.</m:t>
                          </m:r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</m:t>
                          </m:r>
                        </m:den>
                      </m:f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.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𝟎𝟒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𝟎𝟖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1996" y="5298896"/>
                <a:ext cx="7934759" cy="111485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91996" y="4005064"/>
                <a:ext cx="4320480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1996" y="4005064"/>
                <a:ext cx="4320480" cy="110382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29372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064896" cy="864096"/>
          </a:xfrm>
          <a:solidFill>
            <a:srgbClr val="00FF00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6. NOVÝ POZNATEK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712968" cy="5066982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00DE00"/>
                </a:solidFill>
              </a:rPr>
              <a:t>NOVÝ POZNATEK</a:t>
            </a:r>
            <a:r>
              <a:rPr lang="cs-CZ" b="1" dirty="0" smtClean="0">
                <a:solidFill>
                  <a:srgbClr val="00DE00"/>
                </a:solidFill>
              </a:rPr>
              <a:t>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DE00"/>
                </a:solidFill>
              </a:rPr>
              <a:t>PRO 2 ČOČKY (SPOJKY I ROZPTYLKY) NACHÁZEJÍCÍ SE V </a:t>
            </a:r>
            <a:r>
              <a:rPr lang="cs-CZ" b="1" u="sng" dirty="0" smtClean="0">
                <a:solidFill>
                  <a:srgbClr val="00DE00"/>
                </a:solidFill>
              </a:rPr>
              <a:t>TĚSNÉ BLÍZKOSTI </a:t>
            </a:r>
            <a:r>
              <a:rPr lang="cs-CZ" b="1" dirty="0" smtClean="0">
                <a:solidFill>
                  <a:srgbClr val="00DE00"/>
                </a:solidFill>
              </a:rPr>
              <a:t>LZE PRO URČENÍ VÝSLEDNÉ OHNISKOVÉ VZDÁLENOSTI UŽÍT VZTAH:</a:t>
            </a:r>
          </a:p>
          <a:p>
            <a:pPr marL="0" indent="0">
              <a:buNone/>
            </a:pPr>
            <a:endParaRPr lang="cs-CZ" b="1" dirty="0">
              <a:solidFill>
                <a:srgbClr val="00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133019" y="5446251"/>
                <a:ext cx="2471892" cy="1114857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𝒇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.</m:t>
                          </m:r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3019" y="5446251"/>
                <a:ext cx="2471892" cy="111485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23528" y="3933056"/>
                <a:ext cx="3672408" cy="110382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3933056"/>
                <a:ext cx="3672408" cy="110382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148064" y="4192582"/>
                <a:ext cx="3672408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  <m:t>𝝋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𝝋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 </m:t>
                          </m:r>
                        </m:sub>
                      </m:sSub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𝝋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4192582"/>
                <a:ext cx="3672408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doprava 3"/>
          <p:cNvSpPr/>
          <p:nvPr/>
        </p:nvSpPr>
        <p:spPr>
          <a:xfrm>
            <a:off x="4283968" y="4484969"/>
            <a:ext cx="504056" cy="2923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 rot="2536626">
            <a:off x="937845" y="5365146"/>
            <a:ext cx="1077434" cy="3162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5076056" y="5157193"/>
                <a:ext cx="3816424" cy="1403916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b="1" dirty="0" smtClean="0">
                    <a:solidFill>
                      <a:schemeClr val="tx1"/>
                    </a:solidFill>
                  </a:rPr>
                  <a:t>NUTNO DODRŽET ZNAMÉNKOVOU KONVENCI PRO </a:t>
                </a:r>
                <a:r>
                  <a:rPr lang="cs-CZ" sz="2800" b="1" i="1" dirty="0" smtClean="0">
                    <a:solidFill>
                      <a:schemeClr val="tx1"/>
                    </a:solidFill>
                  </a:rPr>
                  <a:t>f a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𝝋</m:t>
                    </m:r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</a:rPr>
                  <a:t> !!!</a:t>
                </a:r>
                <a:endParaRPr lang="cs-CZ" sz="28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5157193"/>
                <a:ext cx="3816424" cy="1403916"/>
              </a:xfrm>
              <a:prstGeom prst="rect">
                <a:avLst/>
              </a:prstGeom>
              <a:blipFill rotWithShape="1">
                <a:blip r:embed="rId5"/>
                <a:stretch>
                  <a:fillRect l="-1597" t="-2609" r="-1438" b="-1173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08788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6" grpId="0" animBg="1"/>
      <p:bldP spid="7" grpId="0" animBg="1"/>
      <p:bldP spid="4" grpId="0" animBg="1"/>
      <p:bldP spid="8" grpId="0" animBg="1"/>
      <p:bldP spid="5" grpId="0" animBg="1"/>
    </p:bld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501008"/>
            <a:ext cx="8064896" cy="3168352"/>
          </a:xfrm>
        </p:spPr>
        <p:txBody>
          <a:bodyPr/>
          <a:lstStyle/>
          <a:p>
            <a:endParaRPr lang="cs-CZ" b="1" u="sng" dirty="0"/>
          </a:p>
        </p:txBody>
      </p:sp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5940152" y="5517232"/>
            <a:ext cx="2664296" cy="1224136"/>
          </a:xfrm>
          <a:prstGeom prst="leftArrow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ZPĚT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88754" y="327687"/>
            <a:ext cx="8315734" cy="2736304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6</a:t>
            </a:r>
            <a:r>
              <a:rPr lang="cs-CZ" dirty="0" smtClean="0"/>
              <a:t>. </a:t>
            </a:r>
            <a:r>
              <a:rPr lang="cs-CZ" sz="3200" dirty="0" smtClean="0"/>
              <a:t>Urči ohniskovou vzdálenost soustavy, která se skládá ze dvou dotýkajících se tenkých spojek, které mají ohniskové vzdálenosti 10 cm a 40 cm. Čočky jsou umístěny tak, že jejich optické osy splývají.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539552" y="3572482"/>
            <a:ext cx="8064896" cy="1944216"/>
          </a:xfrm>
          <a:prstGeom prst="rect">
            <a:avLst/>
          </a:prstGeom>
          <a:solidFill>
            <a:srgbClr val="00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u="sng" dirty="0">
                <a:solidFill>
                  <a:schemeClr val="tx1"/>
                </a:solidFill>
              </a:rPr>
              <a:t>ODPOVĚĎ: </a:t>
            </a:r>
            <a:r>
              <a:rPr lang="cs-CZ" sz="3200" b="1" dirty="0">
                <a:solidFill>
                  <a:schemeClr val="tx1"/>
                </a:solidFill>
              </a:rPr>
              <a:t> 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Tato spojná soustava má ohniskovou vzdálenost </a:t>
            </a:r>
            <a:r>
              <a:rPr lang="cs-CZ" sz="3200" u="sng" dirty="0" smtClean="0">
                <a:solidFill>
                  <a:schemeClr val="tx1"/>
                </a:solidFill>
              </a:rPr>
              <a:t>0,08 m = 8 cm</a:t>
            </a:r>
            <a:r>
              <a:rPr lang="cs-CZ" sz="3200" dirty="0" smtClean="0">
                <a:solidFill>
                  <a:schemeClr val="tx1"/>
                </a:solidFill>
              </a:rPr>
              <a:t>. Optická mohutnost této spojné soustavy je rovna </a:t>
            </a:r>
            <a:r>
              <a:rPr lang="cs-CZ" sz="3200" u="sng" dirty="0" smtClean="0">
                <a:solidFill>
                  <a:schemeClr val="tx1"/>
                </a:solidFill>
              </a:rPr>
              <a:t>+12,5 D</a:t>
            </a:r>
            <a:endParaRPr lang="cs-CZ" sz="3200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7337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</p:bld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526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601</TotalTime>
  <Words>6767</Words>
  <Application>Microsoft Office PowerPoint</Application>
  <PresentationFormat>Předvádění na obrazovce (4:3)</PresentationFormat>
  <Paragraphs>1059</Paragraphs>
  <Slides>100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100</vt:i4>
      </vt:variant>
    </vt:vector>
  </HeadingPairs>
  <TitlesOfParts>
    <vt:vector size="101" baseType="lpstr">
      <vt:lpstr>Motiv systému Office</vt:lpstr>
      <vt:lpstr>Prezentace aplikace PowerPoint</vt:lpstr>
      <vt:lpstr>6 ÚLOH O ČOČKÁCH</vt:lpstr>
      <vt:lpstr>CO BUDEŠ POTŘEBOVAT ZNÁT?</vt:lpstr>
      <vt:lpstr>CO BUDEŠ POTŘEBOVAT ZNÁT?</vt:lpstr>
      <vt:lpstr>CO BUDEŠ POTŘEBOVAT ZNÁT?</vt:lpstr>
      <vt:lpstr>CO BUDEŠ POTŘEBOVAT ZNÁT?</vt:lpstr>
      <vt:lpstr>CO BUDEŠ POTŘEBOVAT ZNÁT?</vt:lpstr>
      <vt:lpstr>INFORMACE O SOUBORU ÚLOH</vt:lpstr>
      <vt:lpstr>P - POČETNÍ   G - GRAFICKÉ  N - NOVÝ POZNATEK</vt:lpstr>
      <vt:lpstr>1. Do jaké vzdálenosti od rozptylky s optickou mohutností -5D je potřeba umístit předmět, abychom získali čtyřikrát zmenšený obraz?</vt:lpstr>
      <vt:lpstr>1. Do jaké vzdálenosti od rozptylky s optickou mohutností -5D je potřeba umístit předmět, abychom získali čtyřikrát zmenšený obraz?</vt:lpstr>
      <vt:lpstr>  úloha č. 1 φ= -5D Z = +1/4 a = ? [m]    </vt:lpstr>
      <vt:lpstr>  úloha č. 1 φ= -5D Z = +1/4 a = ? [m]    </vt:lpstr>
      <vt:lpstr>  úloha č. 1 φ= -5D Z = +1/4 a = ? [m]    </vt:lpstr>
      <vt:lpstr>  úloha č. 1 φ= -5D Z = +1/4 a = ? [m]    </vt:lpstr>
      <vt:lpstr>  úloha č. 1 φ= -5D Z = +1/4 a = ? [m]    </vt:lpstr>
      <vt:lpstr>  úloha č. 1 φ= -5D Z = +1/4 a = ? [m]    </vt:lpstr>
      <vt:lpstr>1. Do jaké vzdálenosti od rozptylky s optickou mohutností -5D je potřeba umístit předmět, abychom získali čtyřikrát zmenšený obraz?</vt:lpstr>
      <vt:lpstr>2. Na obrázku je znázorněna optická osa čočky. Bod A představuje vzor, bod B jeho obraz při zobrazení čočkou. Geometrickou konstrukcí urči optický střed čočky, polohu ohnisek F, F´. Rozhodni o typu čočky. Je bod B skutečným či zdánlivým obrazem bodu A?    </vt:lpstr>
      <vt:lpstr>Co poznáme z obrázku?</vt:lpstr>
      <vt:lpstr>Co poznáme z obrázku?</vt:lpstr>
      <vt:lpstr>Co poznáme z obrázku?</vt:lpstr>
      <vt:lpstr>Co poznáme z obrázku?</vt:lpstr>
      <vt:lpstr>Nalezení ohnisek F, F´.</vt:lpstr>
      <vt:lpstr>Nalezení ohnisek F, F´.</vt:lpstr>
      <vt:lpstr>Nalezení ohnisek F, F´.</vt:lpstr>
      <vt:lpstr>Shrnutí</vt:lpstr>
      <vt:lpstr>3. Spojka o optické mohutnosti 8D vytváří stejně velký obraz předmětu. Jak musíme změnit vzdálenost předmětu od čočky, abychom získali obraz třikrát menší než vzor? </vt:lpstr>
      <vt:lpstr>3. Spojka o optické mohutnosti 8D vytváří stejně velký obraz předmětu. Jak musíme změnit vzdálenost předmětu od čočky, abychom získali obraz třikrát menší než vzor? </vt:lpstr>
      <vt:lpstr>3. Spojka o optické mohutnosti 8D vytváří stejně velký obraz předmětu. Jak musíme změnit vzdálenost předmětu od čočky, abychom získali obraz třikrát menší než vzor? </vt:lpstr>
      <vt:lpstr>3. Spojka o optické mohutnosti 8D vytváří stejně velký obraz předmětu. Jak musíme změnit vzdálenost předmětu od čočky, abychom získali obraz třikrát menší než vzor? 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3. Spojka o optické mohutnosti 8D vytváří stejně velký obraz předmětu. Jak musíme změnit vzdálenost předmětu od čočky, abychom získali obraz třikrát menší než vzor? </vt:lpstr>
      <vt:lpstr>4. Dvojvypuklá čočka ohraničená kulovými plochami s poloměry křivosti 20cm je vyrobena z  flintového skla. Index lomu flintového skla pro fialové světlo je 1,811, pro červené světlo je 1,735. Urči vzdálenosti mezi ohnisky pro červené a fialové světlo.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4. Dvojvypuklá čočka ohraničená kulovými plochami s poloměry křivosti 20cm je vyrobena z  flintového skla. Index lomu flintového skla pro fialové světlo je 1,811, pro červené světlo je 1,735. Urči vzdálenosti mezi ohnisky pro červené a fialové světlo.</vt:lpstr>
      <vt:lpstr>5. Na společné optické ose jsou umístěny 2 spojky o ohniskových vzdálenostech 0,2m a 0,4m. Jejich vzájemná vzdálenost je 1,5m. Před první spojku do vzdálenosti 25 cm umístíme 2 cm vysoký předmět. Urči všechny vlastnosti obrazu vytvořeného touto soustavou 2 spojek.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řešení</vt:lpstr>
      <vt:lpstr>Zápis úlohy + shrnutí</vt:lpstr>
      <vt:lpstr>5. Na společné optické ose jsou umístěny 2 spojky o ohniskových vzdálenostech 0,2m a 0,4m. Jejich vzájemná vzdálenost je 1,5m. Před první spojku do vzdálenosti 25 cm umístíme 2 cm vysoký předmět. Urči všechny vlastnosti obrazu vytvořeného touto soustavou 2 spojek.</vt:lpstr>
      <vt:lpstr>6. Urči ohniskovou vzdálenost soustavy, která se skládá ze dvou dotýkajících se tenkých spojek, které mají ohniskové vzdálenosti 10 cm a 40 cm. Čočky jsou umístěny tak, že jejich optické osy splývají.</vt:lpstr>
      <vt:lpstr>6. Náhled situace</vt:lpstr>
      <vt:lpstr>6. Náhled situace</vt:lpstr>
      <vt:lpstr>6. Náhled situace</vt:lpstr>
      <vt:lpstr>6. Náhled situace</vt:lpstr>
      <vt:lpstr>6. Náhled situace</vt:lpstr>
      <vt:lpstr>6. Náhled situace</vt:lpstr>
      <vt:lpstr>6. Náhled situace</vt:lpstr>
      <vt:lpstr>6. Náhled situace</vt:lpstr>
      <vt:lpstr>6. Náhled situace</vt:lpstr>
      <vt:lpstr>6. Náhled situace</vt:lpstr>
      <vt:lpstr>6. Náhled situace</vt:lpstr>
      <vt:lpstr>6. NOVÝ POZNATEK 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10 ÚLOH O ČOČKÁCH</dc:title>
  <dc:creator>Iva Herrmannová</dc:creator>
  <cp:lastModifiedBy>Iva Herrmannová</cp:lastModifiedBy>
  <cp:revision>80</cp:revision>
  <dcterms:created xsi:type="dcterms:W3CDTF">2013-11-20T09:37:41Z</dcterms:created>
  <dcterms:modified xsi:type="dcterms:W3CDTF">2013-11-24T18:18:12Z</dcterms:modified>
</cp:coreProperties>
</file>