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3"/>
  </p:notesMasterIdLst>
  <p:sldIdLst>
    <p:sldId id="256" r:id="rId2"/>
    <p:sldId id="262" r:id="rId3"/>
    <p:sldId id="270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2" autoAdjust="0"/>
    <p:restoredTop sz="94660"/>
  </p:normalViewPr>
  <p:slideViewPr>
    <p:cSldViewPr>
      <p:cViewPr>
        <p:scale>
          <a:sx n="76" d="100"/>
          <a:sy n="76" d="100"/>
        </p:scale>
        <p:origin x="-52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dirty="0" smtClean="0"/>
            <a:t>: Slovní zásoba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VY_32_INOVACE_Animals – </a:t>
          </a:r>
          <a:r>
            <a:rPr lang="cs-CZ" sz="2000" b="0" dirty="0" err="1" smtClean="0"/>
            <a:t>parts</a:t>
          </a:r>
          <a:r>
            <a:rPr lang="cs-CZ" sz="2000" b="0" dirty="0" smtClean="0"/>
            <a:t> </a:t>
          </a:r>
          <a:r>
            <a:rPr lang="cs-CZ" sz="2000" b="0" dirty="0" err="1" smtClean="0"/>
            <a:t>of</a:t>
          </a:r>
          <a:r>
            <a:rPr lang="cs-CZ" sz="2000" b="0" dirty="0" smtClean="0"/>
            <a:t> body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Jana Kňourková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r>
            <a:rPr lang="cs-CZ" b="1" dirty="0" smtClean="0"/>
            <a:t>prosinec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Jana Kňourková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r>
            <a:rPr lang="cs-CZ" sz="2000" b="1" kern="1200" dirty="0" smtClean="0"/>
            <a:t>prosinec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</a:t>
          </a:r>
          <a:r>
            <a:rPr lang="cs-CZ" sz="2000" b="1" kern="1200" dirty="0" smtClean="0"/>
            <a:t>: Slovní zásoba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VY_32_INOVACE_Animals – </a:t>
          </a:r>
          <a:r>
            <a:rPr lang="cs-CZ" sz="2000" b="0" kern="1200" dirty="0" err="1" smtClean="0"/>
            <a:t>parts</a:t>
          </a:r>
          <a:r>
            <a:rPr lang="cs-CZ" sz="2000" b="0" kern="1200" dirty="0" smtClean="0"/>
            <a:t> </a:t>
          </a:r>
          <a:r>
            <a:rPr lang="cs-CZ" sz="2000" b="0" kern="1200" dirty="0" err="1" smtClean="0"/>
            <a:t>of</a:t>
          </a:r>
          <a:r>
            <a:rPr lang="cs-CZ" sz="2000" b="0" kern="1200" dirty="0" smtClean="0"/>
            <a:t> body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27.12.2013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.wmf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58777687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196752"/>
            <a:ext cx="7408333" cy="492941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/>
              <a:t>Předmět – Anglický jazyk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Věková skupina - 6. 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Časový fond – </a:t>
            </a:r>
            <a:r>
              <a:rPr lang="cs-CZ" dirty="0" smtClean="0"/>
              <a:t>30 </a:t>
            </a:r>
            <a:r>
              <a:rPr lang="cs-CZ" dirty="0"/>
              <a:t>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Popis – Materiál slouží k procvičení slovní zásoby z oblasti </a:t>
            </a:r>
            <a:r>
              <a:rPr lang="cs-CZ" dirty="0" smtClean="0"/>
              <a:t>části těla u zvířat.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</a:t>
            </a:r>
            <a:r>
              <a:rPr lang="cs-CZ" dirty="0"/>
              <a:t>č. 3 – </a:t>
            </a:r>
            <a:r>
              <a:rPr lang="cs-CZ" dirty="0" smtClean="0"/>
              <a:t> Žáci vyjmenovávají části těla, která mají zvířata a zároveň se pokouší vymyslet, k čemu tyto části slouží</a:t>
            </a:r>
            <a:r>
              <a:rPr lang="cs-CZ" dirty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Snímek č. 4 – </a:t>
            </a:r>
            <a:r>
              <a:rPr lang="cs-CZ" dirty="0" smtClean="0"/>
              <a:t>9 Pomocí obrázků a šipek je úkolem </a:t>
            </a:r>
            <a:r>
              <a:rPr lang="cs-CZ" dirty="0"/>
              <a:t>žáků </a:t>
            </a:r>
            <a:r>
              <a:rPr lang="cs-CZ" dirty="0" smtClean="0"/>
              <a:t>pojmenovat části těla u jednotlivých zvířat v anglickém jazyce a zapamatovat si je.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Snímek č. </a:t>
            </a:r>
            <a:r>
              <a:rPr lang="cs-CZ" dirty="0" smtClean="0"/>
              <a:t>10 Na tomto snímku je křížovka skrývající 14 částí těla u zvířat. Poté, co žáci všechny části objeví a vyškrtají, zakroužkují zbytek písmen a vyjde jim tajenka. Na základě tajenky se rozvine diskuze o jejich zvířátkách či mazlíčcích. Jejich úkolem bude podobně popsat vybraná zvířata.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Materiál </a:t>
            </a:r>
            <a:r>
              <a:rPr lang="cs-CZ" dirty="0"/>
              <a:t>je určen k interaktivní </a:t>
            </a:r>
            <a:r>
              <a:rPr lang="cs-CZ" dirty="0" smtClean="0"/>
              <a:t>výuce.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Animals</a:t>
            </a:r>
            <a:r>
              <a:rPr lang="cs-CZ" dirty="0" smtClean="0"/>
              <a:t> – </a:t>
            </a:r>
            <a:r>
              <a:rPr lang="cs-CZ" dirty="0" err="1" smtClean="0"/>
              <a:t>parts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611560" y="1988840"/>
            <a:ext cx="5472608" cy="144016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>
                <a:solidFill>
                  <a:srgbClr val="FFFF00"/>
                </a:solidFill>
              </a:rPr>
              <a:t>A</a:t>
            </a:r>
            <a:r>
              <a:rPr lang="en-US" sz="2400" b="1" dirty="0" err="1">
                <a:solidFill>
                  <a:srgbClr val="FFFF00"/>
                </a:solidFill>
              </a:rPr>
              <a:t>nimals</a:t>
            </a:r>
            <a:r>
              <a:rPr lang="en-US" sz="2400" b="1" dirty="0">
                <a:solidFill>
                  <a:srgbClr val="FFFF00"/>
                </a:solidFill>
              </a:rPr>
              <a:t> have different parts of the body than humans. 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4499992" y="3068960"/>
            <a:ext cx="4079604" cy="139335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Do </a:t>
            </a:r>
            <a:r>
              <a:rPr lang="cs-CZ" sz="2400" b="1" dirty="0" err="1" smtClean="0">
                <a:solidFill>
                  <a:srgbClr val="FFFF00"/>
                </a:solidFill>
              </a:rPr>
              <a:t>you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know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any</a:t>
            </a:r>
            <a:r>
              <a:rPr lang="cs-CZ" sz="2400" b="1" dirty="0" smtClean="0">
                <a:solidFill>
                  <a:srgbClr val="FFFF00"/>
                </a:solidFill>
              </a:rPr>
              <a:t>?</a:t>
            </a:r>
            <a:endParaRPr lang="cs-CZ" sz="2400" b="1" dirty="0">
              <a:solidFill>
                <a:srgbClr val="FFFF00"/>
              </a:solidFill>
            </a:endParaRPr>
          </a:p>
        </p:txBody>
      </p:sp>
      <p:pic>
        <p:nvPicPr>
          <p:cNvPr id="2051" name="Picture 3" descr="C:\Users\Janča\AppData\Local\Microsoft\Windows\Temporary Internet Files\Content.IE5\KAN4DWXC\MC900324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34305"/>
            <a:ext cx="1889150" cy="801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ča\AppData\Local\Microsoft\Windows\Temporary Internet Files\Content.IE5\SV775IUY\MC9003264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1342" y="1173041"/>
            <a:ext cx="1578254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ča\AppData\Local\Microsoft\Windows\Temporary Internet Files\Content.IE5\M5C23NMS\MC9004283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422725"/>
            <a:ext cx="1584325" cy="198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ča\AppData\Local\Microsoft\Windows\Temporary Internet Files\Content.IE5\7IS2NZ0J\MP90018047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4783" y="3814716"/>
            <a:ext cx="1246162" cy="19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ča\AppData\Local\Microsoft\Windows\Temporary Internet Files\Content.IE5\KAN4DWXC\MC9003469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601276"/>
            <a:ext cx="1647688" cy="1630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Janča\AppData\Local\Microsoft\Windows\Temporary Internet Files\Content.IE5\M5C23NMS\MC90003043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71490"/>
            <a:ext cx="2287391" cy="1428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32708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HORSES</a:t>
            </a:r>
            <a:endParaRPr lang="cs-CZ" dirty="0"/>
          </a:p>
        </p:txBody>
      </p:sp>
      <p:pic>
        <p:nvPicPr>
          <p:cNvPr id="1026" name="Picture 2" descr="C:\Users\Janča\AppData\Local\Microsoft\Windows\Temporary Internet Files\Content.IE5\XAT1RMCR\MC90032646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0491" y="1958422"/>
            <a:ext cx="4570133" cy="395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6588224" y="1628800"/>
            <a:ext cx="172819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555776" y="2601885"/>
            <a:ext cx="172819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893024" y="2276872"/>
            <a:ext cx="172819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27584" y="3068960"/>
            <a:ext cx="172819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045424" y="2636912"/>
            <a:ext cx="172819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275856" y="2086000"/>
            <a:ext cx="172819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876528" y="5949280"/>
            <a:ext cx="172819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6156176" y="1628800"/>
            <a:ext cx="43204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6740624" y="2636912"/>
            <a:ext cx="279648" cy="1800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5508104" y="5733256"/>
            <a:ext cx="307415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580362" y="3068960"/>
            <a:ext cx="33545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5004048" y="2113620"/>
            <a:ext cx="36004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6325644" y="2276872"/>
            <a:ext cx="567380" cy="2032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0" name="Zaoblený obdélník 29"/>
          <p:cNvSpPr/>
          <p:nvPr/>
        </p:nvSpPr>
        <p:spPr>
          <a:xfrm>
            <a:off x="6740624" y="1340768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a</a:t>
            </a:r>
            <a:r>
              <a:rPr lang="cs-CZ" dirty="0" err="1" smtClean="0"/>
              <a:t>n</a:t>
            </a:r>
            <a:r>
              <a:rPr lang="cs-CZ" dirty="0" smtClean="0"/>
              <a:t> </a:t>
            </a:r>
            <a:r>
              <a:rPr lang="cs-CZ" dirty="0" err="1" smtClean="0"/>
              <a:t>ear</a:t>
            </a:r>
            <a:endParaRPr lang="cs-CZ" dirty="0"/>
          </a:p>
        </p:txBody>
      </p:sp>
      <p:sp>
        <p:nvSpPr>
          <p:cNvPr id="32" name="Zaoblený obdélník 31"/>
          <p:cNvSpPr/>
          <p:nvPr/>
        </p:nvSpPr>
        <p:spPr>
          <a:xfrm>
            <a:off x="6956048" y="1941984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a</a:t>
            </a:r>
            <a:r>
              <a:rPr lang="cs-CZ" dirty="0" err="1" smtClean="0"/>
              <a:t>n</a:t>
            </a:r>
            <a:r>
              <a:rPr lang="cs-CZ" dirty="0" smtClean="0"/>
              <a:t> </a:t>
            </a:r>
            <a:r>
              <a:rPr lang="cs-CZ" dirty="0" err="1" smtClean="0"/>
              <a:t>eye</a:t>
            </a:r>
            <a:endParaRPr lang="cs-CZ" dirty="0"/>
          </a:p>
        </p:txBody>
      </p:sp>
      <p:sp>
        <p:nvSpPr>
          <p:cNvPr id="33" name="Zaoblený obdélník 32"/>
          <p:cNvSpPr/>
          <p:nvPr/>
        </p:nvSpPr>
        <p:spPr>
          <a:xfrm>
            <a:off x="7261448" y="2329644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n</a:t>
            </a:r>
            <a:r>
              <a:rPr lang="cs-CZ" dirty="0" err="1" smtClean="0"/>
              <a:t>ostrils</a:t>
            </a:r>
            <a:endParaRPr lang="cs-CZ" dirty="0"/>
          </a:p>
        </p:txBody>
      </p:sp>
      <p:sp>
        <p:nvSpPr>
          <p:cNvPr id="34" name="Zaoblený obdélník 33"/>
          <p:cNvSpPr/>
          <p:nvPr/>
        </p:nvSpPr>
        <p:spPr>
          <a:xfrm>
            <a:off x="2735394" y="2329644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  <a:r>
              <a:rPr lang="cs-CZ" dirty="0" smtClean="0"/>
              <a:t> spine</a:t>
            </a:r>
            <a:endParaRPr lang="cs-CZ" dirty="0"/>
          </a:p>
        </p:txBody>
      </p:sp>
      <p:sp>
        <p:nvSpPr>
          <p:cNvPr id="35" name="Zaoblený obdélník 34"/>
          <p:cNvSpPr/>
          <p:nvPr/>
        </p:nvSpPr>
        <p:spPr>
          <a:xfrm>
            <a:off x="1011796" y="2726922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horsetail</a:t>
            </a:r>
            <a:endParaRPr lang="cs-CZ" dirty="0"/>
          </a:p>
        </p:txBody>
      </p:sp>
      <p:sp>
        <p:nvSpPr>
          <p:cNvPr id="36" name="Zaoblený obdélník 35"/>
          <p:cNvSpPr/>
          <p:nvPr/>
        </p:nvSpPr>
        <p:spPr>
          <a:xfrm>
            <a:off x="3460068" y="1781200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mane</a:t>
            </a:r>
            <a:endParaRPr lang="cs-CZ" dirty="0"/>
          </a:p>
        </p:txBody>
      </p:sp>
      <p:sp>
        <p:nvSpPr>
          <p:cNvPr id="37" name="Zaoblený obdélník 36"/>
          <p:cNvSpPr/>
          <p:nvPr/>
        </p:nvSpPr>
        <p:spPr>
          <a:xfrm>
            <a:off x="6035519" y="5589240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h</a:t>
            </a:r>
            <a:r>
              <a:rPr lang="cs-CZ" dirty="0" err="1" smtClean="0"/>
              <a:t>ooves</a:t>
            </a:r>
            <a:endParaRPr lang="cs-CZ" dirty="0"/>
          </a:p>
        </p:txBody>
      </p:sp>
      <p:cxnSp>
        <p:nvCxnSpPr>
          <p:cNvPr id="38" name="Přímá spojnice se šipkou 37"/>
          <p:cNvCxnSpPr/>
          <p:nvPr/>
        </p:nvCxnSpPr>
        <p:spPr>
          <a:xfrm>
            <a:off x="4283968" y="2610619"/>
            <a:ext cx="0" cy="6383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6325644" y="4149080"/>
            <a:ext cx="172819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H="1" flipV="1">
            <a:off x="5508104" y="3645024"/>
            <a:ext cx="78789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Zaoblený obdélník 42"/>
          <p:cNvSpPr/>
          <p:nvPr/>
        </p:nvSpPr>
        <p:spPr>
          <a:xfrm>
            <a:off x="6509856" y="3861048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fur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8100392" y="1264540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</a:t>
            </a:r>
            <a:endParaRPr lang="cs-CZ" sz="1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340983" y="1895661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2</a:t>
            </a:r>
            <a:endParaRPr lang="cs-CZ" sz="1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8617538" y="2271025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3</a:t>
            </a:r>
            <a:endParaRPr lang="cs-CZ" sz="12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948550" y="3776883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4</a:t>
            </a:r>
            <a:endParaRPr lang="cs-CZ" sz="12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609143" y="5589240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5</a:t>
            </a:r>
            <a:endParaRPr lang="cs-CZ" sz="12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67103" y="2686272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8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2332673" y="2241287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7</a:t>
            </a:r>
            <a:endParaRPr lang="cs-CZ" sz="12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015375" y="1704306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6</a:t>
            </a:r>
            <a:endParaRPr lang="cs-CZ" sz="1200" dirty="0"/>
          </a:p>
        </p:txBody>
      </p:sp>
      <p:pic>
        <p:nvPicPr>
          <p:cNvPr id="3074" name="Picture 2" descr="C:\Users\Janča\AppData\Local\Microsoft\Windows\Temporary Internet Files\Content.IE5\7IS2NZ0J\MC9003256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343" y="353345"/>
            <a:ext cx="1854403" cy="1185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4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FISHES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pic>
        <p:nvPicPr>
          <p:cNvPr id="2051" name="Picture 3" descr="C:\Users\Janča\AppData\Local\Microsoft\Windows\Temporary Internet Files\Content.IE5\XAT1RMCR\MC9003561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0700" y="2962436"/>
            <a:ext cx="5623229" cy="2398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529913" y="3068960"/>
            <a:ext cx="116176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29913" y="5013176"/>
            <a:ext cx="172819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084168" y="2132856"/>
            <a:ext cx="172819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704171" y="3068960"/>
            <a:ext cx="491565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258105" y="3861048"/>
            <a:ext cx="729719" cy="114024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4860032" y="2132856"/>
            <a:ext cx="1224136" cy="8295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6089057" y="2132856"/>
            <a:ext cx="715191" cy="114334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5652120" y="2132856"/>
            <a:ext cx="432048" cy="23762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406940" y="2852936"/>
            <a:ext cx="116176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3554161" y="2852936"/>
            <a:ext cx="24578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6268380" y="1828506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fins</a:t>
            </a:r>
            <a:endParaRPr lang="cs-CZ" dirty="0"/>
          </a:p>
        </p:txBody>
      </p:sp>
      <p:sp>
        <p:nvSpPr>
          <p:cNvPr id="24" name="Zaoblený obdélník 23"/>
          <p:cNvSpPr/>
          <p:nvPr/>
        </p:nvSpPr>
        <p:spPr>
          <a:xfrm>
            <a:off x="2271737" y="2547646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scales</a:t>
            </a:r>
            <a:endParaRPr lang="cs-CZ" dirty="0"/>
          </a:p>
        </p:txBody>
      </p:sp>
      <p:sp>
        <p:nvSpPr>
          <p:cNvPr id="25" name="Zaoblený obdélník 24"/>
          <p:cNvSpPr/>
          <p:nvPr/>
        </p:nvSpPr>
        <p:spPr>
          <a:xfrm>
            <a:off x="344403" y="2743647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a</a:t>
            </a:r>
            <a:r>
              <a:rPr lang="cs-CZ" dirty="0" err="1" smtClean="0"/>
              <a:t>n</a:t>
            </a:r>
            <a:r>
              <a:rPr lang="cs-CZ" dirty="0" smtClean="0"/>
              <a:t> </a:t>
            </a:r>
            <a:r>
              <a:rPr lang="cs-CZ" dirty="0" err="1" smtClean="0"/>
              <a:t>eye</a:t>
            </a:r>
            <a:endParaRPr lang="cs-CZ" dirty="0"/>
          </a:p>
        </p:txBody>
      </p:sp>
      <p:sp>
        <p:nvSpPr>
          <p:cNvPr id="26" name="Zaoblený obdélník 25"/>
          <p:cNvSpPr/>
          <p:nvPr/>
        </p:nvSpPr>
        <p:spPr>
          <a:xfrm>
            <a:off x="714125" y="4696947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gills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04171" y="2754680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3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628148" y="1828506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77052" y="2553162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2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073893" y="4696947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4</a:t>
            </a:r>
            <a:endParaRPr lang="cs-CZ" sz="1200" dirty="0"/>
          </a:p>
        </p:txBody>
      </p:sp>
      <p:pic>
        <p:nvPicPr>
          <p:cNvPr id="4098" name="Picture 2" descr="C:\Users\Janča\AppData\Local\Microsoft\Windows\Temporary Internet Files\Content.IE5\KAN4DWXC\MC9003598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651" y="415440"/>
            <a:ext cx="1814170" cy="793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ča\AppData\Local\Microsoft\Windows\Temporary Internet Files\Content.IE5\SV775IUY\MC9003295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287" y="404664"/>
            <a:ext cx="1818238" cy="813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81966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BIRDS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pic>
        <p:nvPicPr>
          <p:cNvPr id="3074" name="Picture 2" descr="C:\Users\Janča\AppData\Local\Microsoft\Windows\Temporary Internet Files\Content.IE5\XAT1RMCR\MP9004068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700808"/>
            <a:ext cx="2817956" cy="4224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496803" y="2924944"/>
            <a:ext cx="134727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400069" y="3356992"/>
            <a:ext cx="138261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444208" y="5291380"/>
            <a:ext cx="132979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372200" y="2564904"/>
            <a:ext cx="140180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844079" y="2671739"/>
            <a:ext cx="2090254" cy="2532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4860032" y="5277608"/>
            <a:ext cx="1540038" cy="838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4644008" y="2564904"/>
            <a:ext cx="1756061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5220072" y="3356992"/>
            <a:ext cx="1152128" cy="3240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3923928" y="3344483"/>
            <a:ext cx="2448272" cy="4425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Zaoblený obdélník 24"/>
          <p:cNvSpPr/>
          <p:nvPr/>
        </p:nvSpPr>
        <p:spPr>
          <a:xfrm>
            <a:off x="449588" y="2577580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beak</a:t>
            </a:r>
            <a:endParaRPr lang="cs-CZ" dirty="0"/>
          </a:p>
        </p:txBody>
      </p:sp>
      <p:sp>
        <p:nvSpPr>
          <p:cNvPr id="26" name="Zaoblený obdélník 25"/>
          <p:cNvSpPr/>
          <p:nvPr/>
        </p:nvSpPr>
        <p:spPr>
          <a:xfrm>
            <a:off x="6457400" y="4989576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claws</a:t>
            </a:r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6411490" y="3048447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wings</a:t>
            </a:r>
            <a:endParaRPr lang="cs-CZ" dirty="0"/>
          </a:p>
        </p:txBody>
      </p:sp>
      <p:sp>
        <p:nvSpPr>
          <p:cNvPr id="28" name="Zaoblený obdélník 27"/>
          <p:cNvSpPr/>
          <p:nvPr/>
        </p:nvSpPr>
        <p:spPr>
          <a:xfrm>
            <a:off x="6384297" y="2251837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feathers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844079" y="2588613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4</a:t>
            </a:r>
            <a:endParaRPr lang="cs-CZ" sz="1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17168" y="4984179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3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771258" y="3067484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2</a:t>
            </a:r>
            <a:endParaRPr lang="cs-CZ" sz="1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776246" y="2251837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</a:t>
            </a:r>
            <a:endParaRPr lang="cs-CZ" sz="1200" dirty="0"/>
          </a:p>
        </p:txBody>
      </p:sp>
      <p:pic>
        <p:nvPicPr>
          <p:cNvPr id="5122" name="Picture 2" descr="C:\Users\Janča\AppData\Local\Microsoft\Windows\Temporary Internet Files\Content.IE5\M5C23NMS\MP9002627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555" y="476672"/>
            <a:ext cx="1653602" cy="1096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anča\AppData\Local\Microsoft\Windows\Temporary Internet Files\Content.IE5\7IS2NZ0J\MP90038675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513" y="4506410"/>
            <a:ext cx="1727854" cy="123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anča\AppData\Local\Microsoft\Windows\Temporary Internet Files\Content.IE5\KAN4DWXC\MC9003606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959" y="512232"/>
            <a:ext cx="1861718" cy="110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16750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ELEPHANTS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323528" y="4293096"/>
            <a:ext cx="134727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177052" y="2060848"/>
            <a:ext cx="18513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850690" y="2636912"/>
            <a:ext cx="196978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099" name="Picture 3" descr="C:\Users\Janča\AppData\Local\Microsoft\Windows\Temporary Internet Files\Content.IE5\0HTYP1IR\MC9000304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0022" y="2276872"/>
            <a:ext cx="4821758" cy="3426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10"/>
          <p:cNvCxnSpPr/>
          <p:nvPr/>
        </p:nvCxnSpPr>
        <p:spPr>
          <a:xfrm>
            <a:off x="6850690" y="5085184"/>
            <a:ext cx="196978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355976" y="6165304"/>
            <a:ext cx="196978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670803" y="4293096"/>
            <a:ext cx="589219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6177052" y="2636912"/>
            <a:ext cx="673638" cy="135329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6325758" y="4941168"/>
            <a:ext cx="52493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5004048" y="2060848"/>
            <a:ext cx="1173004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4355976" y="5589240"/>
            <a:ext cx="504056" cy="5683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4355976" y="5589240"/>
            <a:ext cx="792088" cy="5683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 flipV="1">
            <a:off x="3059832" y="5589240"/>
            <a:ext cx="1296144" cy="5683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2" name="Zaoblený obdélník 31"/>
          <p:cNvSpPr/>
          <p:nvPr/>
        </p:nvSpPr>
        <p:spPr>
          <a:xfrm>
            <a:off x="4752020" y="5869599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fingers</a:t>
            </a:r>
            <a:endParaRPr lang="cs-CZ" dirty="0"/>
          </a:p>
        </p:txBody>
      </p:sp>
      <p:sp>
        <p:nvSpPr>
          <p:cNvPr id="33" name="Zaoblený obdélník 32"/>
          <p:cNvSpPr/>
          <p:nvPr/>
        </p:nvSpPr>
        <p:spPr>
          <a:xfrm>
            <a:off x="7012232" y="4725144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trunk</a:t>
            </a:r>
            <a:endParaRPr lang="cs-CZ" dirty="0"/>
          </a:p>
        </p:txBody>
      </p:sp>
      <p:sp>
        <p:nvSpPr>
          <p:cNvPr id="34" name="Zaoblený obdélník 33"/>
          <p:cNvSpPr/>
          <p:nvPr/>
        </p:nvSpPr>
        <p:spPr>
          <a:xfrm>
            <a:off x="7012232" y="2312876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 err="1" smtClean="0"/>
              <a:t>tusks</a:t>
            </a:r>
            <a:endParaRPr lang="cs-CZ" dirty="0"/>
          </a:p>
        </p:txBody>
      </p:sp>
      <p:sp>
        <p:nvSpPr>
          <p:cNvPr id="35" name="Zaoblený obdélník 34"/>
          <p:cNvSpPr/>
          <p:nvPr/>
        </p:nvSpPr>
        <p:spPr>
          <a:xfrm>
            <a:off x="6401896" y="1772816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a</a:t>
            </a:r>
            <a:r>
              <a:rPr lang="cs-CZ" dirty="0" err="1" smtClean="0"/>
              <a:t>n</a:t>
            </a:r>
            <a:r>
              <a:rPr lang="cs-CZ" dirty="0" smtClean="0"/>
              <a:t> </a:t>
            </a:r>
            <a:r>
              <a:rPr lang="cs-CZ" dirty="0" err="1" smtClean="0"/>
              <a:t>ear</a:t>
            </a:r>
            <a:endParaRPr lang="cs-CZ" dirty="0"/>
          </a:p>
        </p:txBody>
      </p:sp>
      <p:sp>
        <p:nvSpPr>
          <p:cNvPr id="36" name="Zaoblený obdélník 35"/>
          <p:cNvSpPr/>
          <p:nvPr/>
        </p:nvSpPr>
        <p:spPr>
          <a:xfrm>
            <a:off x="283313" y="3964432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tail</a:t>
            </a:r>
            <a:endParaRPr lang="cs-CZ" dirty="0"/>
          </a:p>
        </p:txBody>
      </p:sp>
      <p:cxnSp>
        <p:nvCxnSpPr>
          <p:cNvPr id="37" name="Přímá spojnice se šipkou 36"/>
          <p:cNvCxnSpPr/>
          <p:nvPr/>
        </p:nvCxnSpPr>
        <p:spPr>
          <a:xfrm>
            <a:off x="6850690" y="2636912"/>
            <a:ext cx="152400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7782831" y="1778332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371999" y="2331038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2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372000" y="4743983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3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141415" y="5900964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4</a:t>
            </a:r>
            <a:endParaRPr lang="cs-CZ" sz="1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670803" y="3969948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5</a:t>
            </a:r>
            <a:endParaRPr lang="cs-CZ" sz="1200" dirty="0"/>
          </a:p>
        </p:txBody>
      </p:sp>
      <p:pic>
        <p:nvPicPr>
          <p:cNvPr id="6146" name="Picture 2" descr="C:\Users\Janča\AppData\Local\Microsoft\Windows\Temporary Internet Files\Content.IE5\SV775IUY\MC9001954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1831543" cy="905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89628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BULLS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pic>
        <p:nvPicPr>
          <p:cNvPr id="5122" name="Picture 2" descr="C:\Users\Janča\AppData\Local\Microsoft\Windows\Temporary Internet Files\Content.IE5\0HTYP1IR\MC9003244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311252"/>
            <a:ext cx="5704471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560429" y="2332973"/>
            <a:ext cx="134727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60429" y="5373216"/>
            <a:ext cx="134727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164288" y="3645024"/>
            <a:ext cx="134727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562263" y="1929708"/>
            <a:ext cx="134727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555776" y="1929708"/>
            <a:ext cx="134727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3563888" y="1929708"/>
            <a:ext cx="338841" cy="13552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926911" y="5157192"/>
            <a:ext cx="589219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907704" y="2332973"/>
            <a:ext cx="432048" cy="8079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4932040" y="1929708"/>
            <a:ext cx="977498" cy="5472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7125406" y="3140968"/>
            <a:ext cx="182898" cy="5257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926911" y="2332973"/>
            <a:ext cx="1420953" cy="6639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1926911" y="5373216"/>
            <a:ext cx="1806397" cy="152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Zaoblený obdélník 24"/>
          <p:cNvSpPr/>
          <p:nvPr/>
        </p:nvSpPr>
        <p:spPr>
          <a:xfrm>
            <a:off x="7211185" y="3328724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tail</a:t>
            </a:r>
            <a:endParaRPr lang="cs-CZ" dirty="0"/>
          </a:p>
        </p:txBody>
      </p:sp>
      <p:sp>
        <p:nvSpPr>
          <p:cNvPr id="26" name="Zaoblený obdélník 25"/>
          <p:cNvSpPr/>
          <p:nvPr/>
        </p:nvSpPr>
        <p:spPr>
          <a:xfrm>
            <a:off x="529198" y="5037079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hooves</a:t>
            </a:r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4549770" y="1610272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  <a:r>
              <a:rPr lang="cs-CZ" dirty="0" smtClean="0"/>
              <a:t> spine</a:t>
            </a:r>
            <a:endParaRPr lang="cs-CZ" dirty="0"/>
          </a:p>
        </p:txBody>
      </p:sp>
      <p:sp>
        <p:nvSpPr>
          <p:cNvPr id="28" name="Zaoblený obdélník 27"/>
          <p:cNvSpPr/>
          <p:nvPr/>
        </p:nvSpPr>
        <p:spPr>
          <a:xfrm>
            <a:off x="2516130" y="1610272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a</a:t>
            </a:r>
            <a:r>
              <a:rPr lang="cs-CZ" dirty="0" err="1" smtClean="0"/>
              <a:t>n</a:t>
            </a:r>
            <a:r>
              <a:rPr lang="cs-CZ" dirty="0" smtClean="0"/>
              <a:t> </a:t>
            </a:r>
            <a:r>
              <a:rPr lang="cs-CZ" dirty="0" err="1" smtClean="0"/>
              <a:t>ear</a:t>
            </a:r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529198" y="2023220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horns</a:t>
            </a:r>
            <a:endParaRPr lang="cs-CZ" dirty="0"/>
          </a:p>
        </p:txBody>
      </p:sp>
      <p:cxnSp>
        <p:nvCxnSpPr>
          <p:cNvPr id="30" name="Přímá spojnice 29"/>
          <p:cNvCxnSpPr/>
          <p:nvPr/>
        </p:nvCxnSpPr>
        <p:spPr>
          <a:xfrm>
            <a:off x="5961029" y="5449416"/>
            <a:ext cx="134727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" name="Zaoblený obdélník 30"/>
          <p:cNvSpPr/>
          <p:nvPr/>
        </p:nvSpPr>
        <p:spPr>
          <a:xfrm>
            <a:off x="5903402" y="5121188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fur</a:t>
            </a:r>
            <a:endParaRPr lang="cs-CZ" dirty="0"/>
          </a:p>
        </p:txBody>
      </p:sp>
      <p:cxnSp>
        <p:nvCxnSpPr>
          <p:cNvPr id="32" name="Přímá spojnice se šipkou 31"/>
          <p:cNvCxnSpPr/>
          <p:nvPr/>
        </p:nvCxnSpPr>
        <p:spPr>
          <a:xfrm flipH="1" flipV="1">
            <a:off x="4932040" y="3472740"/>
            <a:ext cx="977498" cy="197667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263170" y="5117602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5</a:t>
            </a:r>
            <a:endParaRPr lang="cs-CZ" sz="1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570953" y="3344298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4</a:t>
            </a:r>
            <a:endParaRPr lang="cs-CZ" sz="1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887518" y="5055808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6</a:t>
            </a:r>
            <a:endParaRPr lang="cs-CZ" sz="1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916121" y="1630632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3</a:t>
            </a:r>
            <a:endParaRPr lang="cs-CZ" sz="1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845776" y="1640883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2</a:t>
            </a:r>
            <a:endParaRPr lang="cs-CZ" sz="1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926911" y="2055974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</a:t>
            </a:r>
            <a:endParaRPr lang="cs-CZ" sz="1200" dirty="0"/>
          </a:p>
        </p:txBody>
      </p:sp>
      <p:pic>
        <p:nvPicPr>
          <p:cNvPr id="7170" name="Picture 2" descr="C:\Users\Janča\AppData\Local\Microsoft\Windows\Temporary Internet Files\Content.IE5\M5C23NMS\MC9003700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5249" y="350015"/>
            <a:ext cx="1475842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79045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  <p:bldP spid="28" grpId="0" animBg="1"/>
      <p:bldP spid="29" grpId="0" animBg="1"/>
      <p:bldP spid="3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CAMELS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pic>
        <p:nvPicPr>
          <p:cNvPr id="6146" name="Picture 2" descr="C:\Users\Janča\AppData\Local\Microsoft\Windows\Temporary Internet Files\Content.IE5\J8OM2GKK\MC90043001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132856"/>
            <a:ext cx="3240360" cy="3424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4880909" y="2207564"/>
            <a:ext cx="1387961" cy="2853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6228184" y="3008351"/>
            <a:ext cx="320257" cy="3269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5554546" y="4005064"/>
            <a:ext cx="223585" cy="1247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2896375" y="3717032"/>
            <a:ext cx="317997" cy="1440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570434" y="3844743"/>
            <a:ext cx="134727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570434" y="5525616"/>
            <a:ext cx="134727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880909" y="2208540"/>
            <a:ext cx="134727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778131" y="4129774"/>
            <a:ext cx="134727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Zaoblený obdélník 13"/>
          <p:cNvSpPr/>
          <p:nvPr/>
        </p:nvSpPr>
        <p:spPr>
          <a:xfrm>
            <a:off x="6548441" y="2636912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nostrils</a:t>
            </a:r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6544490" y="2996952"/>
            <a:ext cx="134727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936865" y="5512641"/>
            <a:ext cx="555015" cy="448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4067944" y="2208540"/>
            <a:ext cx="2160240" cy="1027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" name="Zaoblený obdélník 25"/>
          <p:cNvSpPr/>
          <p:nvPr/>
        </p:nvSpPr>
        <p:spPr>
          <a:xfrm>
            <a:off x="4903512" y="1871889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humps</a:t>
            </a:r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1513882" y="5224609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horns</a:t>
            </a:r>
            <a:endParaRPr lang="cs-CZ" dirty="0"/>
          </a:p>
        </p:txBody>
      </p:sp>
      <p:sp>
        <p:nvSpPr>
          <p:cNvPr id="28" name="Zaoblený obdélník 27"/>
          <p:cNvSpPr/>
          <p:nvPr/>
        </p:nvSpPr>
        <p:spPr>
          <a:xfrm>
            <a:off x="1486126" y="3538155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tail</a:t>
            </a:r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5868557" y="3789048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mane</a:t>
            </a:r>
            <a:endParaRPr lang="cs-CZ" dirty="0"/>
          </a:p>
        </p:txBody>
      </p:sp>
      <p:sp>
        <p:nvSpPr>
          <p:cNvPr id="30" name="Zaoblený obdélník 29"/>
          <p:cNvSpPr/>
          <p:nvPr/>
        </p:nvSpPr>
        <p:spPr>
          <a:xfrm>
            <a:off x="1564187" y="2311252"/>
            <a:ext cx="1359768" cy="28803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fur</a:t>
            </a:r>
            <a:endParaRPr lang="cs-CZ" dirty="0"/>
          </a:p>
        </p:txBody>
      </p:sp>
      <p:cxnSp>
        <p:nvCxnSpPr>
          <p:cNvPr id="31" name="Přímá spojnice 30"/>
          <p:cNvCxnSpPr/>
          <p:nvPr/>
        </p:nvCxnSpPr>
        <p:spPr>
          <a:xfrm>
            <a:off x="1570434" y="2636912"/>
            <a:ext cx="134727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2923955" y="2636930"/>
            <a:ext cx="1143989" cy="9012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222693" y="5242057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4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253401" y="2332968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6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4588787" y="1871889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</a:t>
            </a:r>
            <a:endParaRPr lang="cs-CZ" sz="1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154543" y="3538155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5</a:t>
            </a:r>
            <a:endParaRPr lang="cs-CZ" sz="1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218127" y="3794564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3</a:t>
            </a:r>
            <a:endParaRPr lang="cs-CZ" sz="1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908209" y="2647945"/>
            <a:ext cx="2604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2</a:t>
            </a:r>
            <a:endParaRPr lang="cs-CZ" sz="1200" dirty="0"/>
          </a:p>
        </p:txBody>
      </p:sp>
      <p:pic>
        <p:nvPicPr>
          <p:cNvPr id="8194" name="Picture 2" descr="C:\Users\Janča\AppData\Local\Microsoft\Windows\Temporary Internet Files\Content.IE5\7IS2NZ0J\MC9004349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1015" y="4458218"/>
            <a:ext cx="184150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Janča\AppData\Local\Microsoft\Windows\Temporary Internet Files\Content.IE5\KAN4DWXC\MC9004352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521" y="321288"/>
            <a:ext cx="1696334" cy="155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05021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Ovál 46"/>
          <p:cNvSpPr/>
          <p:nvPr/>
        </p:nvSpPr>
        <p:spPr>
          <a:xfrm>
            <a:off x="3086725" y="836712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2519772" y="3717032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6408204" y="3231221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5256076" y="2265683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3031485" y="1791988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3571545" y="2258870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3599892" y="839349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5292080" y="839349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4752020" y="861864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5328084" y="4182472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2533925" y="4221088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6397785" y="4198629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5832140" y="4212293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3599892" y="1340768"/>
            <a:ext cx="360040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Mrak 36"/>
          <p:cNvSpPr/>
          <p:nvPr/>
        </p:nvSpPr>
        <p:spPr>
          <a:xfrm>
            <a:off x="179512" y="4797152"/>
            <a:ext cx="8640960" cy="1440160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rgbClr val="92D050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0407448"/>
              </p:ext>
            </p:extLst>
          </p:nvPr>
        </p:nvGraphicFramePr>
        <p:xfrm>
          <a:off x="2411760" y="836712"/>
          <a:ext cx="4464496" cy="3816423"/>
        </p:xfrm>
        <a:graphic>
          <a:graphicData uri="http://schemas.openxmlformats.org/drawingml/2006/table">
            <a:tbl>
              <a:tblPr firstRow="1" firstCol="1" bandRow="1"/>
              <a:tblGrid>
                <a:gridCol w="557650"/>
                <a:gridCol w="557650"/>
                <a:gridCol w="557650"/>
                <a:gridCol w="557650"/>
                <a:gridCol w="558474"/>
                <a:gridCol w="558474"/>
                <a:gridCol w="558474"/>
                <a:gridCol w="558474"/>
              </a:tblGrid>
              <a:tr h="48727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D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 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001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727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001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727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001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727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727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?</a:t>
                      </a: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83568" y="5013176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</a:t>
            </a:r>
            <a:r>
              <a:rPr lang="cs-CZ" sz="2400" dirty="0" err="1" smtClean="0"/>
              <a:t>hooves</a:t>
            </a:r>
            <a:r>
              <a:rPr lang="cs-CZ" sz="2400" dirty="0" smtClean="0"/>
              <a:t>, </a:t>
            </a:r>
            <a:r>
              <a:rPr lang="cs-CZ" sz="2400" dirty="0" err="1" smtClean="0"/>
              <a:t>humps</a:t>
            </a:r>
            <a:r>
              <a:rPr lang="cs-CZ" sz="2400" dirty="0" smtClean="0"/>
              <a:t>, </a:t>
            </a:r>
            <a:r>
              <a:rPr lang="cs-CZ" sz="2400" dirty="0" err="1" smtClean="0"/>
              <a:t>horns</a:t>
            </a:r>
            <a:r>
              <a:rPr lang="cs-CZ" sz="2400" dirty="0" smtClean="0"/>
              <a:t>, </a:t>
            </a:r>
            <a:r>
              <a:rPr lang="cs-CZ" sz="2400" dirty="0" err="1" smtClean="0"/>
              <a:t>beak</a:t>
            </a:r>
            <a:r>
              <a:rPr lang="cs-CZ" sz="2400" dirty="0" smtClean="0"/>
              <a:t>, spine, </a:t>
            </a:r>
            <a:r>
              <a:rPr lang="cs-CZ" sz="2400" dirty="0" err="1" smtClean="0"/>
              <a:t>fins</a:t>
            </a:r>
            <a:r>
              <a:rPr lang="cs-CZ" sz="2400" dirty="0" smtClean="0"/>
              <a:t>, </a:t>
            </a:r>
            <a:r>
              <a:rPr lang="cs-CZ" sz="2400" dirty="0" err="1" smtClean="0"/>
              <a:t>trunk</a:t>
            </a:r>
            <a:r>
              <a:rPr lang="cs-CZ" sz="2400" dirty="0" smtClean="0"/>
              <a:t>, </a:t>
            </a:r>
            <a:r>
              <a:rPr lang="cs-CZ" sz="2400" dirty="0" err="1" smtClean="0"/>
              <a:t>fur</a:t>
            </a:r>
            <a:r>
              <a:rPr lang="cs-CZ" sz="2400" dirty="0" smtClean="0"/>
              <a:t>, </a:t>
            </a:r>
            <a:r>
              <a:rPr lang="cs-CZ" sz="2400" dirty="0" err="1" smtClean="0"/>
              <a:t>ears</a:t>
            </a:r>
            <a:r>
              <a:rPr lang="cs-CZ" sz="2400" dirty="0" smtClean="0"/>
              <a:t>, </a:t>
            </a:r>
            <a:r>
              <a:rPr lang="cs-CZ" sz="2400" dirty="0" err="1" smtClean="0"/>
              <a:t>eyes</a:t>
            </a:r>
            <a:r>
              <a:rPr lang="cs-CZ" sz="2400" dirty="0" smtClean="0"/>
              <a:t>, </a:t>
            </a:r>
            <a:r>
              <a:rPr lang="cs-CZ" sz="2400" dirty="0" err="1" smtClean="0"/>
              <a:t>scales</a:t>
            </a:r>
            <a:r>
              <a:rPr lang="cs-CZ" sz="2400" dirty="0" smtClean="0"/>
              <a:t>, </a:t>
            </a:r>
            <a:r>
              <a:rPr lang="cs-CZ" sz="2400" dirty="0" err="1" smtClean="0"/>
              <a:t>mane</a:t>
            </a:r>
            <a:r>
              <a:rPr lang="cs-CZ" sz="2400" dirty="0" smtClean="0"/>
              <a:t>, </a:t>
            </a:r>
            <a:r>
              <a:rPr lang="cs-CZ" sz="2400" dirty="0" err="1" smtClean="0"/>
              <a:t>claws</a:t>
            </a:r>
            <a:r>
              <a:rPr lang="cs-CZ" sz="2400" dirty="0" smtClean="0"/>
              <a:t>, </a:t>
            </a:r>
            <a:r>
              <a:rPr lang="cs-CZ" sz="2400" dirty="0" err="1" smtClean="0"/>
              <a:t>tail</a:t>
            </a:r>
            <a:r>
              <a:rPr lang="cs-CZ" sz="2400" dirty="0" smtClean="0"/>
              <a:t>, </a:t>
            </a:r>
            <a:endParaRPr lang="cs-CZ" sz="24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2699792" y="980728"/>
            <a:ext cx="2808312" cy="244827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588224" y="980728"/>
            <a:ext cx="0" cy="194421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4283968" y="980728"/>
            <a:ext cx="2304256" cy="1944216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6012160" y="1952836"/>
            <a:ext cx="0" cy="1476164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3275856" y="2420888"/>
            <a:ext cx="0" cy="2016224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779912" y="3429000"/>
            <a:ext cx="1728192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4355976" y="3861048"/>
            <a:ext cx="2232248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779912" y="3429000"/>
            <a:ext cx="0" cy="100811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3275856" y="4365104"/>
            <a:ext cx="1728192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4355976" y="2924944"/>
            <a:ext cx="1728192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932040" y="1484784"/>
            <a:ext cx="0" cy="144016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3779912" y="980728"/>
            <a:ext cx="2304256" cy="1944216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355976" y="980728"/>
            <a:ext cx="0" cy="1584176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2699792" y="980728"/>
            <a:ext cx="0" cy="244827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396468" y="2459504"/>
            <a:ext cx="17281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err="1" smtClean="0">
                <a:solidFill>
                  <a:srgbClr val="00B050"/>
                </a:solidFill>
              </a:rPr>
              <a:t>Dou</a:t>
            </a:r>
            <a:r>
              <a:rPr lang="cs-CZ" sz="2000" b="1" u="sng" dirty="0" smtClean="0">
                <a:solidFill>
                  <a:srgbClr val="00B050"/>
                </a:solidFill>
              </a:rPr>
              <a:t> </a:t>
            </a:r>
            <a:r>
              <a:rPr lang="cs-CZ" sz="2000" b="1" u="sng" dirty="0" err="1" smtClean="0">
                <a:solidFill>
                  <a:srgbClr val="00B050"/>
                </a:solidFill>
              </a:rPr>
              <a:t>you</a:t>
            </a:r>
            <a:r>
              <a:rPr lang="cs-CZ" sz="2000" b="1" u="sng" dirty="0" smtClean="0">
                <a:solidFill>
                  <a:srgbClr val="00B050"/>
                </a:solidFill>
              </a:rPr>
              <a:t> </a:t>
            </a:r>
            <a:r>
              <a:rPr lang="cs-CZ" sz="2000" b="1" u="sng" dirty="0" err="1" smtClean="0">
                <a:solidFill>
                  <a:srgbClr val="00B050"/>
                </a:solidFill>
              </a:rPr>
              <a:t>like</a:t>
            </a:r>
            <a:r>
              <a:rPr lang="cs-CZ" sz="2000" b="1" u="sng" dirty="0" smtClean="0">
                <a:solidFill>
                  <a:srgbClr val="00B050"/>
                </a:solidFill>
              </a:rPr>
              <a:t> </a:t>
            </a:r>
            <a:r>
              <a:rPr lang="cs-CZ" sz="2000" b="1" u="sng" dirty="0" err="1" smtClean="0">
                <a:solidFill>
                  <a:srgbClr val="00B050"/>
                </a:solidFill>
              </a:rPr>
              <a:t>pets</a:t>
            </a:r>
            <a:r>
              <a:rPr lang="cs-CZ" sz="2000" b="1" u="sng" dirty="0" smtClean="0">
                <a:solidFill>
                  <a:srgbClr val="00B050"/>
                </a:solidFill>
              </a:rPr>
              <a:t>?</a:t>
            </a:r>
          </a:p>
          <a:p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2000" b="1" dirty="0" err="1" smtClean="0">
                <a:solidFill>
                  <a:srgbClr val="00B050"/>
                </a:solidFill>
              </a:rPr>
              <a:t>Write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about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your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pet</a:t>
            </a:r>
            <a:r>
              <a:rPr lang="cs-CZ" sz="2000" b="1" dirty="0" smtClean="0">
                <a:solidFill>
                  <a:srgbClr val="00B050"/>
                </a:solidFill>
              </a:rPr>
              <a:t> and </a:t>
            </a:r>
            <a:r>
              <a:rPr lang="cs-CZ" sz="2000" b="1" dirty="0" err="1" smtClean="0">
                <a:solidFill>
                  <a:srgbClr val="00B050"/>
                </a:solidFill>
              </a:rPr>
              <a:t>describe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it</a:t>
            </a:r>
            <a:r>
              <a:rPr lang="cs-CZ" sz="2000" b="1" dirty="0" smtClean="0">
                <a:solidFill>
                  <a:srgbClr val="00B050"/>
                </a:solidFill>
              </a:rPr>
              <a:t>.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41209" y="836712"/>
            <a:ext cx="168345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7030A0"/>
                </a:solidFill>
              </a:rPr>
              <a:t>What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came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out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</a:rPr>
              <a:t>in </a:t>
            </a:r>
            <a:r>
              <a:rPr lang="cs-CZ" sz="2400" b="1" dirty="0" err="1">
                <a:solidFill>
                  <a:srgbClr val="7030A0"/>
                </a:solidFill>
              </a:rPr>
              <a:t>the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 err="1">
                <a:solidFill>
                  <a:srgbClr val="7030A0"/>
                </a:solidFill>
              </a:rPr>
              <a:t>crossword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</a:rPr>
              <a:t>puzzle</a:t>
            </a:r>
            <a:r>
              <a:rPr lang="cs-CZ" sz="2400" b="1" dirty="0">
                <a:solidFill>
                  <a:srgbClr val="7030A0"/>
                </a:solidFill>
              </a:rPr>
              <a:t>: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7020272" y="839349"/>
            <a:ext cx="16561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7030A0"/>
                </a:solidFill>
              </a:rPr>
              <a:t>Find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fourteen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parts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of</a:t>
            </a:r>
            <a:r>
              <a:rPr lang="cs-CZ" sz="2400" b="1" dirty="0" smtClean="0">
                <a:solidFill>
                  <a:srgbClr val="7030A0"/>
                </a:solidFill>
              </a:rPr>
              <a:t> body in </a:t>
            </a:r>
            <a:r>
              <a:rPr lang="cs-CZ" sz="2400" b="1" dirty="0" err="1" smtClean="0">
                <a:solidFill>
                  <a:srgbClr val="7030A0"/>
                </a:solidFill>
              </a:rPr>
              <a:t>the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crossword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7730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2" grpId="0" animBg="1"/>
      <p:bldP spid="38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Galerie </a:t>
            </a:r>
            <a:r>
              <a:rPr lang="cs-CZ" sz="2000" dirty="0" err="1" smtClean="0"/>
              <a:t>microsoft</a:t>
            </a:r>
            <a:r>
              <a:rPr lang="cs-CZ" sz="2000" dirty="0" smtClean="0"/>
              <a:t> </a:t>
            </a:r>
            <a:r>
              <a:rPr lang="cs-CZ" sz="2000" dirty="0" err="1" smtClean="0"/>
              <a:t>office</a:t>
            </a: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440</TotalTime>
  <Words>427</Words>
  <Application>Microsoft Office PowerPoint</Application>
  <PresentationFormat>Předvádění na obrazovce (4:3)</PresentationFormat>
  <Paragraphs>173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Základní škola a Mateřská škola Bílá Třemešná, okres Trutnov</vt:lpstr>
      <vt:lpstr>Anotace</vt:lpstr>
      <vt:lpstr>Animals – parts of body</vt:lpstr>
      <vt:lpstr>HORSES</vt:lpstr>
      <vt:lpstr>FISHES</vt:lpstr>
      <vt:lpstr>BIRDS</vt:lpstr>
      <vt:lpstr>ELEPHANTS</vt:lpstr>
      <vt:lpstr>BULLS</vt:lpstr>
      <vt:lpstr>CAMELS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Janča</cp:lastModifiedBy>
  <cp:revision>43</cp:revision>
  <cp:lastPrinted>2013-12-01T18:16:48Z</cp:lastPrinted>
  <dcterms:created xsi:type="dcterms:W3CDTF">2013-05-10T12:01:16Z</dcterms:created>
  <dcterms:modified xsi:type="dcterms:W3CDTF">2013-12-27T11:55:29Z</dcterms:modified>
</cp:coreProperties>
</file>