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6"/>
  </p:notesMasterIdLst>
  <p:sldIdLst>
    <p:sldId id="348" r:id="rId2"/>
    <p:sldId id="256" r:id="rId3"/>
    <p:sldId id="257" r:id="rId4"/>
    <p:sldId id="259" r:id="rId5"/>
    <p:sldId id="260" r:id="rId6"/>
    <p:sldId id="261" r:id="rId7"/>
    <p:sldId id="265" r:id="rId8"/>
    <p:sldId id="262" r:id="rId9"/>
    <p:sldId id="263" r:id="rId10"/>
    <p:sldId id="264" r:id="rId11"/>
    <p:sldId id="266" r:id="rId12"/>
    <p:sldId id="288" r:id="rId13"/>
    <p:sldId id="267" r:id="rId14"/>
    <p:sldId id="276" r:id="rId15"/>
    <p:sldId id="289" r:id="rId16"/>
    <p:sldId id="268" r:id="rId17"/>
    <p:sldId id="277" r:id="rId18"/>
    <p:sldId id="269" r:id="rId19"/>
    <p:sldId id="278" r:id="rId20"/>
    <p:sldId id="279" r:id="rId21"/>
    <p:sldId id="280" r:id="rId22"/>
    <p:sldId id="270" r:id="rId23"/>
    <p:sldId id="272" r:id="rId24"/>
    <p:sldId id="273" r:id="rId25"/>
    <p:sldId id="271" r:id="rId26"/>
    <p:sldId id="274" r:id="rId27"/>
    <p:sldId id="275" r:id="rId28"/>
    <p:sldId id="290" r:id="rId29"/>
    <p:sldId id="283" r:id="rId30"/>
    <p:sldId id="281" r:id="rId31"/>
    <p:sldId id="284" r:id="rId32"/>
    <p:sldId id="285" r:id="rId33"/>
    <p:sldId id="286" r:id="rId34"/>
    <p:sldId id="287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6" r:id="rId50"/>
    <p:sldId id="307" r:id="rId51"/>
    <p:sldId id="308" r:id="rId52"/>
    <p:sldId id="309" r:id="rId53"/>
    <p:sldId id="310" r:id="rId54"/>
    <p:sldId id="311" r:id="rId55"/>
    <p:sldId id="312" r:id="rId56"/>
    <p:sldId id="313" r:id="rId57"/>
    <p:sldId id="347" r:id="rId58"/>
    <p:sldId id="315" r:id="rId59"/>
    <p:sldId id="316" r:id="rId60"/>
    <p:sldId id="317" r:id="rId61"/>
    <p:sldId id="318" r:id="rId62"/>
    <p:sldId id="319" r:id="rId63"/>
    <p:sldId id="321" r:id="rId64"/>
    <p:sldId id="322" r:id="rId65"/>
    <p:sldId id="323" r:id="rId66"/>
    <p:sldId id="325" r:id="rId67"/>
    <p:sldId id="330" r:id="rId68"/>
    <p:sldId id="331" r:id="rId69"/>
    <p:sldId id="328" r:id="rId70"/>
    <p:sldId id="329" r:id="rId71"/>
    <p:sldId id="332" r:id="rId72"/>
    <p:sldId id="333" r:id="rId73"/>
    <p:sldId id="334" r:id="rId74"/>
    <p:sldId id="335" r:id="rId75"/>
    <p:sldId id="336" r:id="rId76"/>
    <p:sldId id="337" r:id="rId77"/>
    <p:sldId id="338" r:id="rId78"/>
    <p:sldId id="340" r:id="rId79"/>
    <p:sldId id="341" r:id="rId80"/>
    <p:sldId id="342" r:id="rId81"/>
    <p:sldId id="343" r:id="rId82"/>
    <p:sldId id="344" r:id="rId83"/>
    <p:sldId id="345" r:id="rId84"/>
    <p:sldId id="346" r:id="rId8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E78D6"/>
    <a:srgbClr val="5DFF5D"/>
    <a:srgbClr val="FF5050"/>
    <a:srgbClr val="ABABAB"/>
    <a:srgbClr val="00FFFF"/>
    <a:srgbClr val="85FFFF"/>
    <a:srgbClr val="FFAFAF"/>
    <a:srgbClr val="FFFF5B"/>
    <a:srgbClr val="00FF00"/>
    <a:srgbClr val="FFFF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413" autoAdjust="0"/>
  </p:normalViewPr>
  <p:slideViewPr>
    <p:cSldViewPr>
      <p:cViewPr varScale="1">
        <p:scale>
          <a:sx n="67" d="100"/>
          <a:sy n="67" d="100"/>
        </p:scale>
        <p:origin x="-147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tableStyles" Target="tableStyles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B9C2B0-721C-472A-B5F6-5CC0FEA3C917}" type="datetimeFigureOut">
              <a:rPr lang="cs-CZ" smtClean="0"/>
              <a:t>27.11.2013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80DE28-80EC-4E5B-B9D3-76CDA24EF2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82659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7D0FDE9-E9CA-46DC-813B-52E910C653DD}" type="slidenum">
              <a:rPr lang="cs-CZ" smtClean="0"/>
              <a:pPr>
                <a:defRPr/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8B5DD-4F75-4837-8580-1FA2E70CB5A7}" type="datetimeFigureOut">
              <a:rPr lang="cs-CZ" smtClean="0"/>
              <a:t>27.11.2013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D82C3-FACA-4D9F-AA18-52471C233E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69838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8B5DD-4F75-4837-8580-1FA2E70CB5A7}" type="datetimeFigureOut">
              <a:rPr lang="cs-CZ" smtClean="0"/>
              <a:t>27.11.2013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D82C3-FACA-4D9F-AA18-52471C233E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41888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8B5DD-4F75-4837-8580-1FA2E70CB5A7}" type="datetimeFigureOut">
              <a:rPr lang="cs-CZ" smtClean="0"/>
              <a:t>27.11.2013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D82C3-FACA-4D9F-AA18-52471C233E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00265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8B5DD-4F75-4837-8580-1FA2E70CB5A7}" type="datetimeFigureOut">
              <a:rPr lang="cs-CZ" smtClean="0"/>
              <a:t>27.11.2013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D82C3-FACA-4D9F-AA18-52471C233E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967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8B5DD-4F75-4837-8580-1FA2E70CB5A7}" type="datetimeFigureOut">
              <a:rPr lang="cs-CZ" smtClean="0"/>
              <a:t>27.11.2013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D82C3-FACA-4D9F-AA18-52471C233E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5937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8B5DD-4F75-4837-8580-1FA2E70CB5A7}" type="datetimeFigureOut">
              <a:rPr lang="cs-CZ" smtClean="0"/>
              <a:t>27.11.2013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D82C3-FACA-4D9F-AA18-52471C233E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76557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8B5DD-4F75-4837-8580-1FA2E70CB5A7}" type="datetimeFigureOut">
              <a:rPr lang="cs-CZ" smtClean="0"/>
              <a:t>27.11.2013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D82C3-FACA-4D9F-AA18-52471C233E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34682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8B5DD-4F75-4837-8580-1FA2E70CB5A7}" type="datetimeFigureOut">
              <a:rPr lang="cs-CZ" smtClean="0"/>
              <a:t>27.11.2013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D82C3-FACA-4D9F-AA18-52471C233E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80664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8B5DD-4F75-4837-8580-1FA2E70CB5A7}" type="datetimeFigureOut">
              <a:rPr lang="cs-CZ" smtClean="0"/>
              <a:t>27.11.2013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D82C3-FACA-4D9F-AA18-52471C233E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74462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8B5DD-4F75-4837-8580-1FA2E70CB5A7}" type="datetimeFigureOut">
              <a:rPr lang="cs-CZ" smtClean="0"/>
              <a:t>27.11.2013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D82C3-FACA-4D9F-AA18-52471C233E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30330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8B5DD-4F75-4837-8580-1FA2E70CB5A7}" type="datetimeFigureOut">
              <a:rPr lang="cs-CZ" smtClean="0"/>
              <a:t>27.11.2013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D82C3-FACA-4D9F-AA18-52471C233E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2096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D8B5DD-4F75-4837-8580-1FA2E70CB5A7}" type="datetimeFigureOut">
              <a:rPr lang="cs-CZ" smtClean="0"/>
              <a:t>27.11.2013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D82C3-FACA-4D9F-AA18-52471C233E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0256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Hypermetropia.png" TargetMode="External"/><Relationship Id="rId7" Type="http://schemas.openxmlformats.org/officeDocument/2006/relationships/hyperlink" Target="http://cs.wikipedia.org/wiki/Soubor:Human_eyesight_two_children_and_ball_with_glaucoma.jpg" TargetMode="External"/><Relationship Id="rId2" Type="http://schemas.openxmlformats.org/officeDocument/2006/relationships/hyperlink" Target="http://commons.wikimedia.org/wiki/File:Schematic_diagram_of_the_human_eye_cs.sv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Human_eyesight_two_children_and_ball_normal_vision.jpg" TargetMode="External"/><Relationship Id="rId5" Type="http://schemas.openxmlformats.org/officeDocument/2006/relationships/hyperlink" Target="http://cs.wikipedia.org/wiki/Soubor:Cataract_in_human_eye.png" TargetMode="External"/><Relationship Id="rId4" Type="http://schemas.openxmlformats.org/officeDocument/2006/relationships/hyperlink" Target="http://cs.wikipedia.org/wiki/Soubor:Myopia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28688" y="1844675"/>
            <a:ext cx="7072312" cy="3933825"/>
          </a:xfrm>
        </p:spPr>
        <p:txBody>
          <a:bodyPr>
            <a:normAutofit/>
          </a:bodyPr>
          <a:lstStyle/>
          <a:p>
            <a:pPr algn="l" eaLnBrk="1" hangingPunct="1"/>
            <a:r>
              <a:rPr lang="cs-CZ" altLang="cs-CZ" sz="1400" dirty="0" smtClean="0">
                <a:solidFill>
                  <a:schemeClr val="tx1"/>
                </a:solidFill>
              </a:rPr>
              <a:t>ŠKOLA:			Gymnázium, Tanvald, Školní 305, příspěvková organizace</a:t>
            </a:r>
          </a:p>
          <a:p>
            <a:pPr algn="l" eaLnBrk="1" hangingPunct="1"/>
            <a:r>
              <a:rPr lang="cs-CZ" altLang="cs-CZ" sz="1400" dirty="0" smtClean="0">
                <a:solidFill>
                  <a:schemeClr val="tx1"/>
                </a:solidFill>
              </a:rPr>
              <a:t>ČÍSLO PROJEKTU:		CZ.1.07/1.5.00/34.0434</a:t>
            </a:r>
          </a:p>
          <a:p>
            <a:pPr algn="l" eaLnBrk="1" hangingPunct="1"/>
            <a:r>
              <a:rPr lang="cs-CZ" altLang="cs-CZ" sz="1400" dirty="0" smtClean="0">
                <a:solidFill>
                  <a:schemeClr val="tx1"/>
                </a:solidFill>
              </a:rPr>
              <a:t>NÁZEV PROJEKTU:		Šablony – Gymnázium Tanvald</a:t>
            </a:r>
          </a:p>
          <a:p>
            <a:pPr algn="l" eaLnBrk="1" hangingPunct="1"/>
            <a:r>
              <a:rPr lang="cs-CZ" altLang="cs-CZ" sz="1400" dirty="0" smtClean="0">
                <a:solidFill>
                  <a:schemeClr val="tx1"/>
                </a:solidFill>
              </a:rPr>
              <a:t>ČÍSLO ŠABLONY:		III/2 Inovace a zkvalitnění výuky prostřednictvím ICT</a:t>
            </a:r>
          </a:p>
          <a:p>
            <a:pPr algn="l" eaLnBrk="1" hangingPunct="1"/>
            <a:r>
              <a:rPr lang="cs-CZ" altLang="cs-CZ" sz="1400" dirty="0" smtClean="0">
                <a:solidFill>
                  <a:schemeClr val="tx1"/>
                </a:solidFill>
              </a:rPr>
              <a:t>AUTOR:			Iva </a:t>
            </a:r>
            <a:r>
              <a:rPr lang="cs-CZ" altLang="cs-CZ" sz="1400" dirty="0" err="1" smtClean="0">
                <a:solidFill>
                  <a:schemeClr val="tx1"/>
                </a:solidFill>
              </a:rPr>
              <a:t>Herrmannová</a:t>
            </a:r>
            <a:endParaRPr lang="cs-CZ" altLang="cs-CZ" sz="1400" dirty="0" smtClean="0">
              <a:solidFill>
                <a:schemeClr val="tx1"/>
              </a:solidFill>
            </a:endParaRPr>
          </a:p>
          <a:p>
            <a:pPr algn="l" eaLnBrk="1" hangingPunct="1"/>
            <a:r>
              <a:rPr lang="cs-CZ" altLang="cs-CZ" sz="1400" dirty="0" smtClean="0">
                <a:solidFill>
                  <a:schemeClr val="tx1"/>
                </a:solidFill>
              </a:rPr>
              <a:t>TEMATICKÁ OBLAST: 		Optika</a:t>
            </a:r>
          </a:p>
          <a:p>
            <a:pPr algn="l" eaLnBrk="1" hangingPunct="1"/>
            <a:r>
              <a:rPr lang="cs-CZ" altLang="cs-CZ" sz="1400" dirty="0" smtClean="0">
                <a:solidFill>
                  <a:schemeClr val="tx1"/>
                </a:solidFill>
              </a:rPr>
              <a:t>NÁZEV </a:t>
            </a:r>
            <a:r>
              <a:rPr lang="cs-CZ" altLang="cs-CZ" sz="1400" dirty="0" err="1" smtClean="0">
                <a:solidFill>
                  <a:schemeClr val="tx1"/>
                </a:solidFill>
              </a:rPr>
              <a:t>DUMu</a:t>
            </a:r>
            <a:r>
              <a:rPr lang="cs-CZ" altLang="cs-CZ" sz="1400" dirty="0" smtClean="0">
                <a:solidFill>
                  <a:schemeClr val="tx1"/>
                </a:solidFill>
              </a:rPr>
              <a:t>:		Oko</a:t>
            </a:r>
          </a:p>
          <a:p>
            <a:pPr algn="l"/>
            <a:r>
              <a:rPr lang="cs-CZ" altLang="cs-CZ" sz="1400" dirty="0">
                <a:solidFill>
                  <a:schemeClr val="tx1"/>
                </a:solidFill>
              </a:rPr>
              <a:t>POŘADOVÉ ČÍSLO </a:t>
            </a:r>
            <a:r>
              <a:rPr lang="cs-CZ" altLang="cs-CZ" sz="1400" dirty="0" err="1">
                <a:solidFill>
                  <a:schemeClr val="tx1"/>
                </a:solidFill>
              </a:rPr>
              <a:t>DUMu</a:t>
            </a:r>
            <a:r>
              <a:rPr lang="cs-CZ" altLang="cs-CZ" sz="1400" dirty="0">
                <a:solidFill>
                  <a:schemeClr val="tx1"/>
                </a:solidFill>
              </a:rPr>
              <a:t>:	</a:t>
            </a:r>
            <a:r>
              <a:rPr lang="cs-CZ" altLang="cs-CZ" sz="1400" dirty="0" smtClean="0">
                <a:solidFill>
                  <a:schemeClr val="tx1"/>
                </a:solidFill>
              </a:rPr>
              <a:t>21</a:t>
            </a:r>
            <a:endParaRPr lang="cs-CZ" altLang="cs-CZ" sz="1400" dirty="0">
              <a:solidFill>
                <a:schemeClr val="tx1"/>
              </a:solidFill>
            </a:endParaRPr>
          </a:p>
          <a:p>
            <a:pPr algn="l" eaLnBrk="1" hangingPunct="1"/>
            <a:r>
              <a:rPr lang="cs-CZ" altLang="cs-CZ" sz="1400" dirty="0" smtClean="0">
                <a:solidFill>
                  <a:schemeClr val="tx1"/>
                </a:solidFill>
              </a:rPr>
              <a:t>KÓD </a:t>
            </a:r>
            <a:r>
              <a:rPr lang="cs-CZ" altLang="cs-CZ" sz="1400" dirty="0" err="1" smtClean="0">
                <a:solidFill>
                  <a:schemeClr val="tx1"/>
                </a:solidFill>
              </a:rPr>
              <a:t>DUMu</a:t>
            </a:r>
            <a:r>
              <a:rPr lang="cs-CZ" altLang="cs-CZ" sz="1400" dirty="0" smtClean="0">
                <a:solidFill>
                  <a:schemeClr val="tx1"/>
                </a:solidFill>
              </a:rPr>
              <a:t>:			IH_OPTIKA_21</a:t>
            </a:r>
          </a:p>
          <a:p>
            <a:pPr algn="l"/>
            <a:r>
              <a:rPr lang="cs-CZ" altLang="cs-CZ" sz="1400" dirty="0" smtClean="0">
                <a:solidFill>
                  <a:schemeClr val="tx1"/>
                </a:solidFill>
              </a:rPr>
              <a:t>DATUM TVORBY:		20.11.2013</a:t>
            </a:r>
          </a:p>
          <a:p>
            <a:pPr algn="l" eaLnBrk="1" hangingPunct="1"/>
            <a:r>
              <a:rPr lang="cs-CZ" altLang="cs-CZ" sz="1400" dirty="0" smtClean="0">
                <a:solidFill>
                  <a:schemeClr val="tx1"/>
                </a:solidFill>
              </a:rPr>
              <a:t>ANOTACE (ROČNÍK):		Prezentace je určena pro oktávu gymnázií (4. ročník). V prezentaci jsou žáci seznámeni s okem jako optickou soustavou, podrobně s anatomií oka, která je  názorně popisována a objasňována  pomocí vysvětlivek, které se postupně načítají na obrázku řezu lidského oka. Dále jsou vysvětleny pojmy daleký a blízký bod oka a konvenční zraková vzdálenost. V závěru prezentace  jsou  uvedeny nejčastější oční vady, jejich příčiny, projevy a možné korekce.</a:t>
            </a:r>
          </a:p>
        </p:txBody>
      </p:sp>
      <p:pic>
        <p:nvPicPr>
          <p:cNvPr id="2051" name="obrázek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260350"/>
            <a:ext cx="5256212" cy="13255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Text Box 5"/>
          <p:cNvSpPr txBox="1">
            <a:spLocks noChangeArrowheads="1"/>
          </p:cNvSpPr>
          <p:nvPr/>
        </p:nvSpPr>
        <p:spPr bwMode="auto">
          <a:xfrm>
            <a:off x="5372100" y="319088"/>
            <a:ext cx="544513" cy="596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cs-CZ" sz="1800">
              <a:latin typeface="Arial" charset="0"/>
            </a:endParaRPr>
          </a:p>
        </p:txBody>
      </p:sp>
      <p:sp>
        <p:nvSpPr>
          <p:cNvPr id="2053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cs-CZ" sz="1800">
              <a:latin typeface="Arial" charset="0"/>
            </a:endParaRPr>
          </a:p>
        </p:txBody>
      </p:sp>
      <p:sp>
        <p:nvSpPr>
          <p:cNvPr id="2054" name="Rectangle 8"/>
          <p:cNvSpPr>
            <a:spLocks noChangeArrowheads="1"/>
          </p:cNvSpPr>
          <p:nvPr/>
        </p:nvSpPr>
        <p:spPr bwMode="auto">
          <a:xfrm>
            <a:off x="0" y="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cs-CZ" sz="1800">
              <a:latin typeface="Arial" charset="0"/>
            </a:endParaRPr>
          </a:p>
        </p:txBody>
      </p:sp>
      <p:sp>
        <p:nvSpPr>
          <p:cNvPr id="2055" name="Rectangle 9"/>
          <p:cNvSpPr>
            <a:spLocks noChangeArrowheads="1"/>
          </p:cNvSpPr>
          <p:nvPr/>
        </p:nvSpPr>
        <p:spPr bwMode="auto">
          <a:xfrm>
            <a:off x="0" y="352425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cs-CZ" sz="1800">
              <a:latin typeface="Arial" charset="0"/>
            </a:endParaRPr>
          </a:p>
        </p:txBody>
      </p:sp>
      <p:pic>
        <p:nvPicPr>
          <p:cNvPr id="2056" name="Picture 10"/>
          <p:cNvPicPr>
            <a:picLocks noGrp="1" noChangeAspect="1" noChangeArrowheads="1"/>
          </p:cNvPicPr>
          <p:nvPr>
            <p:ph type="ctrTitle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24750" y="549275"/>
            <a:ext cx="503238" cy="488950"/>
          </a:xfrm>
          <a:noFill/>
        </p:spPr>
      </p:pic>
    </p:spTree>
    <p:extLst>
      <p:ext uri="{BB962C8B-B14F-4D97-AF65-F5344CB8AC3E}">
        <p14:creationId xmlns:p14="http://schemas.microsoft.com/office/powerpoint/2010/main" val="1658605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1470025"/>
          </a:xfrm>
          <a:solidFill>
            <a:srgbClr val="00FFFF"/>
          </a:solidFill>
        </p:spPr>
        <p:txBody>
          <a:bodyPr>
            <a:normAutofit fontScale="90000"/>
          </a:bodyPr>
          <a:lstStyle/>
          <a:p>
            <a:r>
              <a:rPr lang="cs-CZ" sz="9600" dirty="0" smtClean="0"/>
              <a:t>OKO</a:t>
            </a:r>
            <a:endParaRPr lang="cs-CZ" sz="9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656784" cy="2209800"/>
          </a:xfrm>
        </p:spPr>
        <p:txBody>
          <a:bodyPr/>
          <a:lstStyle/>
          <a:p>
            <a:pPr marL="514350" indent="-514350" algn="l">
              <a:buAutoNum type="arabicPeriod"/>
            </a:pPr>
            <a:r>
              <a:rPr lang="cs-CZ" b="1" dirty="0" smtClean="0">
                <a:solidFill>
                  <a:srgbClr val="C00000"/>
                </a:solidFill>
              </a:rPr>
              <a:t>OKO JAKO </a:t>
            </a:r>
            <a:r>
              <a:rPr lang="cs-CZ" b="1" dirty="0" smtClean="0">
                <a:solidFill>
                  <a:srgbClr val="C00000"/>
                </a:solidFill>
              </a:rPr>
              <a:t>OPTICKÁ </a:t>
            </a:r>
            <a:r>
              <a:rPr lang="cs-CZ" b="1" dirty="0" smtClean="0">
                <a:solidFill>
                  <a:srgbClr val="C00000"/>
                </a:solidFill>
              </a:rPr>
              <a:t>SOUSTAVA</a:t>
            </a:r>
          </a:p>
          <a:p>
            <a:pPr marL="514350" indent="-514350" algn="l">
              <a:buAutoNum type="arabicPeriod"/>
            </a:pPr>
            <a:r>
              <a:rPr lang="cs-CZ" b="1" dirty="0" smtClean="0">
                <a:solidFill>
                  <a:srgbClr val="C00000"/>
                </a:solidFill>
              </a:rPr>
              <a:t>ANATOMIE OKA</a:t>
            </a:r>
          </a:p>
          <a:p>
            <a:pPr marL="514350" indent="-514350" algn="l">
              <a:buAutoNum type="arabicPeriod"/>
            </a:pPr>
            <a:r>
              <a:rPr lang="cs-CZ" b="1" dirty="0" smtClean="0">
                <a:solidFill>
                  <a:srgbClr val="C00000"/>
                </a:solidFill>
              </a:rPr>
              <a:t>VADY OKA</a:t>
            </a:r>
            <a:endParaRPr lang="cs-CZ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4873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FFFF"/>
          </a:solidFill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1. OKO JAKO OPTICKÁ SOUSTAVA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Oko je </a:t>
            </a:r>
            <a:r>
              <a:rPr lang="cs-CZ" b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SPOJNÁ</a:t>
            </a:r>
            <a:r>
              <a:rPr lang="cs-CZ" dirty="0" smtClean="0"/>
              <a:t> optická </a:t>
            </a:r>
            <a:r>
              <a:rPr lang="cs-CZ" b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SOUSTAVA</a:t>
            </a:r>
            <a:endParaRPr lang="cs-CZ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Zaoblený obdélníkový popisek 5"/>
          <p:cNvSpPr/>
          <p:nvPr/>
        </p:nvSpPr>
        <p:spPr>
          <a:xfrm>
            <a:off x="3481681" y="3581400"/>
            <a:ext cx="4392488" cy="2664296"/>
          </a:xfrm>
          <a:prstGeom prst="wedgeRoundRectCallout">
            <a:avLst>
              <a:gd name="adj1" fmla="val -68437"/>
              <a:gd name="adj2" fmla="val -97860"/>
              <a:gd name="adj3" fmla="val 16667"/>
            </a:avLst>
          </a:prstGeom>
          <a:solidFill>
            <a:srgbClr val="AE78D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DOPADAJÍCÍ SVAZEK PAPRSKŮ JE ZMĚNĚN NA </a:t>
            </a:r>
            <a:r>
              <a:rPr lang="cs-CZ" sz="4000" b="1" u="sng" dirty="0" smtClean="0">
                <a:solidFill>
                  <a:schemeClr val="tx1"/>
                </a:solidFill>
              </a:rPr>
              <a:t>SBÍHAVÝ SVAZEK</a:t>
            </a:r>
            <a:endParaRPr lang="cs-CZ" sz="4000" b="1" u="sng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343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FFFF"/>
          </a:solidFill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1. OKO JAKO OPTICKÁ SOUSTAVA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Oko je </a:t>
            </a:r>
            <a:r>
              <a:rPr lang="cs-CZ" b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SPOJNÁ</a:t>
            </a:r>
            <a:r>
              <a:rPr lang="cs-CZ" dirty="0" smtClean="0"/>
              <a:t> optická </a:t>
            </a:r>
            <a:r>
              <a:rPr lang="cs-CZ" b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SOUSTAVA</a:t>
            </a:r>
            <a:endParaRPr lang="cs-CZ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Zaoblený obdélníkový popisek 5"/>
          <p:cNvSpPr/>
          <p:nvPr/>
        </p:nvSpPr>
        <p:spPr>
          <a:xfrm>
            <a:off x="3481681" y="3581400"/>
            <a:ext cx="4392488" cy="2664296"/>
          </a:xfrm>
          <a:prstGeom prst="wedgeRoundRectCallout">
            <a:avLst>
              <a:gd name="adj1" fmla="val -68437"/>
              <a:gd name="adj2" fmla="val -97860"/>
              <a:gd name="adj3" fmla="val 16667"/>
            </a:avLst>
          </a:prstGeom>
          <a:solidFill>
            <a:srgbClr val="AE78D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DOPADAJÍCÍ SVAZEK PAPRSKŮ JE ZMĚNĚN NA </a:t>
            </a:r>
            <a:r>
              <a:rPr lang="cs-CZ" sz="4000" b="1" u="sng" dirty="0" smtClean="0">
                <a:solidFill>
                  <a:schemeClr val="tx1"/>
                </a:solidFill>
              </a:rPr>
              <a:t>SBÍHAVÝ SVAZEK</a:t>
            </a:r>
            <a:endParaRPr lang="cs-CZ" sz="4000" b="1" u="sng" dirty="0">
              <a:solidFill>
                <a:schemeClr val="tx1"/>
              </a:solidFill>
            </a:endParaRPr>
          </a:p>
        </p:txBody>
      </p:sp>
      <p:sp>
        <p:nvSpPr>
          <p:cNvPr id="5" name="Zaoblený obdélníkový popisek 4"/>
          <p:cNvSpPr/>
          <p:nvPr/>
        </p:nvSpPr>
        <p:spPr>
          <a:xfrm>
            <a:off x="480899" y="3581400"/>
            <a:ext cx="5418021" cy="2664296"/>
          </a:xfrm>
          <a:prstGeom prst="wedgeRoundRectCallout">
            <a:avLst>
              <a:gd name="adj1" fmla="val 50774"/>
              <a:gd name="adj2" fmla="val -104031"/>
              <a:gd name="adj3" fmla="val 16667"/>
            </a:avLst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OBRAZ VZNIKÁ </a:t>
            </a:r>
            <a:r>
              <a:rPr lang="cs-CZ" sz="4000" b="1" u="sng" dirty="0" smtClean="0">
                <a:solidFill>
                  <a:schemeClr val="tx1"/>
                </a:solidFill>
              </a:rPr>
              <a:t>NĚKOLIKANÁSOBNÝM LOMEM</a:t>
            </a:r>
            <a:endParaRPr lang="cs-CZ" sz="4000" b="1" u="sng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3279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FFFF"/>
          </a:solidFill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1. OKO JAKO OPTICKÁ SOUSTAVA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Oko je </a:t>
            </a:r>
            <a:r>
              <a:rPr lang="cs-CZ" b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SPOJNÁ</a:t>
            </a:r>
            <a:r>
              <a:rPr lang="cs-CZ" dirty="0" smtClean="0"/>
              <a:t> optická </a:t>
            </a:r>
            <a:r>
              <a:rPr lang="cs-CZ" b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SOUSTAVA</a:t>
            </a:r>
          </a:p>
          <a:p>
            <a:r>
              <a:rPr lang="cs-CZ" dirty="0" smtClean="0"/>
              <a:t>Oko vytváří obraz	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ZMENŠENÝ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	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PŘEVRÁCENÝ</a:t>
            </a:r>
          </a:p>
          <a:p>
            <a:pPr marL="0" indent="0">
              <a:buNone/>
            </a:pP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	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SKUTEČNÝ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32968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AFAF"/>
          </a:solidFill>
        </p:spPr>
        <p:txBody>
          <a:bodyPr>
            <a:noAutofit/>
          </a:bodyPr>
          <a:lstStyle/>
          <a:p>
            <a:r>
              <a:rPr lang="cs-CZ" sz="3600" dirty="0" smtClean="0"/>
              <a:t>Obraz </a:t>
            </a:r>
            <a:r>
              <a:rPr lang="cs-CZ" sz="35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ZMENŠENÝ, PŘEVRÁCENÝ, SKUTEČNÝ</a:t>
            </a:r>
            <a:endParaRPr lang="cs-CZ" sz="35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FFFF8F"/>
          </a:solidFill>
        </p:spPr>
        <p:txBody>
          <a:bodyPr/>
          <a:lstStyle/>
          <a:p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5616115" y="2757473"/>
            <a:ext cx="2376264" cy="252028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louk 4"/>
          <p:cNvSpPr/>
          <p:nvPr/>
        </p:nvSpPr>
        <p:spPr>
          <a:xfrm rot="12690672">
            <a:off x="5447360" y="3321355"/>
            <a:ext cx="1514637" cy="1572602"/>
          </a:xfrm>
          <a:prstGeom prst="arc">
            <a:avLst>
              <a:gd name="adj1" fmla="val 15919530"/>
              <a:gd name="adj2" fmla="val 158633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Měsíc 5"/>
          <p:cNvSpPr/>
          <p:nvPr/>
        </p:nvSpPr>
        <p:spPr>
          <a:xfrm>
            <a:off x="5364088" y="3356992"/>
            <a:ext cx="504055" cy="1440160"/>
          </a:xfrm>
          <a:prstGeom prst="moon">
            <a:avLst>
              <a:gd name="adj" fmla="val 55582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louk 8"/>
          <p:cNvSpPr/>
          <p:nvPr/>
        </p:nvSpPr>
        <p:spPr>
          <a:xfrm rot="2399236">
            <a:off x="4838907" y="3320452"/>
            <a:ext cx="1554416" cy="1494166"/>
          </a:xfrm>
          <a:prstGeom prst="arc">
            <a:avLst>
              <a:gd name="adj1" fmla="val 16200000"/>
              <a:gd name="adj2" fmla="val 708769"/>
            </a:avLst>
          </a:prstGeom>
          <a:ln w="3175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louk 9"/>
          <p:cNvSpPr/>
          <p:nvPr/>
        </p:nvSpPr>
        <p:spPr>
          <a:xfrm rot="13639096">
            <a:off x="5821213" y="3354968"/>
            <a:ext cx="1554416" cy="1494166"/>
          </a:xfrm>
          <a:prstGeom prst="arc">
            <a:avLst>
              <a:gd name="adj1" fmla="val 15791922"/>
              <a:gd name="adj2" fmla="val 239379"/>
            </a:avLst>
          </a:prstGeom>
          <a:ln w="3175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2" name="Přímá spojnice 11"/>
          <p:cNvCxnSpPr/>
          <p:nvPr/>
        </p:nvCxnSpPr>
        <p:spPr>
          <a:xfrm>
            <a:off x="1259632" y="4102051"/>
            <a:ext cx="7272808" cy="5605"/>
          </a:xfrm>
          <a:prstGeom prst="line">
            <a:avLst/>
          </a:prstGeom>
          <a:ln w="25400"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V="1">
            <a:off x="1916270" y="3526106"/>
            <a:ext cx="0" cy="1080120"/>
          </a:xfrm>
          <a:prstGeom prst="straightConnector1">
            <a:avLst/>
          </a:prstGeom>
          <a:ln w="412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>
            <a:off x="1916270" y="3526106"/>
            <a:ext cx="4095890" cy="11891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>
            <a:off x="1916270" y="3526106"/>
            <a:ext cx="4133577" cy="983014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>
            <a:off x="5984698" y="3634691"/>
            <a:ext cx="1934925" cy="874429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>
            <a:off x="6031003" y="4484437"/>
            <a:ext cx="1953769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se šipkou 29"/>
          <p:cNvCxnSpPr/>
          <p:nvPr/>
        </p:nvCxnSpPr>
        <p:spPr>
          <a:xfrm flipV="1">
            <a:off x="1962806" y="4509120"/>
            <a:ext cx="4041747" cy="97106"/>
          </a:xfrm>
          <a:prstGeom prst="straightConnector1">
            <a:avLst/>
          </a:prstGeom>
          <a:ln w="25400">
            <a:solidFill>
              <a:srgbClr val="007A37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se šipkou 31"/>
          <p:cNvCxnSpPr/>
          <p:nvPr/>
        </p:nvCxnSpPr>
        <p:spPr>
          <a:xfrm flipV="1">
            <a:off x="6031003" y="3789040"/>
            <a:ext cx="1953769" cy="682996"/>
          </a:xfrm>
          <a:prstGeom prst="straightConnector1">
            <a:avLst/>
          </a:prstGeom>
          <a:ln w="25400">
            <a:solidFill>
              <a:srgbClr val="007A37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se šipkou 33"/>
          <p:cNvCxnSpPr/>
          <p:nvPr/>
        </p:nvCxnSpPr>
        <p:spPr>
          <a:xfrm flipV="1">
            <a:off x="1916270" y="3645024"/>
            <a:ext cx="4088283" cy="961203"/>
          </a:xfrm>
          <a:prstGeom prst="straightConnector1">
            <a:avLst/>
          </a:prstGeom>
          <a:ln w="25400">
            <a:solidFill>
              <a:srgbClr val="007A37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se šipkou 36"/>
          <p:cNvCxnSpPr/>
          <p:nvPr/>
        </p:nvCxnSpPr>
        <p:spPr>
          <a:xfrm>
            <a:off x="6031003" y="3645024"/>
            <a:ext cx="1953769" cy="144016"/>
          </a:xfrm>
          <a:prstGeom prst="straightConnector1">
            <a:avLst/>
          </a:prstGeom>
          <a:ln w="25400">
            <a:solidFill>
              <a:srgbClr val="007A37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se šipkou 43"/>
          <p:cNvCxnSpPr/>
          <p:nvPr/>
        </p:nvCxnSpPr>
        <p:spPr>
          <a:xfrm>
            <a:off x="7919623" y="3835034"/>
            <a:ext cx="0" cy="635674"/>
          </a:xfrm>
          <a:prstGeom prst="straightConnector1">
            <a:avLst/>
          </a:prstGeom>
          <a:ln w="50800">
            <a:solidFill>
              <a:srgbClr val="C000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9757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FFFF"/>
          </a:solidFill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1. OKO JAKO OPTICKÁ SOUSTAVA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Oko je </a:t>
            </a:r>
            <a:r>
              <a:rPr lang="cs-CZ" b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SPOJNÁ</a:t>
            </a:r>
            <a:r>
              <a:rPr lang="cs-CZ" dirty="0" smtClean="0"/>
              <a:t> optická </a:t>
            </a:r>
            <a:r>
              <a:rPr lang="cs-CZ" b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SOUSTAVA</a:t>
            </a:r>
          </a:p>
          <a:p>
            <a:r>
              <a:rPr lang="cs-CZ" dirty="0" smtClean="0"/>
              <a:t>Oko vytváří obraz	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ZMENŠENÝ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	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PŘEVRÁCENÝ</a:t>
            </a:r>
          </a:p>
          <a:p>
            <a:pPr marL="0" indent="0">
              <a:buNone/>
            </a:pP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	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SKUTEČNÝ</a:t>
            </a:r>
            <a:endParaRPr lang="cs-CZ" dirty="0"/>
          </a:p>
        </p:txBody>
      </p:sp>
      <p:sp>
        <p:nvSpPr>
          <p:cNvPr id="4" name="Zaoblený obdélníkový popisek 3"/>
          <p:cNvSpPr/>
          <p:nvPr/>
        </p:nvSpPr>
        <p:spPr>
          <a:xfrm>
            <a:off x="395536" y="4643983"/>
            <a:ext cx="7560840" cy="1944216"/>
          </a:xfrm>
          <a:prstGeom prst="wedgeRoundRectCallout">
            <a:avLst>
              <a:gd name="adj1" fmla="val -842"/>
              <a:gd name="adj2" fmla="val -118062"/>
              <a:gd name="adj3" fmla="val 16667"/>
            </a:avLst>
          </a:prstGeom>
          <a:solidFill>
            <a:srgbClr val="FFAFA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TAKOVÝ OBRAZ OKO VYTVÁŘÍ ODMALIČKA. DÍKY ZKUŠENOSTEM A ZPRACOVÁNÍ VE ZRAKOVÉM CENTRU V MOZKU VNÍMÁME OBRAZ VE </a:t>
            </a:r>
            <a:r>
              <a:rPr lang="cs-CZ" sz="32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VZPŘÍMENÉ POLOZE</a:t>
            </a:r>
            <a:endParaRPr lang="cs-CZ" sz="3200" b="1" u="sng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94202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FFFF"/>
          </a:solidFill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1. OKO JAKO OPTICKÁ SOUSTAVA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Oko je </a:t>
            </a:r>
            <a:r>
              <a:rPr lang="cs-CZ" b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SPOJNÁ</a:t>
            </a:r>
            <a:r>
              <a:rPr lang="cs-CZ" dirty="0" smtClean="0"/>
              <a:t> optická </a:t>
            </a:r>
            <a:r>
              <a:rPr lang="cs-CZ" b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SOUSTAVA</a:t>
            </a:r>
          </a:p>
          <a:p>
            <a:r>
              <a:rPr lang="cs-CZ" dirty="0" smtClean="0"/>
              <a:t>Oko vytváří obraz	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ZMENŠENÝ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	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PŘEVRÁCENÝ</a:t>
            </a:r>
          </a:p>
          <a:p>
            <a:pPr marL="0" indent="0">
              <a:buNone/>
            </a:pP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	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SKUTEČNÝ</a:t>
            </a:r>
          </a:p>
          <a:p>
            <a:r>
              <a:rPr lang="cs-CZ" dirty="0" smtClean="0"/>
              <a:t>Oko zobrazuje předměty </a:t>
            </a:r>
            <a:r>
              <a:rPr lang="cs-CZ" dirty="0"/>
              <a:t>z</a:t>
            </a:r>
            <a:r>
              <a:rPr lang="cs-CZ" dirty="0" smtClean="0"/>
              <a:t> </a:t>
            </a:r>
            <a:r>
              <a:rPr lang="cs-CZ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RŮZNÝCH PŘEDMĚTOVÝCH VZDÁLENOSTÍ </a:t>
            </a:r>
            <a:r>
              <a:rPr lang="cs-CZ" b="1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dirty="0" smtClean="0"/>
              <a:t> do vždy </a:t>
            </a:r>
            <a:r>
              <a:rPr lang="cs-CZ" b="1" u="sng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STEJNÉ OBRAZOVÉ VZDÁLENOSTI </a:t>
            </a:r>
            <a:r>
              <a:rPr lang="cs-CZ" b="1" i="1" u="sng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b="1" i="1" u="sng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´</a:t>
            </a:r>
            <a:endParaRPr lang="cs-CZ" b="1" u="sng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63942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AFAF"/>
          </a:solidFill>
        </p:spPr>
        <p:txBody>
          <a:bodyPr>
            <a:noAutofit/>
          </a:bodyPr>
          <a:lstStyle/>
          <a:p>
            <a:r>
              <a:rPr lang="cs-CZ" sz="2800" dirty="0"/>
              <a:t>Oko zobrazuje předměty z </a:t>
            </a:r>
            <a:r>
              <a:rPr lang="cs-CZ" sz="28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RŮZNÝCH PŘEDMĚTOVÝCH VZDÁLENOSTÍ </a:t>
            </a:r>
            <a:r>
              <a:rPr lang="cs-CZ" sz="2800" b="1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sz="2800" dirty="0" smtClean="0"/>
              <a:t> </a:t>
            </a:r>
            <a:r>
              <a:rPr lang="cs-CZ" sz="2800" dirty="0"/>
              <a:t>do vždy </a:t>
            </a:r>
            <a:r>
              <a:rPr lang="cs-CZ" sz="2800" b="1" u="sng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STEJNÉ OBRAZOVÉ VZDÁLENOSTI </a:t>
            </a:r>
            <a:r>
              <a:rPr lang="cs-CZ" sz="2800" b="1" i="1" u="sng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a´</a:t>
            </a:r>
            <a:endParaRPr lang="cs-CZ" sz="2800" b="1" u="sng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FFFF8F"/>
          </a:solidFill>
        </p:spPr>
        <p:txBody>
          <a:bodyPr/>
          <a:lstStyle/>
          <a:p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5616115" y="2757473"/>
            <a:ext cx="2376264" cy="252028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louk 4"/>
          <p:cNvSpPr/>
          <p:nvPr/>
        </p:nvSpPr>
        <p:spPr>
          <a:xfrm rot="12690672">
            <a:off x="5447360" y="3321355"/>
            <a:ext cx="1514637" cy="1572602"/>
          </a:xfrm>
          <a:prstGeom prst="arc">
            <a:avLst>
              <a:gd name="adj1" fmla="val 15919530"/>
              <a:gd name="adj2" fmla="val 158633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Měsíc 5"/>
          <p:cNvSpPr/>
          <p:nvPr/>
        </p:nvSpPr>
        <p:spPr>
          <a:xfrm>
            <a:off x="5364088" y="3356992"/>
            <a:ext cx="504055" cy="1440160"/>
          </a:xfrm>
          <a:prstGeom prst="moon">
            <a:avLst>
              <a:gd name="adj" fmla="val 55582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louk 8"/>
          <p:cNvSpPr/>
          <p:nvPr/>
        </p:nvSpPr>
        <p:spPr>
          <a:xfrm rot="2399236">
            <a:off x="4838907" y="3320452"/>
            <a:ext cx="1554416" cy="1494166"/>
          </a:xfrm>
          <a:prstGeom prst="arc">
            <a:avLst>
              <a:gd name="adj1" fmla="val 16200000"/>
              <a:gd name="adj2" fmla="val 708769"/>
            </a:avLst>
          </a:prstGeom>
          <a:ln w="3175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louk 9"/>
          <p:cNvSpPr/>
          <p:nvPr/>
        </p:nvSpPr>
        <p:spPr>
          <a:xfrm rot="13639096">
            <a:off x="5821213" y="3354968"/>
            <a:ext cx="1554416" cy="1494166"/>
          </a:xfrm>
          <a:prstGeom prst="arc">
            <a:avLst>
              <a:gd name="adj1" fmla="val 15791922"/>
              <a:gd name="adj2" fmla="val 239379"/>
            </a:avLst>
          </a:prstGeom>
          <a:ln w="3175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2" name="Přímá spojnice 11"/>
          <p:cNvCxnSpPr/>
          <p:nvPr/>
        </p:nvCxnSpPr>
        <p:spPr>
          <a:xfrm>
            <a:off x="1259632" y="4102051"/>
            <a:ext cx="7272808" cy="5605"/>
          </a:xfrm>
          <a:prstGeom prst="line">
            <a:avLst/>
          </a:prstGeom>
          <a:ln w="25400"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V="1">
            <a:off x="1916270" y="3526106"/>
            <a:ext cx="0" cy="1080120"/>
          </a:xfrm>
          <a:prstGeom prst="straightConnector1">
            <a:avLst/>
          </a:prstGeom>
          <a:ln w="412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>
            <a:off x="1916270" y="3526106"/>
            <a:ext cx="4095890" cy="11891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>
            <a:off x="1916270" y="3526106"/>
            <a:ext cx="4133577" cy="983014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>
            <a:off x="5984698" y="3634691"/>
            <a:ext cx="1934925" cy="874429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>
            <a:off x="6031003" y="4484437"/>
            <a:ext cx="1953769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se šipkou 29"/>
          <p:cNvCxnSpPr/>
          <p:nvPr/>
        </p:nvCxnSpPr>
        <p:spPr>
          <a:xfrm flipV="1">
            <a:off x="1962806" y="4509120"/>
            <a:ext cx="4041747" cy="97106"/>
          </a:xfrm>
          <a:prstGeom prst="straightConnector1">
            <a:avLst/>
          </a:prstGeom>
          <a:ln w="25400">
            <a:solidFill>
              <a:srgbClr val="007A37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se šipkou 31"/>
          <p:cNvCxnSpPr/>
          <p:nvPr/>
        </p:nvCxnSpPr>
        <p:spPr>
          <a:xfrm flipV="1">
            <a:off x="6031003" y="3789040"/>
            <a:ext cx="1953769" cy="682996"/>
          </a:xfrm>
          <a:prstGeom prst="straightConnector1">
            <a:avLst/>
          </a:prstGeom>
          <a:ln w="25400">
            <a:solidFill>
              <a:srgbClr val="007A37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se šipkou 33"/>
          <p:cNvCxnSpPr/>
          <p:nvPr/>
        </p:nvCxnSpPr>
        <p:spPr>
          <a:xfrm flipV="1">
            <a:off x="1916270" y="3645024"/>
            <a:ext cx="4088283" cy="961203"/>
          </a:xfrm>
          <a:prstGeom prst="straightConnector1">
            <a:avLst/>
          </a:prstGeom>
          <a:ln w="25400">
            <a:solidFill>
              <a:srgbClr val="007A37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se šipkou 36"/>
          <p:cNvCxnSpPr/>
          <p:nvPr/>
        </p:nvCxnSpPr>
        <p:spPr>
          <a:xfrm>
            <a:off x="6031003" y="3645024"/>
            <a:ext cx="1953769" cy="144016"/>
          </a:xfrm>
          <a:prstGeom prst="straightConnector1">
            <a:avLst/>
          </a:prstGeom>
          <a:ln w="25400">
            <a:solidFill>
              <a:srgbClr val="007A37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se šipkou 43"/>
          <p:cNvCxnSpPr/>
          <p:nvPr/>
        </p:nvCxnSpPr>
        <p:spPr>
          <a:xfrm>
            <a:off x="7919623" y="3835034"/>
            <a:ext cx="0" cy="635674"/>
          </a:xfrm>
          <a:prstGeom prst="straightConnector1">
            <a:avLst/>
          </a:prstGeom>
          <a:ln w="50800">
            <a:solidFill>
              <a:srgbClr val="C000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>
            <a:off x="2079361" y="5277753"/>
            <a:ext cx="3905337" cy="0"/>
          </a:xfrm>
          <a:prstGeom prst="straightConnector1">
            <a:avLst/>
          </a:prstGeom>
          <a:ln w="41275">
            <a:solidFill>
              <a:srgbClr val="00206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>
            <a:off x="5927360" y="5256005"/>
            <a:ext cx="2049600" cy="12046"/>
          </a:xfrm>
          <a:prstGeom prst="straightConnector1">
            <a:avLst/>
          </a:prstGeom>
          <a:ln w="41275">
            <a:solidFill>
              <a:schemeClr val="accent6">
                <a:lumMod val="50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2572948" y="4557673"/>
            <a:ext cx="25751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i="1" dirty="0" smtClean="0">
                <a:solidFill>
                  <a:srgbClr val="002060"/>
                </a:solidFill>
              </a:rPr>
              <a:t>a –</a:t>
            </a:r>
            <a:r>
              <a:rPr lang="cs-CZ" sz="3600" b="1" dirty="0" smtClean="0">
                <a:solidFill>
                  <a:srgbClr val="002060"/>
                </a:solidFill>
              </a:rPr>
              <a:t> mění se</a:t>
            </a:r>
            <a:endParaRPr lang="cs-CZ" sz="3600" b="1" dirty="0">
              <a:solidFill>
                <a:srgbClr val="00206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004553" y="5294517"/>
            <a:ext cx="25751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i="1" dirty="0">
                <a:solidFill>
                  <a:schemeClr val="accent6">
                    <a:lumMod val="50000"/>
                  </a:schemeClr>
                </a:solidFill>
              </a:rPr>
              <a:t>a</a:t>
            </a:r>
            <a:r>
              <a:rPr lang="cs-CZ" sz="3600" b="1" i="1" dirty="0" smtClean="0">
                <a:solidFill>
                  <a:schemeClr val="accent6">
                    <a:lumMod val="50000"/>
                  </a:schemeClr>
                </a:solidFill>
              </a:rPr>
              <a:t>´–</a:t>
            </a: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 stejná</a:t>
            </a:r>
            <a:endParaRPr lang="cs-CZ" sz="36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1556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4" grpId="0"/>
      <p:bldP spid="2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FFFF"/>
          </a:solidFill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1. SHRNUTÍ: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Oko je </a:t>
            </a:r>
            <a:r>
              <a:rPr lang="cs-CZ" b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SPOJNÁ</a:t>
            </a:r>
            <a:r>
              <a:rPr lang="cs-CZ" dirty="0" smtClean="0"/>
              <a:t> optická </a:t>
            </a:r>
            <a:r>
              <a:rPr lang="cs-CZ" b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SOUSTAVA</a:t>
            </a:r>
          </a:p>
          <a:p>
            <a:r>
              <a:rPr lang="cs-CZ" dirty="0" smtClean="0"/>
              <a:t>Oko vytváří obraz	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ZMENŠENÝ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	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PŘEVRÁCENÝ</a:t>
            </a:r>
          </a:p>
          <a:p>
            <a:pPr marL="0" indent="0">
              <a:buNone/>
            </a:pP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	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SKUTEČNÝ</a:t>
            </a:r>
          </a:p>
          <a:p>
            <a:r>
              <a:rPr lang="cs-CZ" dirty="0" smtClean="0"/>
              <a:t>Oko zobrazuje předměty </a:t>
            </a:r>
            <a:r>
              <a:rPr lang="cs-CZ" dirty="0"/>
              <a:t>z</a:t>
            </a:r>
            <a:r>
              <a:rPr lang="cs-CZ" dirty="0" smtClean="0"/>
              <a:t> </a:t>
            </a:r>
            <a:r>
              <a:rPr lang="cs-CZ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RŮZNÝCH PŘEDMĚTOVÝCH VZDÁLENOSTÍ </a:t>
            </a:r>
            <a:r>
              <a:rPr lang="cs-CZ" b="1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dirty="0" smtClean="0"/>
              <a:t>, do vždy </a:t>
            </a:r>
            <a:r>
              <a:rPr lang="cs-CZ" b="1" u="sng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STEJNÉ OBRAZOVÉ VZDÁLENOSTI </a:t>
            </a:r>
            <a:r>
              <a:rPr lang="cs-CZ" b="1" i="1" u="sng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b="1" i="1" u="sng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´</a:t>
            </a:r>
            <a:endParaRPr lang="cs-CZ" b="1" u="sng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1476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5DFF5D"/>
          </a:solidFill>
        </p:spPr>
        <p:txBody>
          <a:bodyPr>
            <a:norm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2</a:t>
            </a:r>
            <a:r>
              <a:rPr lang="cs-CZ" b="1" dirty="0" smtClean="0">
                <a:solidFill>
                  <a:srgbClr val="FF0000"/>
                </a:solidFill>
              </a:rPr>
              <a:t>. ANATOMIE OKA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5012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147248" cy="5865515"/>
          </a:xfrm>
        </p:spPr>
        <p:txBody>
          <a:bodyPr/>
          <a:lstStyle/>
          <a:p>
            <a:endParaRPr lang="cs-CZ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Soubor:Schematic diagram of the human eye cs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0803"/>
            <a:ext cx="6941044" cy="6710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2123728" y="3054713"/>
            <a:ext cx="6408712" cy="2729393"/>
          </a:xfrm>
          <a:prstGeom prst="wedgeRoundRectCallout">
            <a:avLst>
              <a:gd name="adj1" fmla="val 3587"/>
              <a:gd name="adj2" fmla="val -130951"/>
              <a:gd name="adj3" fmla="val 16667"/>
            </a:avLst>
          </a:prstGeom>
          <a:solidFill>
            <a:srgbClr val="FFFF5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ROHOVKA</a:t>
            </a:r>
            <a:r>
              <a:rPr lang="cs-CZ" sz="2800" dirty="0" smtClean="0">
                <a:solidFill>
                  <a:schemeClr val="tx1"/>
                </a:solidFill>
              </a:rPr>
              <a:t> = „VSTUPNÍ BRÁNA DO OKA“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dirty="0">
              <a:solidFill>
                <a:schemeClr val="tx1"/>
              </a:solidFill>
            </a:endParaRPr>
          </a:p>
          <a:p>
            <a:endParaRPr lang="cs-CZ" sz="2800" dirty="0" smtClean="0">
              <a:solidFill>
                <a:schemeClr val="tx1"/>
              </a:solidFill>
            </a:endParaRPr>
          </a:p>
          <a:p>
            <a:endParaRPr lang="cs-CZ" sz="28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1296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147248" cy="5865515"/>
          </a:xfrm>
        </p:spPr>
        <p:txBody>
          <a:bodyPr/>
          <a:lstStyle/>
          <a:p>
            <a:endParaRPr lang="cs-CZ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Soubor:Schematic diagram of the human eye cs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0803"/>
            <a:ext cx="6941044" cy="6710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2123728" y="3054713"/>
            <a:ext cx="6408712" cy="2729393"/>
          </a:xfrm>
          <a:prstGeom prst="wedgeRoundRectCallout">
            <a:avLst>
              <a:gd name="adj1" fmla="val 3587"/>
              <a:gd name="adj2" fmla="val -130951"/>
              <a:gd name="adj3" fmla="val 16667"/>
            </a:avLst>
          </a:prstGeom>
          <a:solidFill>
            <a:srgbClr val="FFFF5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ROHOVKA</a:t>
            </a:r>
            <a:r>
              <a:rPr lang="cs-CZ" sz="2800" dirty="0" smtClean="0">
                <a:solidFill>
                  <a:schemeClr val="tx1"/>
                </a:solidFill>
              </a:rPr>
              <a:t> = „VSTUPNÍ BRÁNA DO OKA“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/>
                </a:solidFill>
              </a:rPr>
              <a:t>ZDE NASTÁVÁ </a:t>
            </a:r>
            <a:r>
              <a:rPr lang="cs-CZ" sz="2800" b="1" u="sng" dirty="0" smtClean="0">
                <a:solidFill>
                  <a:schemeClr val="tx1"/>
                </a:solidFill>
              </a:rPr>
              <a:t>PRVNÍ LOM </a:t>
            </a:r>
            <a:r>
              <a:rPr lang="cs-CZ" sz="2800" dirty="0" smtClean="0">
                <a:solidFill>
                  <a:schemeClr val="tx1"/>
                </a:solidFill>
              </a:rPr>
              <a:t>SVĚTLA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dirty="0">
              <a:solidFill>
                <a:schemeClr val="tx1"/>
              </a:solidFill>
            </a:endParaRPr>
          </a:p>
          <a:p>
            <a:endParaRPr lang="cs-CZ" sz="28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0326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147248" cy="5865515"/>
          </a:xfrm>
        </p:spPr>
        <p:txBody>
          <a:bodyPr/>
          <a:lstStyle/>
          <a:p>
            <a:endParaRPr lang="cs-CZ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Soubor:Schematic diagram of the human eye cs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0803"/>
            <a:ext cx="6941044" cy="6710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2123728" y="3054713"/>
            <a:ext cx="6408712" cy="2729393"/>
          </a:xfrm>
          <a:prstGeom prst="wedgeRoundRectCallout">
            <a:avLst>
              <a:gd name="adj1" fmla="val 3587"/>
              <a:gd name="adj2" fmla="val -130951"/>
              <a:gd name="adj3" fmla="val 16667"/>
            </a:avLst>
          </a:prstGeom>
          <a:solidFill>
            <a:srgbClr val="FFFF5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ROHOVKA</a:t>
            </a:r>
            <a:r>
              <a:rPr lang="cs-CZ" sz="2800" dirty="0" smtClean="0">
                <a:solidFill>
                  <a:schemeClr val="tx1"/>
                </a:solidFill>
              </a:rPr>
              <a:t> = „VSTUPNÍ BRÁNA DO OKA“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/>
                </a:solidFill>
              </a:rPr>
              <a:t>ZDE NASTÁVÁ </a:t>
            </a:r>
            <a:r>
              <a:rPr lang="cs-CZ" sz="2800" b="1" u="sng" dirty="0" smtClean="0">
                <a:solidFill>
                  <a:schemeClr val="tx1"/>
                </a:solidFill>
              </a:rPr>
              <a:t>PRVNÍ LOM </a:t>
            </a:r>
            <a:r>
              <a:rPr lang="cs-CZ" sz="2800" dirty="0" smtClean="0">
                <a:solidFill>
                  <a:schemeClr val="tx1"/>
                </a:solidFill>
              </a:rPr>
              <a:t>SVĚTLA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/>
                </a:solidFill>
              </a:rPr>
              <a:t>INDEX LOMU JE </a:t>
            </a:r>
            <a:r>
              <a:rPr lang="cs-CZ" sz="2800" b="1" u="sng" dirty="0" smtClean="0">
                <a:solidFill>
                  <a:schemeClr val="tx1"/>
                </a:solidFill>
              </a:rPr>
              <a:t>1,37</a:t>
            </a:r>
            <a:r>
              <a:rPr lang="cs-CZ" sz="2800" dirty="0" smtClean="0">
                <a:solidFill>
                  <a:schemeClr val="tx1"/>
                </a:solidFill>
              </a:rPr>
              <a:t> (VĚTŠÍ NEŽ U VODY, MENŠÍ NEŽ U SKLA)</a:t>
            </a: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1763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147248" cy="5865515"/>
          </a:xfrm>
        </p:spPr>
        <p:txBody>
          <a:bodyPr/>
          <a:lstStyle/>
          <a:p>
            <a:endParaRPr lang="cs-CZ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Soubor:Schematic diagram of the human eye cs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0803"/>
            <a:ext cx="6941044" cy="6710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2123728" y="3054713"/>
            <a:ext cx="6408712" cy="2729393"/>
          </a:xfrm>
          <a:prstGeom prst="wedgeRoundRectCallout">
            <a:avLst>
              <a:gd name="adj1" fmla="val 15879"/>
              <a:gd name="adj2" fmla="val -110850"/>
              <a:gd name="adj3" fmla="val 16667"/>
            </a:avLst>
          </a:prstGeom>
          <a:solidFill>
            <a:srgbClr val="FFAFA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OČNÍ MOK (KOMOROVÁ TEKUTINA, KOMOROVÁ VODA)</a:t>
            </a:r>
          </a:p>
          <a:p>
            <a:endParaRPr lang="cs-CZ" sz="2800" dirty="0" smtClean="0">
              <a:solidFill>
                <a:schemeClr val="tx1"/>
              </a:solidFill>
            </a:endParaRPr>
          </a:p>
          <a:p>
            <a:endParaRPr lang="cs-CZ" sz="2800" dirty="0" smtClean="0">
              <a:solidFill>
                <a:schemeClr val="tx1"/>
              </a:solidFill>
            </a:endParaRPr>
          </a:p>
          <a:p>
            <a:endParaRPr lang="cs-CZ" sz="28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0439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147248" cy="5865515"/>
          </a:xfrm>
        </p:spPr>
        <p:txBody>
          <a:bodyPr/>
          <a:lstStyle/>
          <a:p>
            <a:endParaRPr lang="cs-CZ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Soubor:Schematic diagram of the human eye cs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0803"/>
            <a:ext cx="6941044" cy="6710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2123728" y="3054713"/>
            <a:ext cx="6408712" cy="2729393"/>
          </a:xfrm>
          <a:prstGeom prst="wedgeRoundRectCallout">
            <a:avLst>
              <a:gd name="adj1" fmla="val 15879"/>
              <a:gd name="adj2" fmla="val -110850"/>
              <a:gd name="adj3" fmla="val 16667"/>
            </a:avLst>
          </a:prstGeom>
          <a:solidFill>
            <a:srgbClr val="FFAFA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OČNÍ MOK (KOMOROVÁ TEKUTINA, KOMOROVÁ VODA)</a:t>
            </a:r>
            <a:endParaRPr lang="cs-CZ" sz="2800" dirty="0" smtClean="0">
              <a:solidFill>
                <a:schemeClr val="tx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/>
                </a:solidFill>
              </a:rPr>
              <a:t>ZDE NASTÁVÁ</a:t>
            </a:r>
            <a:r>
              <a:rPr lang="cs-CZ" sz="2800" b="1" dirty="0" smtClean="0">
                <a:solidFill>
                  <a:schemeClr val="tx1"/>
                </a:solidFill>
              </a:rPr>
              <a:t> </a:t>
            </a:r>
            <a:r>
              <a:rPr lang="cs-CZ" sz="2800" b="1" u="sng" dirty="0" smtClean="0">
                <a:solidFill>
                  <a:schemeClr val="tx1"/>
                </a:solidFill>
              </a:rPr>
              <a:t>DRUHÝ LOM </a:t>
            </a:r>
            <a:r>
              <a:rPr lang="cs-CZ" sz="2800" dirty="0" smtClean="0">
                <a:solidFill>
                  <a:schemeClr val="tx1"/>
                </a:solidFill>
              </a:rPr>
              <a:t>SVĚTLA</a:t>
            </a:r>
          </a:p>
          <a:p>
            <a:endParaRPr lang="cs-CZ" sz="2800" dirty="0" smtClean="0">
              <a:solidFill>
                <a:schemeClr val="tx1"/>
              </a:solidFill>
            </a:endParaRPr>
          </a:p>
          <a:p>
            <a:endParaRPr lang="cs-CZ" sz="28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3823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147248" cy="5865515"/>
          </a:xfrm>
        </p:spPr>
        <p:txBody>
          <a:bodyPr/>
          <a:lstStyle/>
          <a:p>
            <a:endParaRPr lang="cs-CZ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Soubor:Schematic diagram of the human eye cs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0803"/>
            <a:ext cx="6941044" cy="6710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2123728" y="3054713"/>
            <a:ext cx="6408712" cy="2729393"/>
          </a:xfrm>
          <a:prstGeom prst="wedgeRoundRectCallout">
            <a:avLst>
              <a:gd name="adj1" fmla="val 15879"/>
              <a:gd name="adj2" fmla="val -110850"/>
              <a:gd name="adj3" fmla="val 16667"/>
            </a:avLst>
          </a:prstGeom>
          <a:solidFill>
            <a:srgbClr val="FFAFA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OČNÍ MOK (KOMOROVÁ TEKUTINA, KOMOROVÁ VODA)</a:t>
            </a:r>
            <a:endParaRPr lang="cs-CZ" sz="2800" dirty="0" smtClean="0">
              <a:solidFill>
                <a:schemeClr val="tx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/>
                </a:solidFill>
              </a:rPr>
              <a:t>ZDE NASTÁVÁ</a:t>
            </a:r>
            <a:r>
              <a:rPr lang="cs-CZ" sz="2800" b="1" dirty="0" smtClean="0">
                <a:solidFill>
                  <a:schemeClr val="tx1"/>
                </a:solidFill>
              </a:rPr>
              <a:t> </a:t>
            </a:r>
            <a:r>
              <a:rPr lang="cs-CZ" sz="2800" b="1" u="sng" dirty="0" smtClean="0">
                <a:solidFill>
                  <a:schemeClr val="tx1"/>
                </a:solidFill>
              </a:rPr>
              <a:t>DRUHÝ LOM </a:t>
            </a:r>
            <a:r>
              <a:rPr lang="cs-CZ" sz="2800" dirty="0" smtClean="0">
                <a:solidFill>
                  <a:schemeClr val="tx1"/>
                </a:solidFill>
              </a:rPr>
              <a:t>SVĚTLA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/>
                </a:solidFill>
              </a:rPr>
              <a:t>INDEX LOMU JE </a:t>
            </a:r>
            <a:r>
              <a:rPr lang="cs-CZ" sz="2800" b="1" u="sng" dirty="0" smtClean="0">
                <a:solidFill>
                  <a:schemeClr val="tx1"/>
                </a:solidFill>
              </a:rPr>
              <a:t>1,33</a:t>
            </a:r>
            <a:r>
              <a:rPr lang="cs-CZ" sz="2800" dirty="0" smtClean="0">
                <a:solidFill>
                  <a:schemeClr val="tx1"/>
                </a:solidFill>
              </a:rPr>
              <a:t> (</a:t>
            </a:r>
            <a:r>
              <a:rPr lang="cs-CZ" sz="2800" dirty="0" smtClean="0">
                <a:solidFill>
                  <a:schemeClr val="tx1"/>
                </a:solidFill>
              </a:rPr>
              <a:t>STEJNÝ </a:t>
            </a:r>
            <a:r>
              <a:rPr lang="cs-CZ" sz="2800" dirty="0" smtClean="0">
                <a:solidFill>
                  <a:schemeClr val="tx1"/>
                </a:solidFill>
              </a:rPr>
              <a:t>JAKO U VODY)</a:t>
            </a: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1864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147248" cy="5865515"/>
          </a:xfrm>
        </p:spPr>
        <p:txBody>
          <a:bodyPr/>
          <a:lstStyle/>
          <a:p>
            <a:endParaRPr lang="cs-CZ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Soubor:Schematic diagram of the human eye cs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0803"/>
            <a:ext cx="6941044" cy="6710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539552" y="3020186"/>
            <a:ext cx="8424936" cy="2729393"/>
          </a:xfrm>
          <a:prstGeom prst="wedgeRoundRectCallout">
            <a:avLst>
              <a:gd name="adj1" fmla="val -12709"/>
              <a:gd name="adj2" fmla="val -128374"/>
              <a:gd name="adj3" fmla="val 16667"/>
            </a:avLst>
          </a:prstGeom>
          <a:solidFill>
            <a:srgbClr val="5DFF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DUHOVKA (IRIS)</a:t>
            </a:r>
            <a:r>
              <a:rPr lang="cs-CZ" sz="2800" dirty="0" smtClean="0">
                <a:solidFill>
                  <a:schemeClr val="tx1"/>
                </a:solidFill>
              </a:rPr>
              <a:t> ODDĚLUJE PŘEDNÍ OČNÍ KOMORU OD ZADNÍ KOMORY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dirty="0">
              <a:solidFill>
                <a:schemeClr val="tx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dirty="0" smtClean="0">
              <a:solidFill>
                <a:schemeClr val="tx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dirty="0">
              <a:solidFill>
                <a:schemeClr val="tx1"/>
              </a:solidFill>
            </a:endParaRPr>
          </a:p>
          <a:p>
            <a:endParaRPr lang="cs-CZ" sz="28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0387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147248" cy="5865515"/>
          </a:xfrm>
        </p:spPr>
        <p:txBody>
          <a:bodyPr/>
          <a:lstStyle/>
          <a:p>
            <a:endParaRPr lang="cs-CZ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Soubor:Schematic diagram of the human eye cs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0803"/>
            <a:ext cx="6941044" cy="6710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539552" y="3020186"/>
            <a:ext cx="8424936" cy="2729393"/>
          </a:xfrm>
          <a:prstGeom prst="wedgeRoundRectCallout">
            <a:avLst>
              <a:gd name="adj1" fmla="val -12709"/>
              <a:gd name="adj2" fmla="val -128374"/>
              <a:gd name="adj3" fmla="val 16667"/>
            </a:avLst>
          </a:prstGeom>
          <a:solidFill>
            <a:srgbClr val="5DFF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DUHOVKA (IRIS)</a:t>
            </a:r>
            <a:r>
              <a:rPr lang="cs-CZ" sz="2800" dirty="0" smtClean="0">
                <a:solidFill>
                  <a:schemeClr val="tx1"/>
                </a:solidFill>
              </a:rPr>
              <a:t> ODDĚLUJE PŘEDNÍ OČNÍ KOMORU OD ZADNÍ KOMORY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BARVA</a:t>
            </a:r>
            <a:r>
              <a:rPr lang="cs-CZ" sz="2800" dirty="0" smtClean="0">
                <a:solidFill>
                  <a:schemeClr val="tx1"/>
                </a:solidFill>
              </a:rPr>
              <a:t> DUHOVKY DÁNA OBSAHEM </a:t>
            </a:r>
            <a:r>
              <a:rPr lang="cs-CZ" sz="2800" b="1" u="sng" dirty="0" smtClean="0">
                <a:solidFill>
                  <a:schemeClr val="tx1"/>
                </a:solidFill>
              </a:rPr>
              <a:t>PIGMENTU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b="1" u="sng" dirty="0">
              <a:solidFill>
                <a:schemeClr val="tx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b="1" u="sng" dirty="0" smtClean="0">
              <a:solidFill>
                <a:schemeClr val="tx1"/>
              </a:solidFill>
            </a:endParaRPr>
          </a:p>
          <a:p>
            <a:endParaRPr lang="cs-CZ" sz="2800" b="1" u="sng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4022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147248" cy="5865515"/>
          </a:xfrm>
        </p:spPr>
        <p:txBody>
          <a:bodyPr/>
          <a:lstStyle/>
          <a:p>
            <a:endParaRPr lang="cs-CZ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Soubor:Schematic diagram of the human eye cs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0803"/>
            <a:ext cx="6941044" cy="6710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539552" y="3020186"/>
            <a:ext cx="8424936" cy="2729393"/>
          </a:xfrm>
          <a:prstGeom prst="wedgeRoundRectCallout">
            <a:avLst>
              <a:gd name="adj1" fmla="val -12709"/>
              <a:gd name="adj2" fmla="val -128374"/>
              <a:gd name="adj3" fmla="val 16667"/>
            </a:avLst>
          </a:prstGeom>
          <a:solidFill>
            <a:srgbClr val="5DFF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DUHOVKA (IRIS)</a:t>
            </a:r>
            <a:r>
              <a:rPr lang="cs-CZ" sz="2800" dirty="0" smtClean="0">
                <a:solidFill>
                  <a:schemeClr val="tx1"/>
                </a:solidFill>
              </a:rPr>
              <a:t> ODDĚLUJE PŘEDNÍ OČNÍ KOMORU OD ZADNÍ KOMORY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BARVA</a:t>
            </a:r>
            <a:r>
              <a:rPr lang="cs-CZ" sz="2800" dirty="0" smtClean="0">
                <a:solidFill>
                  <a:schemeClr val="tx1"/>
                </a:solidFill>
              </a:rPr>
              <a:t> DUHOVKY DÁNA OBSAHEM </a:t>
            </a:r>
            <a:r>
              <a:rPr lang="cs-CZ" sz="2800" b="1" u="sng" dirty="0" smtClean="0">
                <a:solidFill>
                  <a:schemeClr val="tx1"/>
                </a:solidFill>
              </a:rPr>
              <a:t>PIGMENTU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ZORNICE</a:t>
            </a:r>
            <a:r>
              <a:rPr lang="cs-CZ" sz="2800" dirty="0" smtClean="0">
                <a:solidFill>
                  <a:schemeClr val="tx1"/>
                </a:solidFill>
              </a:rPr>
              <a:t> – OTVOR V DUHOVCE ( JEVÍ SE JAKO ČERNÝ)</a:t>
            </a:r>
          </a:p>
          <a:p>
            <a:endParaRPr lang="cs-CZ" sz="28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4022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147248" cy="5865515"/>
          </a:xfrm>
        </p:spPr>
        <p:txBody>
          <a:bodyPr/>
          <a:lstStyle/>
          <a:p>
            <a:endParaRPr lang="cs-CZ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Soubor:Schematic diagram of the human eye cs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0803"/>
            <a:ext cx="6941044" cy="6710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539552" y="3020186"/>
            <a:ext cx="8424936" cy="3505158"/>
          </a:xfrm>
          <a:prstGeom prst="wedgeRoundRectCallout">
            <a:avLst>
              <a:gd name="adj1" fmla="val -12876"/>
              <a:gd name="adj2" fmla="val -111117"/>
              <a:gd name="adj3" fmla="val 16667"/>
            </a:avLst>
          </a:prstGeom>
          <a:solidFill>
            <a:srgbClr val="5DFF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DUHOVKA (IRIS)</a:t>
            </a:r>
            <a:r>
              <a:rPr lang="cs-CZ" sz="2800" dirty="0" smtClean="0">
                <a:solidFill>
                  <a:schemeClr val="tx1"/>
                </a:solidFill>
              </a:rPr>
              <a:t> ODDĚLUJE PŘEDNÍ OČNÍ KOMORU OD ZADNÍ KOMORY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BARVA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DUHOVKY JE </a:t>
            </a:r>
            <a:r>
              <a:rPr lang="cs-CZ" sz="2800" dirty="0" smtClean="0">
                <a:solidFill>
                  <a:schemeClr val="tx1"/>
                </a:solidFill>
              </a:rPr>
              <a:t>DÁNA OBSAHEM </a:t>
            </a:r>
            <a:r>
              <a:rPr lang="cs-CZ" sz="2800" b="1" u="sng" dirty="0" smtClean="0">
                <a:solidFill>
                  <a:schemeClr val="tx1"/>
                </a:solidFill>
              </a:rPr>
              <a:t>PIGMENTU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ZORNICE</a:t>
            </a:r>
            <a:r>
              <a:rPr lang="cs-CZ" sz="2800" dirty="0" smtClean="0">
                <a:solidFill>
                  <a:schemeClr val="tx1"/>
                </a:solidFill>
              </a:rPr>
              <a:t> – OTVOR V DUHOVCE </a:t>
            </a:r>
            <a:r>
              <a:rPr lang="cs-CZ" sz="2800" dirty="0" smtClean="0">
                <a:solidFill>
                  <a:schemeClr val="tx1"/>
                </a:solidFill>
              </a:rPr>
              <a:t>(JEVÍ </a:t>
            </a:r>
            <a:r>
              <a:rPr lang="cs-CZ" sz="2800" dirty="0" smtClean="0">
                <a:solidFill>
                  <a:schemeClr val="tx1"/>
                </a:solidFill>
              </a:rPr>
              <a:t>SE JAKO ČERNÝ)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VELIKOST ZORNICE</a:t>
            </a:r>
            <a:r>
              <a:rPr lang="cs-CZ" sz="2800" u="sng" dirty="0" smtClean="0">
                <a:solidFill>
                  <a:schemeClr val="tx1"/>
                </a:solidFill>
              </a:rPr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SE MĚNÍ S INTENZITOU OSVĚTLENÍ</a:t>
            </a:r>
          </a:p>
          <a:p>
            <a:pPr lvl="1"/>
            <a:r>
              <a:rPr lang="cs-CZ" sz="2800" dirty="0" smtClean="0">
                <a:solidFill>
                  <a:schemeClr val="tx1"/>
                </a:solidFill>
              </a:rPr>
              <a:t>(podobnost s clonou u fotoaparátu)</a:t>
            </a: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2261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147248" cy="5865515"/>
          </a:xfrm>
        </p:spPr>
        <p:txBody>
          <a:bodyPr/>
          <a:lstStyle/>
          <a:p>
            <a:endParaRPr lang="cs-CZ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Soubor:Schematic diagram of the human eye cs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0803"/>
            <a:ext cx="6941044" cy="6710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539552" y="3020186"/>
            <a:ext cx="8424936" cy="2729393"/>
          </a:xfrm>
          <a:prstGeom prst="wedgeRoundRectCallout">
            <a:avLst>
              <a:gd name="adj1" fmla="val -4360"/>
              <a:gd name="adj2" fmla="val -85079"/>
              <a:gd name="adj3" fmla="val 16667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ČOČKA </a:t>
            </a:r>
            <a:r>
              <a:rPr lang="cs-CZ" sz="2800" dirty="0" smtClean="0">
                <a:solidFill>
                  <a:schemeClr val="tx1"/>
                </a:solidFill>
              </a:rPr>
              <a:t>MÁ NEJVĚTŠÍ INDEX LOMU (1,4) – NEJVÝRAZNĚJI LÁME SVĚTLO</a:t>
            </a:r>
          </a:p>
          <a:p>
            <a:endParaRPr lang="cs-CZ" sz="2800" dirty="0" smtClean="0">
              <a:solidFill>
                <a:schemeClr val="tx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dirty="0">
              <a:solidFill>
                <a:schemeClr val="tx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dirty="0" smtClean="0">
              <a:solidFill>
                <a:schemeClr val="tx1"/>
              </a:solidFill>
            </a:endParaRPr>
          </a:p>
          <a:p>
            <a:endParaRPr lang="cs-CZ" sz="28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0067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147248" cy="5865515"/>
          </a:xfrm>
        </p:spPr>
        <p:txBody>
          <a:bodyPr/>
          <a:lstStyle/>
          <a:p>
            <a:endParaRPr lang="cs-CZ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Soubor:Schematic diagram of the human eye cs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0803"/>
            <a:ext cx="6941044" cy="6710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539552" y="3020186"/>
            <a:ext cx="8424936" cy="2729393"/>
          </a:xfrm>
          <a:prstGeom prst="wedgeRoundRectCallout">
            <a:avLst>
              <a:gd name="adj1" fmla="val -4360"/>
              <a:gd name="adj2" fmla="val -85079"/>
              <a:gd name="adj3" fmla="val 16667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ČOČKA </a:t>
            </a:r>
            <a:r>
              <a:rPr lang="cs-CZ" sz="2800" dirty="0" smtClean="0">
                <a:solidFill>
                  <a:schemeClr val="tx1"/>
                </a:solidFill>
              </a:rPr>
              <a:t>MÁ NEJVĚTŠÍ INDEX LOMU (1,4) – NEJVÝRAZNĚJI LÁME SVĚTLO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/>
                </a:solidFill>
              </a:rPr>
              <a:t>JE DRŽENA </a:t>
            </a:r>
            <a:r>
              <a:rPr lang="cs-CZ" sz="2800" b="1" u="sng" dirty="0" smtClean="0">
                <a:solidFill>
                  <a:schemeClr val="tx1"/>
                </a:solidFill>
              </a:rPr>
              <a:t>KRUHOVÝM (CILIÁRNÍM</a:t>
            </a:r>
            <a:r>
              <a:rPr lang="cs-CZ" sz="2800" dirty="0" smtClean="0">
                <a:solidFill>
                  <a:schemeClr val="tx1"/>
                </a:solidFill>
              </a:rPr>
              <a:t>) SVALEM</a:t>
            </a:r>
          </a:p>
          <a:p>
            <a:endParaRPr lang="cs-CZ" sz="2800" dirty="0" smtClean="0">
              <a:solidFill>
                <a:schemeClr val="tx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dirty="0">
              <a:solidFill>
                <a:schemeClr val="tx1"/>
              </a:solidFill>
            </a:endParaRPr>
          </a:p>
          <a:p>
            <a:endParaRPr lang="cs-CZ" sz="28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576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147248" cy="5865515"/>
          </a:xfrm>
        </p:spPr>
        <p:txBody>
          <a:bodyPr/>
          <a:lstStyle/>
          <a:p>
            <a:endParaRPr lang="cs-CZ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Soubor:Schematic diagram of the human eye cs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0803"/>
            <a:ext cx="6941044" cy="6710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539552" y="3020186"/>
            <a:ext cx="8424936" cy="2729393"/>
          </a:xfrm>
          <a:prstGeom prst="wedgeRoundRectCallout">
            <a:avLst>
              <a:gd name="adj1" fmla="val -4360"/>
              <a:gd name="adj2" fmla="val -85079"/>
              <a:gd name="adj3" fmla="val 16667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ČOČKA </a:t>
            </a:r>
            <a:r>
              <a:rPr lang="cs-CZ" sz="2800" dirty="0" smtClean="0">
                <a:solidFill>
                  <a:schemeClr val="tx1"/>
                </a:solidFill>
              </a:rPr>
              <a:t>MÁ NEJVĚTŠÍ INDEX LOMU (1,4) – NEJVÝRAZNĚJI LÁME SVĚTLO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/>
                </a:solidFill>
              </a:rPr>
              <a:t>JE DRŽENA </a:t>
            </a:r>
            <a:r>
              <a:rPr lang="cs-CZ" sz="2800" b="1" u="sng" dirty="0" smtClean="0">
                <a:solidFill>
                  <a:schemeClr val="tx1"/>
                </a:solidFill>
              </a:rPr>
              <a:t>KRUHOVÝM (CILIÁRNÍM</a:t>
            </a:r>
            <a:r>
              <a:rPr lang="cs-CZ" sz="2800" dirty="0" smtClean="0">
                <a:solidFill>
                  <a:schemeClr val="tx1"/>
                </a:solidFill>
              </a:rPr>
              <a:t>) SVALEM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/>
                </a:solidFill>
              </a:rPr>
              <a:t>ZMĚNOU NAPĚTÍ V TOMTO SVALU SE ČOČCE MĚNÍ ZAKŘIVENÍ OPTICKÝCH PLOCH – ČOČKA MĚNÍ SVOJI OPTCKOU MOHUTNOST </a:t>
            </a:r>
            <a:r>
              <a:rPr lang="el-GR" sz="2800" b="1" dirty="0" smtClean="0">
                <a:solidFill>
                  <a:schemeClr val="tx1"/>
                </a:solidFill>
                <a:latin typeface="Arial"/>
                <a:cs typeface="Arial"/>
              </a:rPr>
              <a:t>φ</a:t>
            </a:r>
            <a:r>
              <a:rPr lang="cs-CZ" sz="2800" dirty="0" smtClean="0">
                <a:solidFill>
                  <a:schemeClr val="tx1"/>
                </a:solidFill>
              </a:rPr>
              <a:t> – </a:t>
            </a:r>
            <a:r>
              <a:rPr lang="cs-CZ" sz="2800" b="1" u="sng" dirty="0" smtClean="0">
                <a:solidFill>
                  <a:schemeClr val="tx1"/>
                </a:solidFill>
              </a:rPr>
              <a:t>ČOČKA AKOMODUJE</a:t>
            </a:r>
            <a:endParaRPr lang="cs-CZ" sz="2800" b="1" u="sng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576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147248" cy="5865515"/>
          </a:xfrm>
        </p:spPr>
        <p:txBody>
          <a:bodyPr/>
          <a:lstStyle/>
          <a:p>
            <a:endParaRPr lang="cs-CZ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Soubor:Schematic diagram of the human eye cs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0803"/>
            <a:ext cx="6941044" cy="6710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aoblený obdélníkový popisek 5"/>
          <p:cNvSpPr/>
          <p:nvPr/>
        </p:nvSpPr>
        <p:spPr>
          <a:xfrm>
            <a:off x="539552" y="2780928"/>
            <a:ext cx="8424936" cy="2968651"/>
          </a:xfrm>
          <a:prstGeom prst="wedgeRoundRectCallout">
            <a:avLst>
              <a:gd name="adj1" fmla="val -4360"/>
              <a:gd name="adj2" fmla="val -75935"/>
              <a:gd name="adj3" fmla="val 16667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AKOMODACE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dirty="0" smtClean="0">
              <a:solidFill>
                <a:schemeClr val="tx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dirty="0">
              <a:solidFill>
                <a:schemeClr val="tx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dirty="0" smtClean="0">
              <a:solidFill>
                <a:schemeClr val="tx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dirty="0">
              <a:solidFill>
                <a:schemeClr val="tx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dirty="0" smtClean="0">
              <a:solidFill>
                <a:schemeClr val="tx1"/>
              </a:solidFill>
            </a:endParaRPr>
          </a:p>
          <a:p>
            <a:endParaRPr lang="cs-CZ" sz="28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151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147248" cy="5865515"/>
          </a:xfrm>
        </p:spPr>
        <p:txBody>
          <a:bodyPr/>
          <a:lstStyle/>
          <a:p>
            <a:endParaRPr lang="cs-CZ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Soubor:Schematic diagram of the human eye cs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0803"/>
            <a:ext cx="6941044" cy="6710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aoblený obdélníkový popisek 5"/>
          <p:cNvSpPr/>
          <p:nvPr/>
        </p:nvSpPr>
        <p:spPr>
          <a:xfrm>
            <a:off x="539552" y="2780928"/>
            <a:ext cx="8424936" cy="2968651"/>
          </a:xfrm>
          <a:prstGeom prst="wedgeRoundRectCallout">
            <a:avLst>
              <a:gd name="adj1" fmla="val -4360"/>
              <a:gd name="adj2" fmla="val -75935"/>
              <a:gd name="adj3" fmla="val 16667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AKOMODACE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/>
                </a:solidFill>
              </a:rPr>
              <a:t>JE-LI PŘEDMĚT </a:t>
            </a:r>
            <a:r>
              <a:rPr lang="cs-CZ" sz="2800" b="1" u="sng" dirty="0" smtClean="0">
                <a:solidFill>
                  <a:schemeClr val="tx1"/>
                </a:solidFill>
              </a:rPr>
              <a:t>HODNĚ VZDÁLEN </a:t>
            </a:r>
            <a:r>
              <a:rPr lang="cs-CZ" sz="2800" dirty="0" smtClean="0">
                <a:solidFill>
                  <a:schemeClr val="tx1"/>
                </a:solidFill>
              </a:rPr>
              <a:t>– </a:t>
            </a:r>
            <a:r>
              <a:rPr lang="cs-CZ" sz="2800" b="1" u="sng" dirty="0" smtClean="0">
                <a:solidFill>
                  <a:schemeClr val="tx1"/>
                </a:solidFill>
              </a:rPr>
              <a:t>MALÉ ZAKŘIVENÍ </a:t>
            </a:r>
            <a:r>
              <a:rPr lang="cs-CZ" sz="2800" dirty="0" smtClean="0">
                <a:solidFill>
                  <a:schemeClr val="tx1"/>
                </a:solidFill>
              </a:rPr>
              <a:t>PLOCH – POZOROVÁNÍ </a:t>
            </a:r>
            <a:r>
              <a:rPr lang="cs-CZ" sz="2800" b="1" u="sng" dirty="0" smtClean="0">
                <a:solidFill>
                  <a:schemeClr val="tx1"/>
                </a:solidFill>
              </a:rPr>
              <a:t>BEZ</a:t>
            </a:r>
            <a:r>
              <a:rPr lang="cs-CZ" sz="2800" dirty="0" smtClean="0">
                <a:solidFill>
                  <a:schemeClr val="tx1"/>
                </a:solidFill>
              </a:rPr>
              <a:t> AKOMODACE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dirty="0">
              <a:solidFill>
                <a:schemeClr val="tx1"/>
              </a:solidFill>
            </a:endParaRPr>
          </a:p>
          <a:p>
            <a:endParaRPr lang="cs-CZ" sz="2800" dirty="0" smtClean="0">
              <a:solidFill>
                <a:schemeClr val="tx1"/>
              </a:solidFill>
            </a:endParaRPr>
          </a:p>
          <a:p>
            <a:endParaRPr lang="cs-CZ" sz="28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156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147248" cy="5865515"/>
          </a:xfrm>
        </p:spPr>
        <p:txBody>
          <a:bodyPr/>
          <a:lstStyle/>
          <a:p>
            <a:endParaRPr lang="cs-CZ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Soubor:Schematic diagram of the human eye cs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0803"/>
            <a:ext cx="6941044" cy="6710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539552" y="2780928"/>
            <a:ext cx="8424936" cy="2968651"/>
          </a:xfrm>
          <a:prstGeom prst="wedgeRoundRectCallout">
            <a:avLst>
              <a:gd name="adj1" fmla="val -4360"/>
              <a:gd name="adj2" fmla="val -75935"/>
              <a:gd name="adj3" fmla="val 16667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AKOMODACE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/>
                </a:solidFill>
              </a:rPr>
              <a:t>JE-LI PŘEDMĚT </a:t>
            </a:r>
            <a:r>
              <a:rPr lang="cs-CZ" sz="2800" b="1" u="sng" dirty="0" smtClean="0">
                <a:solidFill>
                  <a:schemeClr val="tx1"/>
                </a:solidFill>
              </a:rPr>
              <a:t>HODNĚ VZDÁLEN </a:t>
            </a:r>
            <a:r>
              <a:rPr lang="cs-CZ" sz="2800" dirty="0" smtClean="0">
                <a:solidFill>
                  <a:schemeClr val="tx1"/>
                </a:solidFill>
              </a:rPr>
              <a:t>– </a:t>
            </a:r>
            <a:r>
              <a:rPr lang="cs-CZ" sz="2800" b="1" u="sng" dirty="0" smtClean="0">
                <a:solidFill>
                  <a:schemeClr val="tx1"/>
                </a:solidFill>
              </a:rPr>
              <a:t>MALÉ ZAKŘIVENÍ </a:t>
            </a:r>
            <a:r>
              <a:rPr lang="cs-CZ" sz="2800" dirty="0" smtClean="0">
                <a:solidFill>
                  <a:schemeClr val="tx1"/>
                </a:solidFill>
              </a:rPr>
              <a:t>PLOCH – POZOROVÁNÍ </a:t>
            </a:r>
            <a:r>
              <a:rPr lang="cs-CZ" sz="2800" b="1" u="sng" dirty="0" smtClean="0">
                <a:solidFill>
                  <a:schemeClr val="tx1"/>
                </a:solidFill>
              </a:rPr>
              <a:t>BEZ</a:t>
            </a:r>
            <a:r>
              <a:rPr lang="cs-CZ" sz="2800" dirty="0" smtClean="0">
                <a:solidFill>
                  <a:schemeClr val="tx1"/>
                </a:solidFill>
              </a:rPr>
              <a:t> AKOMODACE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/>
                </a:solidFill>
              </a:rPr>
              <a:t>JE-LI PŘEDMĚT </a:t>
            </a:r>
            <a:r>
              <a:rPr lang="cs-CZ" sz="2800" b="1" u="sng" dirty="0">
                <a:solidFill>
                  <a:schemeClr val="tx1"/>
                </a:solidFill>
              </a:rPr>
              <a:t>HODNĚ </a:t>
            </a:r>
            <a:r>
              <a:rPr lang="cs-CZ" sz="2800" b="1" u="sng" dirty="0" smtClean="0">
                <a:solidFill>
                  <a:schemeClr val="tx1"/>
                </a:solidFill>
              </a:rPr>
              <a:t>BLÍZKO </a:t>
            </a:r>
            <a:r>
              <a:rPr lang="cs-CZ" sz="2800" dirty="0">
                <a:solidFill>
                  <a:schemeClr val="tx1"/>
                </a:solidFill>
              </a:rPr>
              <a:t>– </a:t>
            </a:r>
            <a:r>
              <a:rPr lang="cs-CZ" sz="2800" b="1" u="sng" dirty="0" smtClean="0">
                <a:solidFill>
                  <a:schemeClr val="tx1"/>
                </a:solidFill>
              </a:rPr>
              <a:t>VELKÉ </a:t>
            </a:r>
            <a:r>
              <a:rPr lang="cs-CZ" sz="2800" b="1" u="sng" dirty="0">
                <a:solidFill>
                  <a:schemeClr val="tx1"/>
                </a:solidFill>
              </a:rPr>
              <a:t>ZAKŘIVENÍ </a:t>
            </a:r>
            <a:r>
              <a:rPr lang="cs-CZ" sz="2800" dirty="0">
                <a:solidFill>
                  <a:schemeClr val="tx1"/>
                </a:solidFill>
              </a:rPr>
              <a:t>PLOCH – POZOROVÁNÍ </a:t>
            </a:r>
            <a:r>
              <a:rPr lang="cs-CZ" sz="2800" b="1" u="sng" dirty="0" smtClean="0">
                <a:solidFill>
                  <a:schemeClr val="tx1"/>
                </a:solidFill>
              </a:rPr>
              <a:t>S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URČITOU </a:t>
            </a:r>
            <a:r>
              <a:rPr lang="cs-CZ" sz="2800" dirty="0" smtClean="0">
                <a:solidFill>
                  <a:schemeClr val="tx1"/>
                </a:solidFill>
              </a:rPr>
              <a:t>AKOMODACÍ</a:t>
            </a:r>
            <a:endParaRPr lang="cs-CZ" sz="2800" dirty="0">
              <a:solidFill>
                <a:schemeClr val="tx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156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147248" cy="5865515"/>
          </a:xfrm>
        </p:spPr>
        <p:txBody>
          <a:bodyPr/>
          <a:lstStyle/>
          <a:p>
            <a:endParaRPr lang="cs-CZ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Soubor:Schematic diagram of the human eye cs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0803"/>
            <a:ext cx="6941044" cy="6710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683568" y="3645024"/>
            <a:ext cx="8064896" cy="2372808"/>
          </a:xfrm>
          <a:prstGeom prst="wedgeRoundRectCallout">
            <a:avLst>
              <a:gd name="adj1" fmla="val -15883"/>
              <a:gd name="adj2" fmla="val -77383"/>
              <a:gd name="adj3" fmla="val 16667"/>
            </a:avLst>
          </a:prstGeom>
          <a:solidFill>
            <a:srgbClr val="85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SKLIVEC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b="1" u="sng" dirty="0">
              <a:solidFill>
                <a:schemeClr val="tx1"/>
              </a:solidFill>
            </a:endParaRPr>
          </a:p>
          <a:p>
            <a:r>
              <a:rPr lang="cs-CZ" sz="2800" b="1" u="sng" dirty="0" smtClean="0">
                <a:solidFill>
                  <a:schemeClr val="tx1"/>
                </a:solidFill>
              </a:rPr>
              <a:t> </a:t>
            </a:r>
            <a:endParaRPr lang="cs-CZ" sz="2800" dirty="0" smtClean="0">
              <a:solidFill>
                <a:schemeClr val="tx1"/>
              </a:solidFill>
            </a:endParaRPr>
          </a:p>
          <a:p>
            <a:endParaRPr lang="cs-CZ" sz="2800" b="1" u="sng" dirty="0" smtClean="0">
              <a:solidFill>
                <a:schemeClr val="tx1"/>
              </a:solidFill>
            </a:endParaRPr>
          </a:p>
          <a:p>
            <a:endParaRPr lang="cs-CZ" sz="28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5731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147248" cy="5865515"/>
          </a:xfrm>
        </p:spPr>
        <p:txBody>
          <a:bodyPr/>
          <a:lstStyle/>
          <a:p>
            <a:endParaRPr lang="cs-CZ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Soubor:Schematic diagram of the human eye cs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0803"/>
            <a:ext cx="6941044" cy="6710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683568" y="3645024"/>
            <a:ext cx="8064896" cy="2372808"/>
          </a:xfrm>
          <a:prstGeom prst="wedgeRoundRectCallout">
            <a:avLst>
              <a:gd name="adj1" fmla="val -15883"/>
              <a:gd name="adj2" fmla="val -77383"/>
              <a:gd name="adj3" fmla="val 16667"/>
            </a:avLst>
          </a:prstGeom>
          <a:solidFill>
            <a:srgbClr val="85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SKLIVEC </a:t>
            </a:r>
            <a:endParaRPr lang="cs-CZ" sz="2800" dirty="0" smtClean="0">
              <a:solidFill>
                <a:schemeClr val="tx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/>
                </a:solidFill>
              </a:rPr>
              <a:t>NEJMENŠÍ INDEX LOMU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b="1" u="sng" dirty="0">
              <a:solidFill>
                <a:schemeClr val="tx1"/>
              </a:solidFill>
            </a:endParaRPr>
          </a:p>
          <a:p>
            <a:endParaRPr lang="cs-CZ" sz="2800" b="1" u="sng" dirty="0" smtClean="0">
              <a:solidFill>
                <a:schemeClr val="tx1"/>
              </a:solidFill>
            </a:endParaRPr>
          </a:p>
          <a:p>
            <a:endParaRPr lang="cs-CZ" sz="28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4879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147248" cy="5865515"/>
          </a:xfrm>
        </p:spPr>
        <p:txBody>
          <a:bodyPr/>
          <a:lstStyle/>
          <a:p>
            <a:endParaRPr lang="cs-CZ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Soubor:Schematic diagram of the human eye cs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0803"/>
            <a:ext cx="6941044" cy="6710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683568" y="3645024"/>
            <a:ext cx="8064896" cy="2372808"/>
          </a:xfrm>
          <a:prstGeom prst="wedgeRoundRectCallout">
            <a:avLst>
              <a:gd name="adj1" fmla="val -15883"/>
              <a:gd name="adj2" fmla="val -77383"/>
              <a:gd name="adj3" fmla="val 16667"/>
            </a:avLst>
          </a:prstGeom>
          <a:solidFill>
            <a:srgbClr val="85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SKLIVEC </a:t>
            </a:r>
            <a:endParaRPr lang="cs-CZ" sz="2800" dirty="0" smtClean="0">
              <a:solidFill>
                <a:schemeClr val="tx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/>
                </a:solidFill>
              </a:rPr>
              <a:t>NEJMENŠÍ INDEX LOMU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/>
                </a:solidFill>
              </a:rPr>
              <a:t>JE ROVEN </a:t>
            </a:r>
            <a:r>
              <a:rPr lang="cs-CZ" sz="2800" b="1" u="sng" dirty="0" smtClean="0">
                <a:solidFill>
                  <a:schemeClr val="tx1"/>
                </a:solidFill>
              </a:rPr>
              <a:t>1,33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>
                <a:solidFill>
                  <a:schemeClr val="tx1"/>
                </a:solidFill>
              </a:rPr>
              <a:t>(</a:t>
            </a:r>
            <a:r>
              <a:rPr lang="cs-CZ" sz="2800" dirty="0" smtClean="0">
                <a:solidFill>
                  <a:schemeClr val="tx1"/>
                </a:solidFill>
              </a:rPr>
              <a:t>STEJNÝ </a:t>
            </a:r>
            <a:r>
              <a:rPr lang="cs-CZ" sz="2800" dirty="0">
                <a:solidFill>
                  <a:schemeClr val="tx1"/>
                </a:solidFill>
              </a:rPr>
              <a:t>JAKO U VODY)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b="1" u="sng" dirty="0" smtClean="0">
              <a:solidFill>
                <a:schemeClr val="tx1"/>
              </a:solidFill>
            </a:endParaRPr>
          </a:p>
          <a:p>
            <a:endParaRPr lang="cs-CZ" sz="28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7424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147248" cy="5865515"/>
          </a:xfrm>
        </p:spPr>
        <p:txBody>
          <a:bodyPr/>
          <a:lstStyle/>
          <a:p>
            <a:endParaRPr lang="cs-CZ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Soubor:Schematic diagram of the human eye cs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0803"/>
            <a:ext cx="6941044" cy="6710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2735288" y="44545"/>
            <a:ext cx="6408712" cy="3168431"/>
          </a:xfrm>
          <a:prstGeom prst="wedgeRoundRectCallout">
            <a:avLst>
              <a:gd name="adj1" fmla="val -15329"/>
              <a:gd name="adj2" fmla="val 106844"/>
              <a:gd name="adj3" fmla="val 1666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SÍTNICE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b="1" u="sng" dirty="0">
              <a:solidFill>
                <a:schemeClr val="tx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b="1" u="sng" dirty="0" smtClean="0">
              <a:solidFill>
                <a:schemeClr val="tx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b="1" u="sng" dirty="0">
              <a:solidFill>
                <a:schemeClr val="tx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b="1" u="sng" dirty="0" smtClean="0">
              <a:solidFill>
                <a:schemeClr val="tx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b="1" u="sng" dirty="0">
              <a:solidFill>
                <a:schemeClr val="tx1"/>
              </a:solidFill>
            </a:endParaRPr>
          </a:p>
          <a:p>
            <a:endParaRPr lang="cs-CZ" sz="2800" b="1" u="sng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959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147248" cy="5865515"/>
          </a:xfrm>
        </p:spPr>
        <p:txBody>
          <a:bodyPr/>
          <a:lstStyle/>
          <a:p>
            <a:endParaRPr lang="cs-CZ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Soubor:Schematic diagram of the human eye cs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0803"/>
            <a:ext cx="6941044" cy="6710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2735288" y="44545"/>
            <a:ext cx="6408712" cy="3168431"/>
          </a:xfrm>
          <a:prstGeom prst="wedgeRoundRectCallout">
            <a:avLst>
              <a:gd name="adj1" fmla="val -15329"/>
              <a:gd name="adj2" fmla="val 106844"/>
              <a:gd name="adj3" fmla="val 1666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SÍTNICE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/>
                </a:solidFill>
              </a:rPr>
              <a:t>OBSAHUJE 2 DRUHY BUNĚK CITLIVÝCH NA SVĚTLO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dirty="0">
              <a:solidFill>
                <a:schemeClr val="tx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dirty="0" smtClean="0">
              <a:solidFill>
                <a:schemeClr val="tx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dirty="0">
              <a:solidFill>
                <a:schemeClr val="tx1"/>
              </a:solidFill>
            </a:endParaRPr>
          </a:p>
          <a:p>
            <a:endParaRPr lang="cs-CZ" sz="28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2533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147248" cy="5865515"/>
          </a:xfrm>
        </p:spPr>
        <p:txBody>
          <a:bodyPr/>
          <a:lstStyle/>
          <a:p>
            <a:endParaRPr lang="cs-CZ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Soubor:Schematic diagram of the human eye cs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0803"/>
            <a:ext cx="6941044" cy="6710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2735288" y="44545"/>
            <a:ext cx="6408712" cy="3168431"/>
          </a:xfrm>
          <a:prstGeom prst="wedgeRoundRectCallout">
            <a:avLst>
              <a:gd name="adj1" fmla="val -15329"/>
              <a:gd name="adj2" fmla="val 106844"/>
              <a:gd name="adj3" fmla="val 1666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SÍTNICE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/>
                </a:solidFill>
              </a:rPr>
              <a:t>OBSAHUJE 2 DRUHY BUNĚK CITLIVÝCH NA SVĚTLO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TYČINKY </a:t>
            </a:r>
            <a:r>
              <a:rPr lang="cs-CZ" sz="2800" dirty="0" smtClean="0">
                <a:solidFill>
                  <a:schemeClr val="tx1"/>
                </a:solidFill>
              </a:rPr>
              <a:t>(ROZLIŠUJÍ INTENZITU SVĚTLA – </a:t>
            </a:r>
            <a:r>
              <a:rPr lang="cs-CZ" sz="2800" b="1" u="sng" dirty="0" smtClean="0">
                <a:solidFill>
                  <a:schemeClr val="tx1"/>
                </a:solidFill>
              </a:rPr>
              <a:t>ČERNOBÍLÉ VIDĚNÍ</a:t>
            </a:r>
            <a:r>
              <a:rPr lang="cs-CZ" sz="2800" dirty="0" smtClean="0">
                <a:solidFill>
                  <a:schemeClr val="tx1"/>
                </a:solidFill>
              </a:rPr>
              <a:t>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dirty="0">
              <a:solidFill>
                <a:schemeClr val="tx1"/>
              </a:solidFill>
            </a:endParaRPr>
          </a:p>
          <a:p>
            <a:endParaRPr lang="cs-CZ" sz="28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2533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147248" cy="5865515"/>
          </a:xfrm>
        </p:spPr>
        <p:txBody>
          <a:bodyPr/>
          <a:lstStyle/>
          <a:p>
            <a:endParaRPr lang="cs-CZ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Soubor:Schematic diagram of the human eye cs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0803"/>
            <a:ext cx="6941044" cy="6710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2735288" y="44545"/>
            <a:ext cx="6408712" cy="3168431"/>
          </a:xfrm>
          <a:prstGeom prst="wedgeRoundRectCallout">
            <a:avLst>
              <a:gd name="adj1" fmla="val -15329"/>
              <a:gd name="adj2" fmla="val 106844"/>
              <a:gd name="adj3" fmla="val 1666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SÍTNICE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/>
                </a:solidFill>
              </a:rPr>
              <a:t>OBSAHUJE 2 DRUHY BUNĚK CITLIVÝCH NA SVĚTLO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TYČINKY </a:t>
            </a:r>
            <a:r>
              <a:rPr lang="cs-CZ" sz="2800" dirty="0" smtClean="0">
                <a:solidFill>
                  <a:schemeClr val="tx1"/>
                </a:solidFill>
              </a:rPr>
              <a:t>(ROZLIŠUJÍ INTENZITU SVĚTLA – </a:t>
            </a:r>
            <a:r>
              <a:rPr lang="cs-CZ" sz="2800" b="1" u="sng" dirty="0" smtClean="0">
                <a:solidFill>
                  <a:schemeClr val="tx1"/>
                </a:solidFill>
              </a:rPr>
              <a:t>ČERNOBÍLÉ VIDĚNÍ</a:t>
            </a:r>
            <a:r>
              <a:rPr lang="cs-CZ" sz="2800" dirty="0" smtClean="0">
                <a:solidFill>
                  <a:schemeClr val="tx1"/>
                </a:solidFill>
              </a:rPr>
              <a:t>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rgbClr val="C00000"/>
                </a:solidFill>
              </a:rPr>
              <a:t>Č</a:t>
            </a:r>
            <a:r>
              <a:rPr lang="cs-CZ" sz="2800" b="1" u="sng" dirty="0" smtClean="0">
                <a:solidFill>
                  <a:srgbClr val="00B050"/>
                </a:solidFill>
              </a:rPr>
              <a:t>Í</a:t>
            </a:r>
            <a:r>
              <a:rPr lang="cs-CZ" sz="2800" b="1" u="sng" dirty="0" smtClean="0">
                <a:solidFill>
                  <a:srgbClr val="002060"/>
                </a:solidFill>
              </a:rPr>
              <a:t>P</a:t>
            </a:r>
            <a:r>
              <a:rPr lang="cs-CZ" sz="2800" b="1" u="sng" dirty="0" smtClean="0">
                <a:solidFill>
                  <a:schemeClr val="accent6">
                    <a:lumMod val="50000"/>
                  </a:schemeClr>
                </a:solidFill>
              </a:rPr>
              <a:t>K</a:t>
            </a:r>
            <a:r>
              <a:rPr lang="cs-CZ" sz="2800" b="1" u="sng" dirty="0" smtClean="0">
                <a:solidFill>
                  <a:srgbClr val="FF0000"/>
                </a:solidFill>
              </a:rPr>
              <a:t>Y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>
                <a:solidFill>
                  <a:schemeClr val="tx1"/>
                </a:solidFill>
              </a:rPr>
              <a:t>(ROZLIŠUJÍ </a:t>
            </a:r>
            <a:r>
              <a:rPr lang="cs-CZ" sz="2800" dirty="0" smtClean="0">
                <a:solidFill>
                  <a:schemeClr val="tx1"/>
                </a:solidFill>
              </a:rPr>
              <a:t>BARVY SVĚTLA </a:t>
            </a:r>
            <a:r>
              <a:rPr lang="cs-CZ" sz="2800" dirty="0">
                <a:solidFill>
                  <a:schemeClr val="tx1"/>
                </a:solidFill>
              </a:rPr>
              <a:t>–</a:t>
            </a:r>
            <a:r>
              <a:rPr lang="cs-CZ" sz="2800" b="1" u="sng" dirty="0">
                <a:solidFill>
                  <a:schemeClr val="tx1"/>
                </a:solidFill>
              </a:rPr>
              <a:t> </a:t>
            </a:r>
            <a:r>
              <a:rPr lang="cs-CZ" sz="2800" b="1" u="sng" dirty="0" smtClean="0">
                <a:solidFill>
                  <a:srgbClr val="AE78D6"/>
                </a:solidFill>
              </a:rPr>
              <a:t>B</a:t>
            </a:r>
            <a:r>
              <a:rPr lang="cs-CZ" sz="2800" b="1" u="sng" dirty="0" smtClean="0">
                <a:solidFill>
                  <a:schemeClr val="accent2">
                    <a:lumMod val="75000"/>
                  </a:schemeClr>
                </a:solidFill>
              </a:rPr>
              <a:t>A</a:t>
            </a:r>
            <a:r>
              <a:rPr lang="cs-CZ" sz="2800" b="1" u="sng" dirty="0" smtClean="0">
                <a:solidFill>
                  <a:srgbClr val="FF0000"/>
                </a:solidFill>
              </a:rPr>
              <a:t>R</a:t>
            </a:r>
            <a:r>
              <a:rPr lang="cs-CZ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</a:t>
            </a:r>
            <a:r>
              <a:rPr lang="cs-CZ" sz="2800" b="1" u="sng" dirty="0" smtClean="0">
                <a:solidFill>
                  <a:srgbClr val="00B050"/>
                </a:solidFill>
              </a:rPr>
              <a:t>V</a:t>
            </a:r>
            <a:r>
              <a:rPr lang="cs-CZ" sz="2800" b="1" u="sng" dirty="0" smtClean="0">
                <a:solidFill>
                  <a:srgbClr val="00FFFF"/>
                </a:solidFill>
              </a:rPr>
              <a:t>N</a:t>
            </a:r>
            <a:r>
              <a:rPr lang="cs-CZ" sz="2800" b="1" u="sng" dirty="0" smtClean="0">
                <a:solidFill>
                  <a:srgbClr val="FF0000"/>
                </a:solidFill>
              </a:rPr>
              <a:t>É</a:t>
            </a:r>
            <a:r>
              <a:rPr lang="cs-CZ" sz="2800" b="1" u="sng" dirty="0" smtClean="0">
                <a:solidFill>
                  <a:schemeClr val="tx1"/>
                </a:solidFill>
              </a:rPr>
              <a:t> </a:t>
            </a:r>
            <a:r>
              <a:rPr lang="cs-CZ" sz="2800" b="1" u="sng" dirty="0">
                <a:solidFill>
                  <a:schemeClr val="tx1"/>
                </a:solidFill>
              </a:rPr>
              <a:t>VIDĚNÍ</a:t>
            </a:r>
            <a:r>
              <a:rPr lang="cs-CZ" sz="2800" dirty="0" smtClean="0">
                <a:solidFill>
                  <a:schemeClr val="tx1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932533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147248" cy="5865515"/>
          </a:xfrm>
        </p:spPr>
        <p:txBody>
          <a:bodyPr/>
          <a:lstStyle/>
          <a:p>
            <a:endParaRPr lang="cs-CZ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Soubor:Schematic diagram of the human eye cs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0803"/>
            <a:ext cx="6941044" cy="6710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2735288" y="44545"/>
            <a:ext cx="6408712" cy="3168431"/>
          </a:xfrm>
          <a:prstGeom prst="wedgeRoundRectCallout">
            <a:avLst>
              <a:gd name="adj1" fmla="val -18896"/>
              <a:gd name="adj2" fmla="val 103687"/>
              <a:gd name="adj3" fmla="val 1666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ŽLUTÁ SKVRNA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b="1" u="sng" dirty="0">
              <a:solidFill>
                <a:schemeClr val="tx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b="1" u="sng" dirty="0" smtClean="0">
              <a:solidFill>
                <a:schemeClr val="tx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b="1" u="sng" dirty="0">
              <a:solidFill>
                <a:schemeClr val="tx1"/>
              </a:solidFill>
            </a:endParaRPr>
          </a:p>
          <a:p>
            <a:endParaRPr lang="cs-CZ" sz="2800" b="1" u="sng" dirty="0" smtClean="0">
              <a:solidFill>
                <a:schemeClr val="tx1"/>
              </a:solidFill>
            </a:endParaRPr>
          </a:p>
          <a:p>
            <a:endParaRPr lang="cs-CZ" sz="2800" b="1" u="sng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5994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147248" cy="5865515"/>
          </a:xfrm>
        </p:spPr>
        <p:txBody>
          <a:bodyPr/>
          <a:lstStyle/>
          <a:p>
            <a:endParaRPr lang="cs-CZ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Soubor:Schematic diagram of the human eye cs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0803"/>
            <a:ext cx="6941044" cy="6710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2735288" y="44545"/>
            <a:ext cx="6408712" cy="3168431"/>
          </a:xfrm>
          <a:prstGeom prst="wedgeRoundRectCallout">
            <a:avLst>
              <a:gd name="adj1" fmla="val -18896"/>
              <a:gd name="adj2" fmla="val 103687"/>
              <a:gd name="adj3" fmla="val 1666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ŽLUTÁ SKVRNA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/>
                </a:solidFill>
              </a:rPr>
              <a:t>NACHÁZÍ SE V </a:t>
            </a:r>
            <a:r>
              <a:rPr lang="cs-CZ" sz="2800" b="1" u="sng" dirty="0" smtClean="0">
                <a:solidFill>
                  <a:schemeClr val="tx1"/>
                </a:solidFill>
              </a:rPr>
              <a:t>PRŮSEČÍKU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b="1" u="sng" dirty="0" smtClean="0">
                <a:solidFill>
                  <a:schemeClr val="tx1"/>
                </a:solidFill>
              </a:rPr>
              <a:t>SÍTNICE</a:t>
            </a:r>
            <a:r>
              <a:rPr lang="cs-CZ" sz="2800" dirty="0" smtClean="0">
                <a:solidFill>
                  <a:schemeClr val="tx1"/>
                </a:solidFill>
              </a:rPr>
              <a:t> A OPTICKÉ </a:t>
            </a:r>
            <a:r>
              <a:rPr lang="cs-CZ" sz="2800" b="1" u="sng" dirty="0" smtClean="0">
                <a:solidFill>
                  <a:schemeClr val="tx1"/>
                </a:solidFill>
              </a:rPr>
              <a:t>OSY</a:t>
            </a:r>
            <a:r>
              <a:rPr lang="cs-CZ" sz="2800" dirty="0" smtClean="0">
                <a:solidFill>
                  <a:schemeClr val="tx1"/>
                </a:solidFill>
              </a:rPr>
              <a:t> OKA</a:t>
            </a:r>
            <a:endParaRPr lang="cs-CZ" sz="2800" dirty="0">
              <a:solidFill>
                <a:schemeClr val="tx1"/>
              </a:solidFill>
            </a:endParaRPr>
          </a:p>
          <a:p>
            <a:endParaRPr lang="cs-CZ" sz="2800" b="1" u="sng" dirty="0" smtClean="0">
              <a:solidFill>
                <a:schemeClr val="tx1"/>
              </a:solidFill>
            </a:endParaRPr>
          </a:p>
          <a:p>
            <a:endParaRPr lang="cs-CZ" sz="2800" b="1" u="sng" dirty="0">
              <a:solidFill>
                <a:schemeClr val="tx1"/>
              </a:solidFill>
            </a:endParaRPr>
          </a:p>
          <a:p>
            <a:endParaRPr lang="cs-CZ" sz="2800" b="1" u="sng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9963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147248" cy="5865515"/>
          </a:xfrm>
        </p:spPr>
        <p:txBody>
          <a:bodyPr/>
          <a:lstStyle/>
          <a:p>
            <a:endParaRPr lang="cs-CZ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Soubor:Schematic diagram of the human eye cs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0803"/>
            <a:ext cx="6941044" cy="6710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2735288" y="44545"/>
            <a:ext cx="6408712" cy="3168431"/>
          </a:xfrm>
          <a:prstGeom prst="wedgeRoundRectCallout">
            <a:avLst>
              <a:gd name="adj1" fmla="val -18896"/>
              <a:gd name="adj2" fmla="val 103687"/>
              <a:gd name="adj3" fmla="val 1666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ŽLUTÁ SKVRNA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/>
                </a:solidFill>
              </a:rPr>
              <a:t>NACHÁZÍ SE V </a:t>
            </a:r>
            <a:r>
              <a:rPr lang="cs-CZ" sz="2800" b="1" u="sng" dirty="0" smtClean="0">
                <a:solidFill>
                  <a:schemeClr val="tx1"/>
                </a:solidFill>
              </a:rPr>
              <a:t>PRŮSEČÍKU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b="1" u="sng" dirty="0" smtClean="0">
                <a:solidFill>
                  <a:schemeClr val="tx1"/>
                </a:solidFill>
              </a:rPr>
              <a:t>SÍTNICE</a:t>
            </a:r>
            <a:r>
              <a:rPr lang="cs-CZ" sz="2800" dirty="0" smtClean="0">
                <a:solidFill>
                  <a:schemeClr val="tx1"/>
                </a:solidFill>
              </a:rPr>
              <a:t> A OPTICKÉ </a:t>
            </a:r>
            <a:r>
              <a:rPr lang="cs-CZ" sz="2800" b="1" u="sng" dirty="0" smtClean="0">
                <a:solidFill>
                  <a:schemeClr val="tx1"/>
                </a:solidFill>
              </a:rPr>
              <a:t>OSY</a:t>
            </a:r>
            <a:r>
              <a:rPr lang="cs-CZ" sz="2800" dirty="0" smtClean="0">
                <a:solidFill>
                  <a:schemeClr val="tx1"/>
                </a:solidFill>
              </a:rPr>
              <a:t> OKA</a:t>
            </a:r>
            <a:endParaRPr lang="cs-CZ" sz="2800" dirty="0">
              <a:solidFill>
                <a:schemeClr val="tx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NEJVĚTŠÍ KONCENTRACE TYČINEK</a:t>
            </a:r>
          </a:p>
          <a:p>
            <a:endParaRPr lang="cs-CZ" sz="2800" b="1" u="sng" dirty="0" smtClean="0">
              <a:solidFill>
                <a:schemeClr val="tx1"/>
              </a:solidFill>
            </a:endParaRPr>
          </a:p>
          <a:p>
            <a:endParaRPr lang="cs-CZ" sz="2800" b="1" u="sng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9963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147248" cy="5865515"/>
          </a:xfrm>
        </p:spPr>
        <p:txBody>
          <a:bodyPr/>
          <a:lstStyle/>
          <a:p>
            <a:endParaRPr lang="cs-CZ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Soubor:Schematic diagram of the human eye cs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0803"/>
            <a:ext cx="6941044" cy="6710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2735288" y="44545"/>
            <a:ext cx="6408712" cy="3168431"/>
          </a:xfrm>
          <a:prstGeom prst="wedgeRoundRectCallout">
            <a:avLst>
              <a:gd name="adj1" fmla="val -18896"/>
              <a:gd name="adj2" fmla="val 103687"/>
              <a:gd name="adj3" fmla="val 1666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ŽLUTÁ SKVRNA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/>
                </a:solidFill>
              </a:rPr>
              <a:t>NACHÁZÍ SE V </a:t>
            </a:r>
            <a:r>
              <a:rPr lang="cs-CZ" sz="2800" b="1" u="sng" dirty="0" smtClean="0">
                <a:solidFill>
                  <a:schemeClr val="tx1"/>
                </a:solidFill>
              </a:rPr>
              <a:t>PRŮSEČÍKU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b="1" u="sng" dirty="0" smtClean="0">
                <a:solidFill>
                  <a:schemeClr val="tx1"/>
                </a:solidFill>
              </a:rPr>
              <a:t>SÍTNICE</a:t>
            </a:r>
            <a:r>
              <a:rPr lang="cs-CZ" sz="2800" dirty="0" smtClean="0">
                <a:solidFill>
                  <a:schemeClr val="tx1"/>
                </a:solidFill>
              </a:rPr>
              <a:t> A OPTICKÉ </a:t>
            </a:r>
            <a:r>
              <a:rPr lang="cs-CZ" sz="2800" b="1" u="sng" dirty="0" smtClean="0">
                <a:solidFill>
                  <a:schemeClr val="tx1"/>
                </a:solidFill>
              </a:rPr>
              <a:t>OSY</a:t>
            </a:r>
            <a:r>
              <a:rPr lang="cs-CZ" sz="2800" dirty="0" smtClean="0">
                <a:solidFill>
                  <a:schemeClr val="tx1"/>
                </a:solidFill>
              </a:rPr>
              <a:t> OKA</a:t>
            </a:r>
            <a:endParaRPr lang="cs-CZ" sz="2800" dirty="0">
              <a:solidFill>
                <a:schemeClr val="tx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NEJVĚTŠÍ KONCENTRACE TYČINEK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NEJCITLIVĚJŠÍ MÍSTO SÍTNICE</a:t>
            </a:r>
            <a:endParaRPr lang="cs-CZ" sz="2800" b="1" u="sng" dirty="0">
              <a:solidFill>
                <a:schemeClr val="tx1"/>
              </a:solidFill>
            </a:endParaRPr>
          </a:p>
          <a:p>
            <a:endParaRPr lang="cs-CZ" sz="2800" b="1" u="sng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9963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147248" cy="5865515"/>
          </a:xfrm>
        </p:spPr>
        <p:txBody>
          <a:bodyPr/>
          <a:lstStyle/>
          <a:p>
            <a:endParaRPr lang="cs-CZ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Soubor:Schematic diagram of the human eye cs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0803"/>
            <a:ext cx="6941044" cy="6710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2735288" y="44545"/>
            <a:ext cx="6408712" cy="3168431"/>
          </a:xfrm>
          <a:prstGeom prst="wedgeRoundRectCallout">
            <a:avLst>
              <a:gd name="adj1" fmla="val -34725"/>
              <a:gd name="adj2" fmla="val 96472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SLEPÁ SKVRNA</a:t>
            </a:r>
          </a:p>
          <a:p>
            <a:endParaRPr lang="cs-CZ" sz="2800" b="1" u="sng" dirty="0" smtClean="0">
              <a:solidFill>
                <a:schemeClr val="tx1"/>
              </a:solidFill>
            </a:endParaRPr>
          </a:p>
          <a:p>
            <a:endParaRPr lang="cs-CZ" sz="2800" b="1" u="sng" dirty="0">
              <a:solidFill>
                <a:schemeClr val="tx1"/>
              </a:solidFill>
            </a:endParaRPr>
          </a:p>
          <a:p>
            <a:endParaRPr lang="cs-CZ" sz="2800" b="1" u="sng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6981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147248" cy="5865515"/>
          </a:xfrm>
        </p:spPr>
        <p:txBody>
          <a:bodyPr/>
          <a:lstStyle/>
          <a:p>
            <a:endParaRPr lang="cs-CZ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Soubor:Schematic diagram of the human eye cs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0803"/>
            <a:ext cx="6941044" cy="6710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2735288" y="44545"/>
            <a:ext cx="6408712" cy="3168431"/>
          </a:xfrm>
          <a:prstGeom prst="wedgeRoundRectCallout">
            <a:avLst>
              <a:gd name="adj1" fmla="val -34725"/>
              <a:gd name="adj2" fmla="val 96472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SLEPÁ SKVRNA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ÚSTÍ ZRAKOVÉHO NERVU</a:t>
            </a:r>
          </a:p>
          <a:p>
            <a:endParaRPr lang="cs-CZ" sz="2800" b="1" u="sng" dirty="0" smtClean="0">
              <a:solidFill>
                <a:schemeClr val="tx1"/>
              </a:solidFill>
            </a:endParaRPr>
          </a:p>
          <a:p>
            <a:endParaRPr lang="cs-CZ" sz="2800" b="1" u="sng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6218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147248" cy="5865515"/>
          </a:xfrm>
        </p:spPr>
        <p:txBody>
          <a:bodyPr/>
          <a:lstStyle/>
          <a:p>
            <a:endParaRPr lang="cs-CZ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Soubor:Schematic diagram of the human eye cs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0803"/>
            <a:ext cx="6941044" cy="6710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2735288" y="44545"/>
            <a:ext cx="6408712" cy="3168431"/>
          </a:xfrm>
          <a:prstGeom prst="wedgeRoundRectCallout">
            <a:avLst>
              <a:gd name="adj1" fmla="val -34725"/>
              <a:gd name="adj2" fmla="val 96472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SLEPÁ SKVRNA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ÚSTÍ ZRAKOVÉHO NERVU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NEJSOU ZDE ANI TYČINKY ANI ČÍPKY</a:t>
            </a:r>
          </a:p>
          <a:p>
            <a:endParaRPr lang="cs-CZ" sz="2800" b="1" u="sng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6218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147248" cy="5865515"/>
          </a:xfrm>
        </p:spPr>
        <p:txBody>
          <a:bodyPr/>
          <a:lstStyle/>
          <a:p>
            <a:endParaRPr lang="cs-CZ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Soubor:Schematic diagram of the human eye cs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0803"/>
            <a:ext cx="6941044" cy="6710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1979712" y="908720"/>
            <a:ext cx="6408712" cy="3168431"/>
          </a:xfrm>
          <a:prstGeom prst="wedgeRoundRectCallout">
            <a:avLst>
              <a:gd name="adj1" fmla="val -34725"/>
              <a:gd name="adj2" fmla="val 96472"/>
              <a:gd name="adj3" fmla="val 16667"/>
            </a:avLst>
          </a:prstGeom>
          <a:solidFill>
            <a:srgbClr val="ABABA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ZRAKOVÝ NERV</a:t>
            </a:r>
          </a:p>
          <a:p>
            <a:endParaRPr lang="cs-CZ" sz="2800" b="1" u="sng" dirty="0" smtClean="0">
              <a:solidFill>
                <a:schemeClr val="tx1"/>
              </a:solidFill>
            </a:endParaRPr>
          </a:p>
          <a:p>
            <a:endParaRPr lang="cs-CZ" sz="2800" b="1" u="sng" dirty="0" smtClean="0">
              <a:solidFill>
                <a:schemeClr val="tx1"/>
              </a:solidFill>
            </a:endParaRPr>
          </a:p>
          <a:p>
            <a:endParaRPr lang="cs-CZ" sz="2800" b="1" u="sng" dirty="0">
              <a:solidFill>
                <a:schemeClr val="tx1"/>
              </a:solidFill>
            </a:endParaRPr>
          </a:p>
          <a:p>
            <a:endParaRPr lang="cs-CZ" sz="2800" b="1" u="sng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5243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147248" cy="5865515"/>
          </a:xfrm>
        </p:spPr>
        <p:txBody>
          <a:bodyPr/>
          <a:lstStyle/>
          <a:p>
            <a:endParaRPr lang="cs-CZ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Soubor:Schematic diagram of the human eye cs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0803"/>
            <a:ext cx="6941044" cy="6710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1979712" y="908720"/>
            <a:ext cx="6408712" cy="3168431"/>
          </a:xfrm>
          <a:prstGeom prst="wedgeRoundRectCallout">
            <a:avLst>
              <a:gd name="adj1" fmla="val -34725"/>
              <a:gd name="adj2" fmla="val 96472"/>
              <a:gd name="adj3" fmla="val 16667"/>
            </a:avLst>
          </a:prstGeom>
          <a:solidFill>
            <a:srgbClr val="ABABA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ZRAKOVÝ NERV</a:t>
            </a:r>
            <a:endParaRPr lang="cs-CZ" sz="2800" dirty="0" smtClean="0">
              <a:solidFill>
                <a:schemeClr val="tx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/>
                </a:solidFill>
              </a:rPr>
              <a:t>ZAJIŠŤUJE</a:t>
            </a:r>
            <a:r>
              <a:rPr lang="cs-CZ" sz="2800" b="1" u="sng" dirty="0" smtClean="0">
                <a:solidFill>
                  <a:schemeClr val="tx1"/>
                </a:solidFill>
              </a:rPr>
              <a:t> PŘENOS </a:t>
            </a:r>
            <a:r>
              <a:rPr lang="cs-CZ" sz="2800" dirty="0" smtClean="0">
                <a:solidFill>
                  <a:schemeClr val="tx1"/>
                </a:solidFill>
              </a:rPr>
              <a:t>VZRUCHŮ DO MOZKU</a:t>
            </a:r>
          </a:p>
          <a:p>
            <a:endParaRPr lang="cs-CZ" sz="2800" b="1" u="sng" dirty="0">
              <a:solidFill>
                <a:schemeClr val="tx1"/>
              </a:solidFill>
            </a:endParaRPr>
          </a:p>
          <a:p>
            <a:endParaRPr lang="cs-CZ" sz="2800" b="1" u="sng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8753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147248" cy="5865515"/>
          </a:xfrm>
        </p:spPr>
        <p:txBody>
          <a:bodyPr/>
          <a:lstStyle/>
          <a:p>
            <a:endParaRPr lang="cs-CZ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Soubor:Schematic diagram of the human eye cs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0803"/>
            <a:ext cx="6941044" cy="6710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3059832" y="3789040"/>
            <a:ext cx="5184576" cy="2088311"/>
          </a:xfrm>
          <a:prstGeom prst="wedgeRoundRectCallout">
            <a:avLst>
              <a:gd name="adj1" fmla="val -58179"/>
              <a:gd name="adj2" fmla="val -93246"/>
              <a:gd name="adj3" fmla="val 16667"/>
            </a:avLst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CÉVNATKA</a:t>
            </a:r>
          </a:p>
          <a:p>
            <a:endParaRPr lang="cs-CZ" sz="2800" b="1" u="sng" dirty="0" smtClean="0">
              <a:solidFill>
                <a:schemeClr val="tx1"/>
              </a:solidFill>
            </a:endParaRPr>
          </a:p>
          <a:p>
            <a:endParaRPr lang="cs-CZ" sz="2800" b="1" u="sng" dirty="0">
              <a:solidFill>
                <a:schemeClr val="tx1"/>
              </a:solidFill>
            </a:endParaRPr>
          </a:p>
          <a:p>
            <a:endParaRPr lang="cs-CZ" sz="2800" b="1" u="sng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4204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147248" cy="5865515"/>
          </a:xfrm>
        </p:spPr>
        <p:txBody>
          <a:bodyPr/>
          <a:lstStyle/>
          <a:p>
            <a:endParaRPr lang="cs-CZ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Soubor:Schematic diagram of the human eye cs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0803"/>
            <a:ext cx="6941044" cy="6710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3059832" y="3789040"/>
            <a:ext cx="5184576" cy="2088311"/>
          </a:xfrm>
          <a:prstGeom prst="wedgeRoundRectCallout">
            <a:avLst>
              <a:gd name="adj1" fmla="val -58179"/>
              <a:gd name="adj2" fmla="val -93246"/>
              <a:gd name="adj3" fmla="val 16667"/>
            </a:avLst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CÉVNATKA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ZAJIŠŤUJE VÝŽIVU OKA</a:t>
            </a:r>
          </a:p>
          <a:p>
            <a:endParaRPr lang="cs-CZ" sz="2800" b="1" u="sng" dirty="0">
              <a:solidFill>
                <a:schemeClr val="tx1"/>
              </a:solidFill>
            </a:endParaRPr>
          </a:p>
          <a:p>
            <a:endParaRPr lang="cs-CZ" sz="2800" b="1" u="sng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3918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147248" cy="5865515"/>
          </a:xfrm>
        </p:spPr>
        <p:txBody>
          <a:bodyPr/>
          <a:lstStyle/>
          <a:p>
            <a:endParaRPr lang="cs-CZ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Soubor:Schematic diagram of the human eye cs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0803"/>
            <a:ext cx="6941044" cy="6710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3059832" y="3789040"/>
            <a:ext cx="5184576" cy="2088311"/>
          </a:xfrm>
          <a:prstGeom prst="wedgeRoundRectCallout">
            <a:avLst>
              <a:gd name="adj1" fmla="val -61210"/>
              <a:gd name="adj2" fmla="val -66564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BĚLIMA</a:t>
            </a:r>
          </a:p>
          <a:p>
            <a:endParaRPr lang="cs-CZ" sz="2800" b="1" u="sng" dirty="0" smtClean="0">
              <a:solidFill>
                <a:schemeClr val="tx1"/>
              </a:solidFill>
            </a:endParaRPr>
          </a:p>
          <a:p>
            <a:endParaRPr lang="cs-CZ" sz="2800" b="1" u="sng" dirty="0">
              <a:solidFill>
                <a:schemeClr val="tx1"/>
              </a:solidFill>
            </a:endParaRPr>
          </a:p>
          <a:p>
            <a:endParaRPr lang="cs-CZ" sz="2800" b="1" u="sng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2076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147248" cy="5865515"/>
          </a:xfrm>
        </p:spPr>
        <p:txBody>
          <a:bodyPr/>
          <a:lstStyle/>
          <a:p>
            <a:endParaRPr lang="cs-CZ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Soubor:Schematic diagram of the human eye cs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0803"/>
            <a:ext cx="6941044" cy="6710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539552" y="3020186"/>
            <a:ext cx="8424936" cy="2729393"/>
          </a:xfrm>
          <a:prstGeom prst="wedgeRoundRectCallout">
            <a:avLst>
              <a:gd name="adj1" fmla="val -4360"/>
              <a:gd name="adj2" fmla="val -85079"/>
              <a:gd name="adj3" fmla="val 16667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ROZSAH AKOMODACE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b="1" u="sng" dirty="0">
              <a:solidFill>
                <a:schemeClr val="tx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b="1" u="sng" dirty="0" smtClean="0">
              <a:solidFill>
                <a:schemeClr val="tx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b="1" u="sng" dirty="0">
              <a:solidFill>
                <a:schemeClr val="tx1"/>
              </a:solidFill>
            </a:endParaRPr>
          </a:p>
          <a:p>
            <a:endParaRPr lang="cs-CZ" sz="2800" b="1" u="sng" dirty="0" smtClean="0">
              <a:solidFill>
                <a:schemeClr val="tx1"/>
              </a:solidFill>
            </a:endParaRPr>
          </a:p>
          <a:p>
            <a:endParaRPr lang="cs-CZ" sz="28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0720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147248" cy="5865515"/>
          </a:xfrm>
        </p:spPr>
        <p:txBody>
          <a:bodyPr/>
          <a:lstStyle/>
          <a:p>
            <a:endParaRPr lang="cs-CZ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Soubor:Schematic diagram of the human eye cs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0803"/>
            <a:ext cx="6941044" cy="6710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539552" y="3020186"/>
            <a:ext cx="8424936" cy="2729393"/>
          </a:xfrm>
          <a:prstGeom prst="wedgeRoundRectCallout">
            <a:avLst>
              <a:gd name="adj1" fmla="val -4360"/>
              <a:gd name="adj2" fmla="val -85079"/>
              <a:gd name="adj3" fmla="val 16667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ROZSAH AKOMODACE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/>
                </a:solidFill>
              </a:rPr>
              <a:t>JE URČEN </a:t>
            </a:r>
            <a:r>
              <a:rPr lang="cs-CZ" sz="2800" b="1" u="sng" dirty="0" smtClean="0">
                <a:solidFill>
                  <a:schemeClr val="tx1"/>
                </a:solidFill>
              </a:rPr>
              <a:t>NEJVĚTŠÍ</a:t>
            </a:r>
            <a:r>
              <a:rPr lang="cs-CZ" sz="2800" dirty="0" smtClean="0">
                <a:solidFill>
                  <a:schemeClr val="tx1"/>
                </a:solidFill>
              </a:rPr>
              <a:t> A </a:t>
            </a:r>
            <a:r>
              <a:rPr lang="cs-CZ" sz="2800" b="1" u="sng" dirty="0" smtClean="0">
                <a:solidFill>
                  <a:schemeClr val="tx1"/>
                </a:solidFill>
              </a:rPr>
              <a:t>NEJMENŠÍ </a:t>
            </a:r>
            <a:r>
              <a:rPr lang="cs-CZ" sz="2800" dirty="0" smtClean="0">
                <a:solidFill>
                  <a:schemeClr val="tx1"/>
                </a:solidFill>
              </a:rPr>
              <a:t>VZDÁLENOSTÍ OD OKA, NA KTEROU JE ZDRAVÉ OKO SCHOPNO </a:t>
            </a:r>
            <a:r>
              <a:rPr lang="cs-CZ" sz="2800" b="1" u="sng" dirty="0" smtClean="0">
                <a:solidFill>
                  <a:schemeClr val="tx1"/>
                </a:solidFill>
              </a:rPr>
              <a:t>ZAOSTŘIT</a:t>
            </a:r>
            <a:endParaRPr lang="cs-CZ" sz="2800" b="1" u="sng" dirty="0">
              <a:solidFill>
                <a:schemeClr val="tx1"/>
              </a:solidFill>
            </a:endParaRPr>
          </a:p>
          <a:p>
            <a:endParaRPr lang="cs-CZ" sz="2800" b="1" u="sng" dirty="0" smtClean="0">
              <a:solidFill>
                <a:schemeClr val="tx1"/>
              </a:solidFill>
            </a:endParaRPr>
          </a:p>
          <a:p>
            <a:endParaRPr lang="cs-CZ" sz="28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5746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147248" cy="5865515"/>
          </a:xfrm>
        </p:spPr>
        <p:txBody>
          <a:bodyPr/>
          <a:lstStyle/>
          <a:p>
            <a:endParaRPr lang="cs-CZ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Soubor:Schematic diagram of the human eye cs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0803"/>
            <a:ext cx="6941044" cy="6710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547539" y="3020185"/>
            <a:ext cx="8424936" cy="2729393"/>
          </a:xfrm>
          <a:prstGeom prst="wedgeRoundRectCallout">
            <a:avLst>
              <a:gd name="adj1" fmla="val -4360"/>
              <a:gd name="adj2" fmla="val -85079"/>
              <a:gd name="adj3" fmla="val 16667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ROZSAH AKOMODACE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/>
                </a:solidFill>
              </a:rPr>
              <a:t>JE URČEN </a:t>
            </a:r>
            <a:r>
              <a:rPr lang="cs-CZ" sz="2800" b="1" u="sng" dirty="0" smtClean="0">
                <a:solidFill>
                  <a:srgbClr val="FF0000"/>
                </a:solidFill>
              </a:rPr>
              <a:t>NEJVĚTŠÍ</a:t>
            </a:r>
            <a:r>
              <a:rPr lang="cs-CZ" sz="2800" dirty="0" smtClean="0">
                <a:solidFill>
                  <a:schemeClr val="tx1"/>
                </a:solidFill>
              </a:rPr>
              <a:t> A </a:t>
            </a:r>
            <a:r>
              <a:rPr lang="cs-CZ" sz="2800" b="1" u="sng" dirty="0" smtClean="0">
                <a:solidFill>
                  <a:schemeClr val="tx1"/>
                </a:solidFill>
              </a:rPr>
              <a:t>NEJMENŠÍ </a:t>
            </a:r>
            <a:r>
              <a:rPr lang="cs-CZ" sz="2800" dirty="0" smtClean="0">
                <a:solidFill>
                  <a:schemeClr val="tx1"/>
                </a:solidFill>
              </a:rPr>
              <a:t>VZDÁLENOSTÍ OD OKA, NA KTEROU JE ZDRAVÉ OKO SCHOPNO </a:t>
            </a:r>
            <a:r>
              <a:rPr lang="cs-CZ" sz="2800" b="1" u="sng" dirty="0" smtClean="0">
                <a:solidFill>
                  <a:schemeClr val="tx1"/>
                </a:solidFill>
              </a:rPr>
              <a:t>ZAOSTŘIT</a:t>
            </a:r>
            <a:endParaRPr lang="cs-CZ" sz="2800" b="1" u="sng" dirty="0">
              <a:solidFill>
                <a:schemeClr val="tx1"/>
              </a:solidFill>
            </a:endParaRPr>
          </a:p>
          <a:p>
            <a:endParaRPr lang="cs-CZ" sz="2800" b="1" u="sng" dirty="0" smtClean="0">
              <a:solidFill>
                <a:schemeClr val="tx1"/>
              </a:solidFill>
            </a:endParaRPr>
          </a:p>
          <a:p>
            <a:r>
              <a:rPr lang="cs-CZ" sz="2800" dirty="0" smtClean="0">
                <a:solidFill>
                  <a:schemeClr val="tx1"/>
                </a:solidFill>
              </a:rPr>
              <a:t>TZV. </a:t>
            </a:r>
            <a:r>
              <a:rPr lang="cs-CZ" sz="2800" b="1" u="sng" dirty="0" smtClean="0">
                <a:solidFill>
                  <a:srgbClr val="FF0000"/>
                </a:solidFill>
              </a:rPr>
              <a:t>DALEKÝ BOD OKA</a:t>
            </a:r>
            <a:r>
              <a:rPr lang="cs-CZ" sz="2800" dirty="0" smtClean="0">
                <a:solidFill>
                  <a:schemeClr val="tx1"/>
                </a:solidFill>
              </a:rPr>
              <a:t> – MINIMÁLNÍ AKOMODACE</a:t>
            </a:r>
          </a:p>
        </p:txBody>
      </p:sp>
      <p:cxnSp>
        <p:nvCxnSpPr>
          <p:cNvPr id="4" name="Přímá spojnice se šipkou 3"/>
          <p:cNvCxnSpPr/>
          <p:nvPr/>
        </p:nvCxnSpPr>
        <p:spPr>
          <a:xfrm flipH="1">
            <a:off x="2267744" y="3933056"/>
            <a:ext cx="720080" cy="1224136"/>
          </a:xfrm>
          <a:prstGeom prst="straightConnector1">
            <a:avLst/>
          </a:prstGeom>
          <a:ln w="635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93102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147248" cy="5865515"/>
          </a:xfrm>
        </p:spPr>
        <p:txBody>
          <a:bodyPr/>
          <a:lstStyle/>
          <a:p>
            <a:endParaRPr lang="cs-CZ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Soubor:Schematic diagram of the human eye cs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0803"/>
            <a:ext cx="6941044" cy="6710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539552" y="3020186"/>
            <a:ext cx="8424936" cy="2729393"/>
          </a:xfrm>
          <a:prstGeom prst="wedgeRoundRectCallout">
            <a:avLst>
              <a:gd name="adj1" fmla="val -4360"/>
              <a:gd name="adj2" fmla="val -85079"/>
              <a:gd name="adj3" fmla="val 16667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ROZSAH AKOMODACE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/>
                </a:solidFill>
              </a:rPr>
              <a:t>JE URČEN </a:t>
            </a:r>
            <a:r>
              <a:rPr lang="cs-CZ" sz="2800" b="1" u="sng" dirty="0" smtClean="0">
                <a:solidFill>
                  <a:schemeClr val="tx1"/>
                </a:solidFill>
              </a:rPr>
              <a:t>NEJVĚTŠÍ</a:t>
            </a:r>
            <a:r>
              <a:rPr lang="cs-CZ" sz="2800" dirty="0" smtClean="0">
                <a:solidFill>
                  <a:schemeClr val="tx1"/>
                </a:solidFill>
              </a:rPr>
              <a:t> A </a:t>
            </a:r>
            <a:r>
              <a:rPr lang="cs-CZ" sz="2800" b="1" u="sng" dirty="0" smtClean="0">
                <a:solidFill>
                  <a:srgbClr val="C00000"/>
                </a:solidFill>
              </a:rPr>
              <a:t>NEJMENŠÍ </a:t>
            </a:r>
            <a:r>
              <a:rPr lang="cs-CZ" sz="2800" dirty="0" smtClean="0">
                <a:solidFill>
                  <a:schemeClr val="tx1"/>
                </a:solidFill>
              </a:rPr>
              <a:t>VZDÁLENOSTÍ OD OKA, NA KTEROU JE ZDRAVÉ OKO SCHOPNO </a:t>
            </a:r>
            <a:r>
              <a:rPr lang="cs-CZ" sz="2800" b="1" u="sng" dirty="0" smtClean="0">
                <a:solidFill>
                  <a:schemeClr val="tx1"/>
                </a:solidFill>
              </a:rPr>
              <a:t>ZAOSTŘIT</a:t>
            </a:r>
            <a:endParaRPr lang="cs-CZ" sz="2800" b="1" u="sng" dirty="0">
              <a:solidFill>
                <a:schemeClr val="tx1"/>
              </a:solidFill>
            </a:endParaRPr>
          </a:p>
          <a:p>
            <a:endParaRPr lang="cs-CZ" sz="2800" b="1" u="sng" dirty="0" smtClean="0">
              <a:solidFill>
                <a:schemeClr val="tx1"/>
              </a:solidFill>
            </a:endParaRPr>
          </a:p>
          <a:p>
            <a:r>
              <a:rPr lang="cs-CZ" sz="2800" dirty="0" smtClean="0">
                <a:solidFill>
                  <a:schemeClr val="tx1"/>
                </a:solidFill>
              </a:rPr>
              <a:t>TZV. </a:t>
            </a:r>
            <a:r>
              <a:rPr lang="cs-CZ" sz="2800" b="1" u="sng" dirty="0" smtClean="0">
                <a:solidFill>
                  <a:srgbClr val="C00000"/>
                </a:solidFill>
              </a:rPr>
              <a:t>BLÍZKÝ BOD OKA</a:t>
            </a:r>
            <a:r>
              <a:rPr lang="cs-CZ" sz="2800" dirty="0" smtClean="0">
                <a:solidFill>
                  <a:schemeClr val="tx1"/>
                </a:solidFill>
              </a:rPr>
              <a:t> – MAXIMÁLNÍ AKOMODACE</a:t>
            </a:r>
          </a:p>
        </p:txBody>
      </p:sp>
      <p:cxnSp>
        <p:nvCxnSpPr>
          <p:cNvPr id="4" name="Přímá spojnice se šipkou 3"/>
          <p:cNvCxnSpPr/>
          <p:nvPr/>
        </p:nvCxnSpPr>
        <p:spPr>
          <a:xfrm flipH="1">
            <a:off x="2483768" y="3954189"/>
            <a:ext cx="2030362" cy="1224136"/>
          </a:xfrm>
          <a:prstGeom prst="straightConnector1">
            <a:avLst/>
          </a:prstGeom>
          <a:ln w="635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4387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5DFF5D"/>
          </a:solidFill>
        </p:spPr>
        <p:txBody>
          <a:bodyPr>
            <a:norm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2</a:t>
            </a:r>
            <a:r>
              <a:rPr lang="cs-CZ" b="1" dirty="0" smtClean="0">
                <a:solidFill>
                  <a:srgbClr val="FF0000"/>
                </a:solidFill>
              </a:rPr>
              <a:t>. DALEKÝ A BLÍZKÝ BOD OKA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C00000"/>
                </a:solidFill>
              </a:rPr>
              <a:t>DALEKÝ BOD OKA</a:t>
            </a:r>
          </a:p>
          <a:p>
            <a:pPr marL="0" indent="0">
              <a:buNone/>
            </a:pPr>
            <a:r>
              <a:rPr lang="cs-CZ" dirty="0" smtClean="0"/>
              <a:t>	zdravé oko má daleký bod v </a:t>
            </a:r>
            <a:r>
              <a:rPr lang="cs-CZ" b="1" u="sng" dirty="0" smtClean="0"/>
              <a:t>nekonečnu</a:t>
            </a:r>
          </a:p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</a:rPr>
              <a:t>	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0342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5DFF5D"/>
          </a:solidFill>
        </p:spPr>
        <p:txBody>
          <a:bodyPr>
            <a:norm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2</a:t>
            </a:r>
            <a:r>
              <a:rPr lang="cs-CZ" b="1" dirty="0" smtClean="0">
                <a:solidFill>
                  <a:srgbClr val="FF0000"/>
                </a:solidFill>
              </a:rPr>
              <a:t>. DALEKÝ A BLÍZKÝ BOD OKA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C00000"/>
                </a:solidFill>
              </a:rPr>
              <a:t>DALEKÝ BOD OKA</a:t>
            </a:r>
          </a:p>
          <a:p>
            <a:pPr marL="0" indent="0">
              <a:buNone/>
            </a:pPr>
            <a:r>
              <a:rPr lang="cs-CZ" dirty="0" smtClean="0"/>
              <a:t>	zdravé oko má daleký bod v nekonečnu</a:t>
            </a:r>
          </a:p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</a:rPr>
              <a:t>	</a:t>
            </a:r>
            <a:r>
              <a:rPr lang="cs-CZ" dirty="0" smtClean="0"/>
              <a:t>(</a:t>
            </a:r>
            <a:r>
              <a:rPr lang="cs-CZ" b="1" u="sng" dirty="0" smtClean="0"/>
              <a:t>krátkozraké oko</a:t>
            </a:r>
            <a:r>
              <a:rPr lang="cs-CZ" dirty="0" smtClean="0"/>
              <a:t> – oko špatně vidící na 	dálku - má daleký bod v </a:t>
            </a:r>
            <a:r>
              <a:rPr lang="cs-CZ" b="1" u="sng" dirty="0" smtClean="0"/>
              <a:t>konečné</a:t>
            </a:r>
            <a:r>
              <a:rPr lang="cs-CZ" dirty="0" smtClean="0"/>
              <a:t> 	vzdálenosti od oka)</a:t>
            </a:r>
            <a:r>
              <a:rPr lang="cs-CZ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1427084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5DFF5D"/>
          </a:solidFill>
        </p:spPr>
        <p:txBody>
          <a:bodyPr>
            <a:norm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2</a:t>
            </a:r>
            <a:r>
              <a:rPr lang="cs-CZ" b="1" dirty="0" smtClean="0">
                <a:solidFill>
                  <a:srgbClr val="FF0000"/>
                </a:solidFill>
              </a:rPr>
              <a:t>. DALEKÝ A BLÍZKÝ BOD OKA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C00000"/>
                </a:solidFill>
              </a:rPr>
              <a:t>BLÍZKÝ BOD OKA</a:t>
            </a:r>
          </a:p>
          <a:p>
            <a:pPr marL="0" indent="0">
              <a:buNone/>
            </a:pPr>
            <a:r>
              <a:rPr lang="cs-CZ" dirty="0" smtClean="0"/>
              <a:t>	vzdálenost tohoto bodu se s </a:t>
            </a:r>
            <a:r>
              <a:rPr lang="cs-CZ" b="1" dirty="0" smtClean="0"/>
              <a:t>věkem mění</a:t>
            </a:r>
            <a:endParaRPr lang="cs-CZ" b="1" u="sng" dirty="0" smtClean="0"/>
          </a:p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</a:rPr>
              <a:t>	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23971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5DFF5D"/>
          </a:solidFill>
        </p:spPr>
        <p:txBody>
          <a:bodyPr>
            <a:norm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2</a:t>
            </a:r>
            <a:r>
              <a:rPr lang="cs-CZ" b="1" dirty="0" smtClean="0">
                <a:solidFill>
                  <a:srgbClr val="FF0000"/>
                </a:solidFill>
              </a:rPr>
              <a:t>. DALEKÝ A BLÍZKÝ BOD OKA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C00000"/>
                </a:solidFill>
              </a:rPr>
              <a:t>BLÍZKÝ BOD OKA</a:t>
            </a:r>
          </a:p>
          <a:p>
            <a:pPr marL="0" indent="0">
              <a:buNone/>
            </a:pPr>
            <a:r>
              <a:rPr lang="cs-CZ" dirty="0" smtClean="0"/>
              <a:t>	vzdálenost tohoto bodu se s </a:t>
            </a:r>
            <a:r>
              <a:rPr lang="cs-CZ" b="1" dirty="0" smtClean="0"/>
              <a:t>věkem mění</a:t>
            </a:r>
            <a:endParaRPr lang="cs-CZ" b="1" u="sng" dirty="0" smtClean="0"/>
          </a:p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</a:rPr>
              <a:t>	</a:t>
            </a:r>
            <a:r>
              <a:rPr lang="cs-CZ" dirty="0" smtClean="0"/>
              <a:t>malé dítě zaostří na předmět i ve 	vzdálenosti </a:t>
            </a:r>
            <a:r>
              <a:rPr lang="cs-CZ" b="1" dirty="0" smtClean="0"/>
              <a:t>menší než 10 cm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836639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5DFF5D"/>
          </a:solidFill>
        </p:spPr>
        <p:txBody>
          <a:bodyPr>
            <a:norm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2</a:t>
            </a:r>
            <a:r>
              <a:rPr lang="cs-CZ" b="1" dirty="0" smtClean="0">
                <a:solidFill>
                  <a:srgbClr val="FF0000"/>
                </a:solidFill>
              </a:rPr>
              <a:t>. DALEKÝ A BLÍZKÝ BOD OKA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C00000"/>
                </a:solidFill>
              </a:rPr>
              <a:t>BLÍZKÝ BOD OKA</a:t>
            </a:r>
          </a:p>
          <a:p>
            <a:pPr marL="0" indent="0">
              <a:buNone/>
            </a:pPr>
            <a:r>
              <a:rPr lang="cs-CZ" dirty="0" smtClean="0"/>
              <a:t>	vzdálenost tohoto bodu se s </a:t>
            </a:r>
            <a:r>
              <a:rPr lang="cs-CZ" b="1" dirty="0" smtClean="0"/>
              <a:t>věkem mění</a:t>
            </a:r>
            <a:endParaRPr lang="cs-CZ" b="1" u="sng" dirty="0" smtClean="0"/>
          </a:p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</a:rPr>
              <a:t>	</a:t>
            </a:r>
            <a:r>
              <a:rPr lang="cs-CZ" dirty="0" smtClean="0"/>
              <a:t>malé dítě zaostří na předmět i ve 	vzdálenosti </a:t>
            </a:r>
            <a:r>
              <a:rPr lang="cs-CZ" b="1" dirty="0" smtClean="0"/>
              <a:t>menší než 10 cm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b="1" dirty="0" smtClean="0"/>
              <a:t>s</a:t>
            </a:r>
            <a:r>
              <a:rPr lang="cs-CZ" dirty="0" smtClean="0"/>
              <a:t> přibývajícím</a:t>
            </a:r>
            <a:r>
              <a:rPr lang="cs-CZ" b="1" dirty="0" smtClean="0"/>
              <a:t> věkem</a:t>
            </a:r>
            <a:r>
              <a:rPr lang="cs-CZ" dirty="0" smtClean="0"/>
              <a:t> se tato vzdálenost 	</a:t>
            </a:r>
            <a:r>
              <a:rPr lang="cs-CZ" b="1" dirty="0" smtClean="0"/>
              <a:t>zvětšuje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229567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5DFF5D"/>
          </a:solidFill>
        </p:spPr>
        <p:txBody>
          <a:bodyPr>
            <a:norm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2</a:t>
            </a:r>
            <a:r>
              <a:rPr lang="cs-CZ" b="1" dirty="0" smtClean="0">
                <a:solidFill>
                  <a:srgbClr val="FF0000"/>
                </a:solidFill>
              </a:rPr>
              <a:t>. DALEKÝ A BLÍZKÝ BOD OKA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C00000"/>
                </a:solidFill>
              </a:rPr>
              <a:t>BLÍZKÝ BOD OKA</a:t>
            </a:r>
          </a:p>
          <a:p>
            <a:pPr marL="0" indent="0">
              <a:buNone/>
            </a:pPr>
            <a:r>
              <a:rPr lang="cs-CZ" dirty="0" smtClean="0"/>
              <a:t>	vzdálenost tohoto bodu se </a:t>
            </a:r>
            <a:r>
              <a:rPr lang="cs-CZ" b="1" dirty="0" smtClean="0"/>
              <a:t>s věkem mění</a:t>
            </a:r>
            <a:endParaRPr lang="cs-CZ" b="1" u="sng" dirty="0" smtClean="0"/>
          </a:p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</a:rPr>
              <a:t>	</a:t>
            </a:r>
            <a:r>
              <a:rPr lang="cs-CZ" dirty="0" smtClean="0"/>
              <a:t>malé dítě zaostří na předmět i ve 	vzdálenosti </a:t>
            </a:r>
            <a:r>
              <a:rPr lang="cs-CZ" b="1" dirty="0" smtClean="0"/>
              <a:t>menší než 10 cm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b="1" dirty="0" smtClean="0"/>
              <a:t>s</a:t>
            </a:r>
            <a:r>
              <a:rPr lang="cs-CZ" dirty="0" smtClean="0"/>
              <a:t> přibývajícím </a:t>
            </a:r>
            <a:r>
              <a:rPr lang="cs-CZ" b="1" dirty="0" smtClean="0"/>
              <a:t>věkem</a:t>
            </a:r>
            <a:r>
              <a:rPr lang="cs-CZ" dirty="0" smtClean="0"/>
              <a:t> se tato vzdálenost 	</a:t>
            </a:r>
            <a:r>
              <a:rPr lang="cs-CZ" b="1" dirty="0" smtClean="0"/>
              <a:t>zvětšuje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pozorování předmětů v malých 	vzdálenostech oko </a:t>
            </a:r>
            <a:r>
              <a:rPr lang="cs-CZ" b="1" dirty="0" smtClean="0"/>
              <a:t>velmi namáhá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933153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5DFF5D"/>
          </a:solidFill>
        </p:spPr>
        <p:txBody>
          <a:bodyPr>
            <a:norm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2</a:t>
            </a:r>
            <a:r>
              <a:rPr lang="cs-CZ" b="1" dirty="0" smtClean="0">
                <a:solidFill>
                  <a:srgbClr val="FF0000"/>
                </a:solidFill>
              </a:rPr>
              <a:t>. DALEKÝ A BLÍZKÝ BOD OKA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C00000"/>
                </a:solidFill>
              </a:rPr>
              <a:t>BLÍZKÝ BOD OKA</a:t>
            </a:r>
          </a:p>
          <a:p>
            <a:pPr marL="0" indent="0">
              <a:buNone/>
            </a:pPr>
            <a:r>
              <a:rPr lang="cs-CZ" dirty="0" smtClean="0"/>
              <a:t>	vzdálenost tohoto bodu se </a:t>
            </a:r>
            <a:r>
              <a:rPr lang="cs-CZ" b="1" dirty="0" smtClean="0"/>
              <a:t>s věkem mění</a:t>
            </a:r>
            <a:endParaRPr lang="cs-CZ" b="1" u="sng" dirty="0" smtClean="0"/>
          </a:p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</a:rPr>
              <a:t>	</a:t>
            </a:r>
            <a:r>
              <a:rPr lang="cs-CZ" dirty="0" smtClean="0"/>
              <a:t>malé dítě zaostří na předmět i ve 	vzdálenosti </a:t>
            </a:r>
            <a:r>
              <a:rPr lang="cs-CZ" b="1" dirty="0" smtClean="0"/>
              <a:t>menší než 10 cm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b="1" dirty="0" smtClean="0"/>
              <a:t>s</a:t>
            </a:r>
            <a:r>
              <a:rPr lang="cs-CZ" dirty="0" smtClean="0"/>
              <a:t> přibývajícím </a:t>
            </a:r>
            <a:r>
              <a:rPr lang="cs-CZ" b="1" dirty="0" smtClean="0"/>
              <a:t>věkem</a:t>
            </a:r>
            <a:r>
              <a:rPr lang="cs-CZ" dirty="0" smtClean="0"/>
              <a:t> se tato vzdálenost 	</a:t>
            </a:r>
            <a:r>
              <a:rPr lang="cs-CZ" b="1" dirty="0" smtClean="0"/>
              <a:t>zvětšuje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pozorování předmětů v malých 	vzdálenostech oko </a:t>
            </a:r>
            <a:r>
              <a:rPr lang="cs-CZ" b="1" dirty="0" smtClean="0"/>
              <a:t>velmi namáhá</a:t>
            </a:r>
            <a:endParaRPr lang="cs-CZ" b="1" dirty="0"/>
          </a:p>
        </p:txBody>
      </p:sp>
      <p:sp>
        <p:nvSpPr>
          <p:cNvPr id="4" name="Zaoblený obdélníkový popisek 3"/>
          <p:cNvSpPr/>
          <p:nvPr/>
        </p:nvSpPr>
        <p:spPr>
          <a:xfrm>
            <a:off x="539552" y="3020186"/>
            <a:ext cx="8424936" cy="2729393"/>
          </a:xfrm>
          <a:prstGeom prst="wedgeRoundRectCallout">
            <a:avLst>
              <a:gd name="adj1" fmla="val -40821"/>
              <a:gd name="adj2" fmla="val -82462"/>
              <a:gd name="adj3" fmla="val 16667"/>
            </a:avLst>
          </a:prstGeom>
          <a:solidFill>
            <a:srgbClr val="5DFF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/>
                </a:solidFill>
              </a:rPr>
              <a:t>Optimální vzdálenost pro čtení, psaní, pozorování bez nezdravého namáhání oka je cca </a:t>
            </a:r>
            <a:r>
              <a:rPr lang="cs-CZ" sz="2800" b="1" u="sng" dirty="0" smtClean="0">
                <a:solidFill>
                  <a:srgbClr val="FF0000"/>
                </a:solidFill>
              </a:rPr>
              <a:t>25 cm</a:t>
            </a:r>
          </a:p>
          <a:p>
            <a:endParaRPr lang="cs-CZ" sz="2800" b="1" u="sng" dirty="0" smtClean="0">
              <a:solidFill>
                <a:schemeClr val="tx1"/>
              </a:solidFill>
            </a:endParaRPr>
          </a:p>
          <a:p>
            <a:endParaRPr lang="cs-CZ" sz="2800" b="1" u="sng" dirty="0">
              <a:solidFill>
                <a:schemeClr val="tx1"/>
              </a:solidFill>
            </a:endParaRPr>
          </a:p>
          <a:p>
            <a:endParaRPr lang="cs-CZ" sz="2800" b="1" u="sng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4784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5DFF5D"/>
          </a:solidFill>
        </p:spPr>
        <p:txBody>
          <a:bodyPr>
            <a:norm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2</a:t>
            </a:r>
            <a:r>
              <a:rPr lang="cs-CZ" b="1" dirty="0" smtClean="0">
                <a:solidFill>
                  <a:srgbClr val="FF0000"/>
                </a:solidFill>
              </a:rPr>
              <a:t>. DALEKÝ A BLÍZKÝ BOD OKA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C00000"/>
                </a:solidFill>
              </a:rPr>
              <a:t>BLÍZKÝ BOD OKA</a:t>
            </a:r>
          </a:p>
          <a:p>
            <a:pPr marL="0" indent="0">
              <a:buNone/>
            </a:pPr>
            <a:r>
              <a:rPr lang="cs-CZ" dirty="0" smtClean="0"/>
              <a:t>	vzdálenost tohoto bodu se </a:t>
            </a:r>
            <a:r>
              <a:rPr lang="cs-CZ" b="1" dirty="0" smtClean="0"/>
              <a:t>s věkem mění</a:t>
            </a:r>
            <a:endParaRPr lang="cs-CZ" b="1" u="sng" dirty="0" smtClean="0"/>
          </a:p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</a:rPr>
              <a:t>	</a:t>
            </a:r>
            <a:r>
              <a:rPr lang="cs-CZ" dirty="0" smtClean="0">
                <a:solidFill>
                  <a:srgbClr val="C00000"/>
                </a:solidFill>
              </a:rPr>
              <a:t>malé dítě zaostří na předmět i ve 	vzdálenosti </a:t>
            </a:r>
            <a:r>
              <a:rPr lang="cs-CZ" b="1" dirty="0" smtClean="0">
                <a:solidFill>
                  <a:srgbClr val="C00000"/>
                </a:solidFill>
              </a:rPr>
              <a:t>menší než 10 cm</a:t>
            </a:r>
          </a:p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</a:rPr>
              <a:t>	</a:t>
            </a:r>
            <a:r>
              <a:rPr lang="cs-CZ" b="1" dirty="0" smtClean="0">
                <a:solidFill>
                  <a:srgbClr val="C00000"/>
                </a:solidFill>
              </a:rPr>
              <a:t>s</a:t>
            </a:r>
            <a:r>
              <a:rPr lang="cs-CZ" dirty="0" smtClean="0">
                <a:solidFill>
                  <a:srgbClr val="C00000"/>
                </a:solidFill>
              </a:rPr>
              <a:t> přibývajícím </a:t>
            </a:r>
            <a:r>
              <a:rPr lang="cs-CZ" b="1" dirty="0" smtClean="0">
                <a:solidFill>
                  <a:srgbClr val="C00000"/>
                </a:solidFill>
              </a:rPr>
              <a:t>věkem</a:t>
            </a:r>
            <a:r>
              <a:rPr lang="cs-CZ" dirty="0" smtClean="0">
                <a:solidFill>
                  <a:srgbClr val="C00000"/>
                </a:solidFill>
              </a:rPr>
              <a:t> se tato vzdálenost 	</a:t>
            </a:r>
            <a:r>
              <a:rPr lang="cs-CZ" b="1" dirty="0" smtClean="0">
                <a:solidFill>
                  <a:srgbClr val="C00000"/>
                </a:solidFill>
              </a:rPr>
              <a:t>zvětšuje</a:t>
            </a:r>
          </a:p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</a:rPr>
              <a:t>	</a:t>
            </a:r>
            <a:r>
              <a:rPr lang="cs-CZ" dirty="0" smtClean="0">
                <a:solidFill>
                  <a:srgbClr val="C00000"/>
                </a:solidFill>
              </a:rPr>
              <a:t>pozorování předmětů v malých 	vzdálenostech oko </a:t>
            </a:r>
            <a:r>
              <a:rPr lang="cs-CZ" b="1" dirty="0" smtClean="0">
                <a:solidFill>
                  <a:srgbClr val="C00000"/>
                </a:solidFill>
              </a:rPr>
              <a:t>velmi namáhá</a:t>
            </a:r>
            <a:endParaRPr lang="cs-CZ" b="1" dirty="0"/>
          </a:p>
        </p:txBody>
      </p:sp>
      <p:sp>
        <p:nvSpPr>
          <p:cNvPr id="4" name="Zaoblený obdélníkový popisek 3"/>
          <p:cNvSpPr/>
          <p:nvPr/>
        </p:nvSpPr>
        <p:spPr>
          <a:xfrm>
            <a:off x="539552" y="3020186"/>
            <a:ext cx="8424936" cy="2729393"/>
          </a:xfrm>
          <a:prstGeom prst="wedgeRoundRectCallout">
            <a:avLst>
              <a:gd name="adj1" fmla="val -40821"/>
              <a:gd name="adj2" fmla="val -82462"/>
              <a:gd name="adj3" fmla="val 16667"/>
            </a:avLst>
          </a:prstGeom>
          <a:solidFill>
            <a:srgbClr val="5DFF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/>
                </a:solidFill>
              </a:rPr>
              <a:t>Optimální vzdálenost pro čtení, psaní, pozorování bez nezdravého namáhání oka je cca </a:t>
            </a:r>
            <a:r>
              <a:rPr lang="cs-CZ" sz="2800" b="1" u="sng" dirty="0" smtClean="0">
                <a:solidFill>
                  <a:srgbClr val="FF0000"/>
                </a:solidFill>
              </a:rPr>
              <a:t>25 cm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/>
                </a:solidFill>
              </a:rPr>
              <a:t>Nazýváme ji</a:t>
            </a:r>
            <a:r>
              <a:rPr lang="cs-CZ" sz="2800" b="1" u="sng" dirty="0" smtClean="0">
                <a:solidFill>
                  <a:schemeClr val="tx1"/>
                </a:solidFill>
              </a:rPr>
              <a:t> </a:t>
            </a:r>
            <a:r>
              <a:rPr lang="cs-CZ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KONVENČNÍ ZRAKOVÁ VZDÁLENOST </a:t>
            </a:r>
            <a:r>
              <a:rPr lang="cs-CZ" sz="2800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endParaRPr lang="cs-CZ" sz="2800" b="1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2800" b="1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23232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5DFF5D"/>
          </a:solidFill>
        </p:spPr>
        <p:txBody>
          <a:bodyPr>
            <a:norm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2</a:t>
            </a:r>
            <a:r>
              <a:rPr lang="cs-CZ" b="1" dirty="0" smtClean="0">
                <a:solidFill>
                  <a:srgbClr val="FF0000"/>
                </a:solidFill>
              </a:rPr>
              <a:t>. DALEKÝ A BLÍZKÝ BOD OKA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C00000"/>
                </a:solidFill>
              </a:rPr>
              <a:t>BLÍZKÝ BOD OKA</a:t>
            </a:r>
          </a:p>
          <a:p>
            <a:pPr marL="0" indent="0">
              <a:buNone/>
            </a:pPr>
            <a:r>
              <a:rPr lang="cs-CZ" dirty="0" smtClean="0"/>
              <a:t>	vzdálenost tohoto bodu se </a:t>
            </a:r>
            <a:r>
              <a:rPr lang="cs-CZ" b="1" dirty="0" smtClean="0"/>
              <a:t>s věkem mění</a:t>
            </a:r>
            <a:endParaRPr lang="cs-CZ" b="1" u="sng" dirty="0" smtClean="0"/>
          </a:p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</a:rPr>
              <a:t>	</a:t>
            </a:r>
            <a:r>
              <a:rPr lang="cs-CZ" dirty="0" smtClean="0">
                <a:solidFill>
                  <a:srgbClr val="C00000"/>
                </a:solidFill>
              </a:rPr>
              <a:t>malé dítě zaostří na předmět i ve 	vzdálenosti </a:t>
            </a:r>
            <a:r>
              <a:rPr lang="cs-CZ" b="1" dirty="0" smtClean="0">
                <a:solidFill>
                  <a:srgbClr val="C00000"/>
                </a:solidFill>
              </a:rPr>
              <a:t>menší než 10 cm</a:t>
            </a:r>
          </a:p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</a:rPr>
              <a:t>	</a:t>
            </a:r>
            <a:r>
              <a:rPr lang="cs-CZ" b="1" dirty="0" smtClean="0">
                <a:solidFill>
                  <a:srgbClr val="C00000"/>
                </a:solidFill>
              </a:rPr>
              <a:t>s</a:t>
            </a:r>
            <a:r>
              <a:rPr lang="cs-CZ" dirty="0" smtClean="0">
                <a:solidFill>
                  <a:srgbClr val="C00000"/>
                </a:solidFill>
              </a:rPr>
              <a:t> přibývajícím </a:t>
            </a:r>
            <a:r>
              <a:rPr lang="cs-CZ" b="1" dirty="0" smtClean="0">
                <a:solidFill>
                  <a:srgbClr val="C00000"/>
                </a:solidFill>
              </a:rPr>
              <a:t>věkem</a:t>
            </a:r>
            <a:r>
              <a:rPr lang="cs-CZ" dirty="0" smtClean="0">
                <a:solidFill>
                  <a:srgbClr val="C00000"/>
                </a:solidFill>
              </a:rPr>
              <a:t> se tato vzdálenost 	</a:t>
            </a:r>
            <a:r>
              <a:rPr lang="cs-CZ" b="1" dirty="0" smtClean="0">
                <a:solidFill>
                  <a:srgbClr val="C00000"/>
                </a:solidFill>
              </a:rPr>
              <a:t>zvětšuje</a:t>
            </a:r>
          </a:p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</a:rPr>
              <a:t>	</a:t>
            </a:r>
            <a:r>
              <a:rPr lang="cs-CZ" dirty="0" smtClean="0">
                <a:solidFill>
                  <a:srgbClr val="C00000"/>
                </a:solidFill>
              </a:rPr>
              <a:t>pozorování předmětů v malých 	vzdálenostech oko </a:t>
            </a:r>
            <a:r>
              <a:rPr lang="cs-CZ" b="1" dirty="0" smtClean="0">
                <a:solidFill>
                  <a:srgbClr val="C00000"/>
                </a:solidFill>
              </a:rPr>
              <a:t>velmi namáhá</a:t>
            </a:r>
            <a:endParaRPr lang="cs-CZ" b="1" dirty="0"/>
          </a:p>
        </p:txBody>
      </p:sp>
      <p:sp>
        <p:nvSpPr>
          <p:cNvPr id="4" name="Zaoblený obdélníkový popisek 3"/>
          <p:cNvSpPr/>
          <p:nvPr/>
        </p:nvSpPr>
        <p:spPr>
          <a:xfrm>
            <a:off x="539552" y="3020186"/>
            <a:ext cx="8424936" cy="2729393"/>
          </a:xfrm>
          <a:prstGeom prst="wedgeRoundRectCallout">
            <a:avLst>
              <a:gd name="adj1" fmla="val -40821"/>
              <a:gd name="adj2" fmla="val -82462"/>
              <a:gd name="adj3" fmla="val 16667"/>
            </a:avLst>
          </a:prstGeom>
          <a:solidFill>
            <a:srgbClr val="5DFF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/>
                </a:solidFill>
              </a:rPr>
              <a:t>Optimální vzdálenost pro čtení, psaní, pozorování bez nezdravého namáhání oka je cca </a:t>
            </a:r>
            <a:r>
              <a:rPr lang="cs-CZ" sz="2800" b="1" u="sng" dirty="0" smtClean="0">
                <a:solidFill>
                  <a:srgbClr val="FF0000"/>
                </a:solidFill>
              </a:rPr>
              <a:t>25 cm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/>
                </a:solidFill>
              </a:rPr>
              <a:t>Nazýváme ji</a:t>
            </a:r>
            <a:r>
              <a:rPr lang="cs-CZ" sz="2800" b="1" u="sng" dirty="0" smtClean="0">
                <a:solidFill>
                  <a:schemeClr val="tx1"/>
                </a:solidFill>
              </a:rPr>
              <a:t> </a:t>
            </a:r>
            <a:r>
              <a:rPr lang="cs-CZ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KONVENČNÍ ZRAKOVÁ VZDÁLENOST </a:t>
            </a:r>
            <a:r>
              <a:rPr lang="cs-CZ" sz="2800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u="sng" dirty="0" smtClean="0">
                <a:solidFill>
                  <a:schemeClr val="tx1"/>
                </a:solidFill>
              </a:rPr>
              <a:t>BLÍZKÝ BOD ZDRAVÉHO OKA  LEŽÍ V KONVENČNÍ ZRAKOVÉ VZDÁLENOSTI </a:t>
            </a:r>
            <a:r>
              <a:rPr lang="cs-CZ" sz="2800" b="1" i="1" u="sng" dirty="0" smtClean="0">
                <a:solidFill>
                  <a:schemeClr val="tx1"/>
                </a:solidFill>
              </a:rPr>
              <a:t>d </a:t>
            </a:r>
            <a:r>
              <a:rPr lang="cs-CZ" sz="2800" b="1" u="sng" dirty="0" smtClean="0">
                <a:solidFill>
                  <a:schemeClr val="tx1"/>
                </a:solidFill>
              </a:rPr>
              <a:t>= 25 cm</a:t>
            </a:r>
          </a:p>
        </p:txBody>
      </p:sp>
    </p:spTree>
    <p:extLst>
      <p:ext uri="{BB962C8B-B14F-4D97-AF65-F5344CB8AC3E}">
        <p14:creationId xmlns:p14="http://schemas.microsoft.com/office/powerpoint/2010/main" val="1923232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b="1" dirty="0">
                <a:solidFill>
                  <a:srgbClr val="FF0000"/>
                </a:solidFill>
              </a:rPr>
              <a:t>3</a:t>
            </a:r>
            <a:r>
              <a:rPr lang="cs-CZ" b="1" dirty="0" smtClean="0">
                <a:solidFill>
                  <a:srgbClr val="FF0000"/>
                </a:solidFill>
              </a:rPr>
              <a:t>. NEJČASTĚJŠÍ VADY OKA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KRÁTKOZRAKOST (</a:t>
            </a:r>
            <a:r>
              <a:rPr lang="cs-CZ" dirty="0" err="1" smtClean="0"/>
              <a:t>myopia</a:t>
            </a:r>
            <a:r>
              <a:rPr lang="cs-CZ" dirty="0" smtClean="0"/>
              <a:t>)</a:t>
            </a:r>
          </a:p>
          <a:p>
            <a:r>
              <a:rPr lang="cs-CZ" dirty="0" smtClean="0"/>
              <a:t>DALEKOZRAKOST (</a:t>
            </a:r>
            <a:r>
              <a:rPr lang="cs-CZ" dirty="0" err="1" smtClean="0"/>
              <a:t>hypermetropia</a:t>
            </a:r>
            <a:r>
              <a:rPr lang="cs-CZ" dirty="0" smtClean="0"/>
              <a:t>)</a:t>
            </a:r>
          </a:p>
          <a:p>
            <a:r>
              <a:rPr lang="cs-CZ" dirty="0" smtClean="0"/>
              <a:t>ASTIGMATISMUS</a:t>
            </a:r>
          </a:p>
          <a:p>
            <a:r>
              <a:rPr lang="cs-CZ" dirty="0" smtClean="0"/>
              <a:t>ZÁKAL ŠEDÝ (katarakta)</a:t>
            </a:r>
          </a:p>
          <a:p>
            <a:r>
              <a:rPr lang="cs-CZ" dirty="0" smtClean="0"/>
              <a:t>ZÁKAL ZELENÝ(glaukom)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32254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KRÁTKOZRAKOST (</a:t>
            </a:r>
            <a:r>
              <a:rPr lang="cs-CZ" b="1" dirty="0" err="1" smtClean="0">
                <a:solidFill>
                  <a:srgbClr val="FF0000"/>
                </a:solidFill>
              </a:rPr>
              <a:t>myopia</a:t>
            </a:r>
            <a:r>
              <a:rPr lang="cs-CZ" b="1" dirty="0" smtClean="0">
                <a:solidFill>
                  <a:srgbClr val="FF0000"/>
                </a:solidFill>
              </a:rPr>
              <a:t>)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Paprsky se po průchodu oční čočkou protínají ještě 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PŘED</a:t>
            </a:r>
            <a:r>
              <a:rPr lang="cs-CZ" dirty="0" smtClean="0"/>
              <a:t> sítnicí oka, toto může být způsobeno </a:t>
            </a:r>
            <a:r>
              <a:rPr lang="cs-CZ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protáhlejším</a:t>
            </a:r>
            <a:r>
              <a:rPr lang="cs-CZ" dirty="0" smtClean="0"/>
              <a:t> tvarem oční bulvy</a:t>
            </a:r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01819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KRÁTKOZRAKOST (</a:t>
            </a:r>
            <a:r>
              <a:rPr lang="cs-CZ" b="1" dirty="0" err="1" smtClean="0">
                <a:solidFill>
                  <a:srgbClr val="FF0000"/>
                </a:solidFill>
              </a:rPr>
              <a:t>myopia</a:t>
            </a:r>
            <a:r>
              <a:rPr lang="cs-CZ" b="1" dirty="0" smtClean="0">
                <a:solidFill>
                  <a:srgbClr val="FF0000"/>
                </a:solidFill>
              </a:rPr>
              <a:t>)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Paprsky se po průchodu oční čočkou protínají ještě 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PŘED</a:t>
            </a:r>
            <a:r>
              <a:rPr lang="cs-CZ" b="1" u="sng" dirty="0" smtClean="0"/>
              <a:t> </a:t>
            </a:r>
            <a:r>
              <a:rPr lang="cs-CZ" dirty="0" smtClean="0"/>
              <a:t>sítnicí oka, toto může být způsobeno </a:t>
            </a:r>
            <a:r>
              <a:rPr lang="cs-CZ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protáhlejším</a:t>
            </a:r>
            <a:r>
              <a:rPr lang="cs-CZ" dirty="0" smtClean="0"/>
              <a:t> tvarem oční bulvy</a:t>
            </a:r>
          </a:p>
          <a:p>
            <a:r>
              <a:rPr lang="cs-CZ" dirty="0" smtClean="0"/>
              <a:t>Na sítnici vzniká 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neostrý</a:t>
            </a:r>
            <a:r>
              <a:rPr lang="cs-CZ" dirty="0" smtClean="0"/>
              <a:t> obraz</a:t>
            </a:r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08313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KRÁTKOZRAKOST (</a:t>
            </a:r>
            <a:r>
              <a:rPr lang="cs-CZ" b="1" dirty="0" err="1" smtClean="0">
                <a:solidFill>
                  <a:srgbClr val="FF0000"/>
                </a:solidFill>
              </a:rPr>
              <a:t>myopia</a:t>
            </a:r>
            <a:r>
              <a:rPr lang="cs-CZ" b="1" dirty="0" smtClean="0">
                <a:solidFill>
                  <a:srgbClr val="FF0000"/>
                </a:solidFill>
              </a:rPr>
              <a:t>)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Paprsky se po průchodu oční čočkou protínají ještě 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PŘED</a:t>
            </a:r>
            <a:r>
              <a:rPr lang="cs-CZ" dirty="0" smtClean="0"/>
              <a:t> sítnicí oka, toto může být způsobeno </a:t>
            </a:r>
            <a:r>
              <a:rPr lang="cs-CZ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protáhlejším</a:t>
            </a:r>
            <a:r>
              <a:rPr lang="cs-CZ" dirty="0" smtClean="0"/>
              <a:t> tvarem oční bulvy</a:t>
            </a:r>
          </a:p>
          <a:p>
            <a:r>
              <a:rPr lang="cs-CZ" dirty="0" smtClean="0"/>
              <a:t>Na sítnici vzniká 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neostrý</a:t>
            </a:r>
            <a:r>
              <a:rPr lang="cs-CZ" dirty="0" smtClean="0"/>
              <a:t> obraz</a:t>
            </a:r>
          </a:p>
          <a:p>
            <a:r>
              <a:rPr lang="cs-CZ" b="1" u="sng" dirty="0" smtClean="0"/>
              <a:t>Korekce vady</a:t>
            </a:r>
            <a:r>
              <a:rPr lang="cs-CZ" dirty="0" smtClean="0"/>
              <a:t> – použitím vhodné 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rozptylky</a:t>
            </a:r>
            <a:r>
              <a:rPr lang="cs-CZ" dirty="0" smtClean="0"/>
              <a:t> upravíme dopadající svazek paprsků (bude méně sbíhavý), po průchodu okem se paprsky protnou až na sítnici, vznikne ostrý obraz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94652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KRÁTKOZRAKOST – vada + 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korekce</a:t>
            </a: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628800"/>
            <a:ext cx="6026916" cy="4826695"/>
          </a:xfrm>
          <a:prstGeom prst="rect">
            <a:avLst/>
          </a:prstGeom>
          <a:solidFill>
            <a:srgbClr val="AE78D6"/>
          </a:solidFill>
          <a:ln>
            <a:noFill/>
          </a:ln>
        </p:spPr>
      </p:pic>
      <p:cxnSp>
        <p:nvCxnSpPr>
          <p:cNvPr id="5" name="Přímá spojnice se šipkou 4"/>
          <p:cNvCxnSpPr/>
          <p:nvPr/>
        </p:nvCxnSpPr>
        <p:spPr>
          <a:xfrm>
            <a:off x="5436096" y="1268760"/>
            <a:ext cx="864096" cy="1512168"/>
          </a:xfrm>
          <a:prstGeom prst="straightConnector1">
            <a:avLst/>
          </a:prstGeom>
          <a:ln w="41275">
            <a:solidFill>
              <a:srgbClr val="C000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0265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KRÁTKOZRAKOST – vada + 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korekce</a:t>
            </a: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628800"/>
            <a:ext cx="6026916" cy="4826695"/>
          </a:xfrm>
          <a:prstGeom prst="rect">
            <a:avLst/>
          </a:prstGeom>
          <a:solidFill>
            <a:srgbClr val="AE78D6"/>
          </a:solidFill>
          <a:ln>
            <a:noFill/>
          </a:ln>
        </p:spPr>
      </p:pic>
      <p:cxnSp>
        <p:nvCxnSpPr>
          <p:cNvPr id="5" name="Přímá spojnice se šipkou 4"/>
          <p:cNvCxnSpPr/>
          <p:nvPr/>
        </p:nvCxnSpPr>
        <p:spPr>
          <a:xfrm flipH="1">
            <a:off x="4283968" y="1168772"/>
            <a:ext cx="2930572" cy="3052316"/>
          </a:xfrm>
          <a:prstGeom prst="straightConnector1">
            <a:avLst/>
          </a:prstGeom>
          <a:ln w="41275">
            <a:solidFill>
              <a:schemeClr val="tx2">
                <a:lumMod val="75000"/>
              </a:schemeClr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 flipH="1">
            <a:off x="6804248" y="1168772"/>
            <a:ext cx="585857" cy="3988420"/>
          </a:xfrm>
          <a:prstGeom prst="straightConnector1">
            <a:avLst/>
          </a:prstGeom>
          <a:ln w="41275">
            <a:solidFill>
              <a:schemeClr val="tx2">
                <a:lumMod val="75000"/>
              </a:schemeClr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608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DALEKOZRAKOST (</a:t>
            </a:r>
            <a:r>
              <a:rPr lang="cs-CZ" b="1" dirty="0" err="1" smtClean="0">
                <a:solidFill>
                  <a:srgbClr val="FF0000"/>
                </a:solidFill>
              </a:rPr>
              <a:t>hypermetropia</a:t>
            </a:r>
            <a:r>
              <a:rPr lang="cs-CZ" b="1" dirty="0" smtClean="0">
                <a:solidFill>
                  <a:srgbClr val="FF0000"/>
                </a:solidFill>
              </a:rPr>
              <a:t>)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/>
          <a:lstStyle/>
          <a:p>
            <a:r>
              <a:rPr lang="cs-CZ" dirty="0" smtClean="0"/>
              <a:t>Paprsky se po průchodu oční čočkou protínají až 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</a:t>
            </a:r>
            <a:r>
              <a:rPr lang="cs-CZ" dirty="0" smtClean="0"/>
              <a:t> sítnicí oka, toto může být způsobeno 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zploštělým</a:t>
            </a:r>
            <a:r>
              <a:rPr lang="cs-CZ" dirty="0" smtClean="0"/>
              <a:t> tvarem oční bulvy, 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nepružností čočky</a:t>
            </a:r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4031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DALEKOZRAKOST (</a:t>
            </a:r>
            <a:r>
              <a:rPr lang="cs-CZ" b="1" dirty="0" err="1" smtClean="0">
                <a:solidFill>
                  <a:srgbClr val="FF0000"/>
                </a:solidFill>
              </a:rPr>
              <a:t>hypermetropia</a:t>
            </a:r>
            <a:r>
              <a:rPr lang="cs-CZ" b="1" dirty="0" smtClean="0">
                <a:solidFill>
                  <a:srgbClr val="FF0000"/>
                </a:solidFill>
              </a:rPr>
              <a:t>)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/>
          <a:lstStyle/>
          <a:p>
            <a:r>
              <a:rPr lang="cs-CZ" dirty="0" smtClean="0"/>
              <a:t>Paprsky se po průchodu oční čočkou protínají až </a:t>
            </a:r>
            <a:r>
              <a:rPr lang="cs-CZ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dirty="0" smtClean="0"/>
              <a:t> sítnicí oka, toto může být způsobeno 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zploštělým</a:t>
            </a:r>
            <a:r>
              <a:rPr lang="cs-CZ" dirty="0" smtClean="0"/>
              <a:t> tvarem oční bulvy, 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nepružností čočky</a:t>
            </a:r>
          </a:p>
          <a:p>
            <a:r>
              <a:rPr lang="cs-CZ" dirty="0"/>
              <a:t>Na sítnici vzniká </a:t>
            </a:r>
            <a:r>
              <a:rPr lang="cs-CZ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neostrý</a:t>
            </a:r>
            <a:r>
              <a:rPr lang="cs-CZ" dirty="0"/>
              <a:t> obraz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67390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DALEKOZRAKOST (</a:t>
            </a:r>
            <a:r>
              <a:rPr lang="cs-CZ" b="1" dirty="0" err="1" smtClean="0">
                <a:solidFill>
                  <a:srgbClr val="FF0000"/>
                </a:solidFill>
              </a:rPr>
              <a:t>hypermetropia</a:t>
            </a:r>
            <a:r>
              <a:rPr lang="cs-CZ" b="1" dirty="0" smtClean="0">
                <a:solidFill>
                  <a:srgbClr val="FF0000"/>
                </a:solidFill>
              </a:rPr>
              <a:t>)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/>
          <a:lstStyle/>
          <a:p>
            <a:r>
              <a:rPr lang="cs-CZ" dirty="0" smtClean="0"/>
              <a:t>Paprsky se po průchodu oční čočkou protínají až </a:t>
            </a:r>
            <a:r>
              <a:rPr lang="cs-CZ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dirty="0" smtClean="0"/>
              <a:t> sítnicí oka, toto může být způsobeno 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zploštělým</a:t>
            </a:r>
            <a:r>
              <a:rPr lang="cs-CZ" dirty="0" smtClean="0"/>
              <a:t> tvarem oční bulvy, 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nepružností čočky</a:t>
            </a:r>
          </a:p>
          <a:p>
            <a:r>
              <a:rPr lang="cs-CZ" dirty="0"/>
              <a:t>Na sítnici vzniká </a:t>
            </a:r>
            <a:r>
              <a:rPr lang="cs-CZ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neostrý</a:t>
            </a:r>
            <a:r>
              <a:rPr lang="cs-CZ" dirty="0"/>
              <a:t> </a:t>
            </a:r>
            <a:r>
              <a:rPr lang="cs-CZ" dirty="0" smtClean="0"/>
              <a:t>obraz</a:t>
            </a:r>
          </a:p>
          <a:p>
            <a:r>
              <a:rPr lang="cs-CZ" b="1" u="sng" dirty="0"/>
              <a:t>Korekce vady</a:t>
            </a:r>
            <a:r>
              <a:rPr lang="cs-CZ" dirty="0"/>
              <a:t> – použitím vhodné </a:t>
            </a:r>
            <a:r>
              <a:rPr lang="cs-CZ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spojky</a:t>
            </a:r>
            <a:r>
              <a:rPr lang="cs-CZ" dirty="0"/>
              <a:t> upravíme dopadající svazek paprsků (bude více sbíhavý), po průchodu okem se paprsky protnou už na sítnici, vznikne ostrý obraz</a:t>
            </a:r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26402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DALEKOZRAKOST – vada + 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korekce</a:t>
            </a: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2050" name="Picture 2" descr="http://upload.wikimedia.org/wikipedia/commons/6/60/Hypermetropi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556792"/>
            <a:ext cx="5995338" cy="4801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>
            <a:off x="5436096" y="1268760"/>
            <a:ext cx="1584176" cy="1368152"/>
          </a:xfrm>
          <a:prstGeom prst="straightConnector1">
            <a:avLst/>
          </a:prstGeom>
          <a:ln w="41275">
            <a:solidFill>
              <a:srgbClr val="C000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51868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DALEKOZRAKOST – vada + 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korekce</a:t>
            </a: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2050" name="Picture 2" descr="http://upload.wikimedia.org/wikipedia/commons/6/60/Hypermetropi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556792"/>
            <a:ext cx="5995338" cy="4801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Přímá spojnice se šipkou 5"/>
          <p:cNvCxnSpPr/>
          <p:nvPr/>
        </p:nvCxnSpPr>
        <p:spPr>
          <a:xfrm flipH="1">
            <a:off x="3923928" y="1196752"/>
            <a:ext cx="3240360" cy="3196332"/>
          </a:xfrm>
          <a:prstGeom prst="straightConnector1">
            <a:avLst/>
          </a:prstGeom>
          <a:ln w="41275">
            <a:solidFill>
              <a:schemeClr val="tx2">
                <a:lumMod val="75000"/>
              </a:schemeClr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 flipH="1">
            <a:off x="6511320" y="1196752"/>
            <a:ext cx="796984" cy="3772396"/>
          </a:xfrm>
          <a:prstGeom prst="straightConnector1">
            <a:avLst/>
          </a:prstGeom>
          <a:ln w="41275">
            <a:solidFill>
              <a:schemeClr val="tx2">
                <a:lumMod val="75000"/>
              </a:schemeClr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1172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ASTIGMATISMUS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Nerovnoměrné zakřivení rohovky</a:t>
            </a:r>
            <a:r>
              <a:rPr lang="cs-CZ" dirty="0" smtClean="0"/>
              <a:t> (není dokonale symetrická kulová, je poněkud elipsoidního tvaru)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27149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ASTIGMATISMUS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Nerovnoměrné zakřivení rohovky</a:t>
            </a:r>
            <a:r>
              <a:rPr lang="cs-CZ" dirty="0" smtClean="0"/>
              <a:t> (není dokonale symetrická kulová, je poněkud elipsoidního tvaru)</a:t>
            </a:r>
          </a:p>
          <a:p>
            <a:r>
              <a:rPr lang="cs-CZ" dirty="0" smtClean="0"/>
              <a:t>Projevuje se 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neostrým viděním</a:t>
            </a:r>
            <a:r>
              <a:rPr lang="cs-CZ" dirty="0" smtClean="0"/>
              <a:t> na 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blízko</a:t>
            </a:r>
            <a:r>
              <a:rPr lang="cs-CZ" dirty="0" smtClean="0"/>
              <a:t> i na 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dálku</a:t>
            </a:r>
            <a:endParaRPr lang="cs-CZ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67946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ASTIGMATISMUS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Nerovnoměrné zakřivení rohovky</a:t>
            </a:r>
            <a:r>
              <a:rPr lang="cs-CZ" dirty="0" smtClean="0"/>
              <a:t> (není dokonale symetrická kulová, je poněkud elipsoidního tvaru)</a:t>
            </a:r>
          </a:p>
          <a:p>
            <a:r>
              <a:rPr lang="cs-CZ" dirty="0" smtClean="0"/>
              <a:t>Projevuje se 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neostrým viděním</a:t>
            </a:r>
            <a:r>
              <a:rPr lang="cs-CZ" dirty="0" smtClean="0"/>
              <a:t> na 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blízko</a:t>
            </a:r>
            <a:r>
              <a:rPr lang="cs-CZ" dirty="0" smtClean="0"/>
              <a:t> i na 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dálku</a:t>
            </a:r>
          </a:p>
          <a:p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vrozené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onemocnění nebo 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získané</a:t>
            </a:r>
            <a:r>
              <a:rPr lang="cs-CZ" dirty="0" smtClean="0"/>
              <a:t> (příčiny -časté a dlouhodobě neléčené záněty, úrazy oka, alergie)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82713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ASTIGMATISMUS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4997152"/>
          </a:xfrm>
        </p:spPr>
        <p:txBody>
          <a:bodyPr>
            <a:normAutofit lnSpcReduction="10000"/>
          </a:bodyPr>
          <a:lstStyle/>
          <a:p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Nerovnoměrné zakřivení rohovky</a:t>
            </a:r>
            <a:r>
              <a:rPr lang="cs-CZ" dirty="0" smtClean="0"/>
              <a:t> (není dokonale symetrická kulová, je poněkud elipsoidního tvaru)</a:t>
            </a:r>
          </a:p>
          <a:p>
            <a:r>
              <a:rPr lang="cs-CZ" dirty="0" smtClean="0"/>
              <a:t>Projevuje se 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neostrým viděním</a:t>
            </a:r>
            <a:r>
              <a:rPr lang="cs-CZ" dirty="0" smtClean="0"/>
              <a:t> na 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blízko</a:t>
            </a:r>
            <a:r>
              <a:rPr lang="cs-CZ" dirty="0" smtClean="0"/>
              <a:t> i na 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dálku</a:t>
            </a:r>
          </a:p>
          <a:p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vrozené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onemocnění nebo 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získané</a:t>
            </a:r>
            <a:r>
              <a:rPr lang="cs-CZ" dirty="0" smtClean="0"/>
              <a:t> (příčiny -časté a dlouhodobě neléčené záněty, úrazy oka, alergie)</a:t>
            </a:r>
          </a:p>
          <a:p>
            <a:r>
              <a:rPr lang="cs-CZ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orekce </a:t>
            </a:r>
            <a:r>
              <a:rPr lang="cs-CZ" dirty="0" smtClean="0"/>
              <a:t>– vhodné čočky, brýle (cylindrické), operace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6456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65000"/>
            </a:schemeClr>
          </a:solidFill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ŠEDÝ ZÁKAL (katarakta)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akalení oční čočky</a:t>
            </a:r>
            <a:r>
              <a:rPr lang="cs-CZ" dirty="0" smtClean="0"/>
              <a:t>, postupně se stává neprůhlednou, nekorigovaná vada </a:t>
            </a:r>
            <a:r>
              <a:rPr lang="cs-CZ" dirty="0"/>
              <a:t>=</a:t>
            </a:r>
            <a:r>
              <a:rPr lang="cs-CZ" dirty="0" smtClean="0"/>
              <a:t> slepota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03926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65000"/>
            </a:schemeClr>
          </a:solidFill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ŠEDÝ ZÁKAL (katarakta)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akalení oční čočky</a:t>
            </a:r>
            <a:r>
              <a:rPr lang="cs-CZ" dirty="0" smtClean="0"/>
              <a:t>, postupně se stává neprůhlednou, nekorigovaná vada </a:t>
            </a:r>
            <a:r>
              <a:rPr lang="cs-CZ" dirty="0"/>
              <a:t>=</a:t>
            </a:r>
            <a:r>
              <a:rPr lang="cs-CZ" dirty="0" smtClean="0"/>
              <a:t> slepota</a:t>
            </a:r>
          </a:p>
          <a:p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příčina</a:t>
            </a:r>
            <a:r>
              <a:rPr lang="cs-CZ" dirty="0" smtClean="0"/>
              <a:t> – věk, dědičnost, určitý vliv má strava, kouření, cukrovka, pohlaví (ženy častěji)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76558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65000"/>
            </a:schemeClr>
          </a:solidFill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ŠEDÝ ZÁKAL (katarakta)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akalení oční čočky</a:t>
            </a:r>
            <a:r>
              <a:rPr lang="cs-CZ" dirty="0" smtClean="0"/>
              <a:t>, postupně se stává neprůhlednou, nekorigovaná vada </a:t>
            </a:r>
            <a:r>
              <a:rPr lang="cs-CZ" dirty="0"/>
              <a:t>=</a:t>
            </a:r>
            <a:r>
              <a:rPr lang="cs-CZ" dirty="0" smtClean="0"/>
              <a:t> slepota</a:t>
            </a:r>
          </a:p>
          <a:p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příčina</a:t>
            </a:r>
            <a:r>
              <a:rPr lang="cs-CZ" dirty="0" smtClean="0"/>
              <a:t> – věk, dědičnost, určitý vliv má strava, kouření, cukrovka, pohlaví (ženy častěji)</a:t>
            </a:r>
          </a:p>
          <a:p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korekce</a:t>
            </a:r>
            <a:r>
              <a:rPr lang="cs-CZ" dirty="0" smtClean="0"/>
              <a:t> – operace – výměna čočky za plastovou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76558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65000"/>
            </a:schemeClr>
          </a:solidFill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ŠEDÝ ZÁKAL (katarakta)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2" descr="http://upload.wikimedia.org/wikipedia/commons/b/ba/Cataract_in_human_ey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916832"/>
            <a:ext cx="5974488" cy="433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2122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ZELENÝ ZÁKAL (glaukom)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p</a:t>
            </a:r>
            <a:r>
              <a:rPr lang="cs-CZ" dirty="0" smtClean="0"/>
              <a:t>odstatou onemocnění je 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poškození očního nervu</a:t>
            </a:r>
          </a:p>
          <a:p>
            <a:endParaRPr lang="cs-CZ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b="1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b="1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b="1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b="1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b="1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41997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ZELENÝ ZÁKAL (glaukom)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p</a:t>
            </a:r>
            <a:r>
              <a:rPr lang="cs-CZ" dirty="0" smtClean="0"/>
              <a:t>odstatou onemocnění je 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poškození očního nervu</a:t>
            </a:r>
          </a:p>
          <a:p>
            <a:r>
              <a:rPr lang="cs-CZ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říčiny</a:t>
            </a:r>
            <a:r>
              <a:rPr lang="cs-CZ" dirty="0" smtClean="0"/>
              <a:t> – vysoký nitrooční tlak, infekce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20607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ZELENÝ ZÁKAL (glaukom)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/>
              <a:t>p</a:t>
            </a:r>
            <a:r>
              <a:rPr lang="cs-CZ" dirty="0" smtClean="0"/>
              <a:t>odstatou onemocnění je 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poškození očního nervu</a:t>
            </a:r>
          </a:p>
          <a:p>
            <a:r>
              <a:rPr lang="cs-CZ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říčiny</a:t>
            </a:r>
            <a:r>
              <a:rPr lang="cs-CZ" dirty="0" smtClean="0"/>
              <a:t> – vysoký nitrooční tlak, infekce</a:t>
            </a:r>
          </a:p>
          <a:p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projev</a:t>
            </a:r>
            <a:r>
              <a:rPr lang="cs-CZ" dirty="0" smtClean="0"/>
              <a:t> – výpadky obrazu na okrajích zorného pole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20607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ZELENÝ ZÁKAL (glaukom)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/>
              <a:t>p</a:t>
            </a:r>
            <a:r>
              <a:rPr lang="cs-CZ" dirty="0" smtClean="0"/>
              <a:t>odstatou onemocnění je 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poškození očního nervu</a:t>
            </a:r>
          </a:p>
          <a:p>
            <a:r>
              <a:rPr lang="cs-CZ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říčiny</a:t>
            </a:r>
            <a:r>
              <a:rPr lang="cs-CZ" dirty="0" smtClean="0"/>
              <a:t> – vysoký nitrooční tlak, infekce</a:t>
            </a:r>
          </a:p>
          <a:p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projev</a:t>
            </a:r>
            <a:r>
              <a:rPr lang="cs-CZ" dirty="0" smtClean="0"/>
              <a:t> – výpadky obrazu na okrajích zorného pole</a:t>
            </a:r>
          </a:p>
          <a:p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Léčba</a:t>
            </a:r>
          </a:p>
          <a:p>
            <a:pPr>
              <a:buFontTx/>
              <a:buChar char="-"/>
            </a:pPr>
            <a:r>
              <a:rPr lang="cs-CZ" b="1" u="sng" dirty="0" smtClean="0"/>
              <a:t>kapky</a:t>
            </a:r>
            <a:r>
              <a:rPr lang="cs-CZ" dirty="0" smtClean="0"/>
              <a:t> na snižování nitroočního tlaku (počáteční stádium nemoci)</a:t>
            </a:r>
          </a:p>
          <a:p>
            <a:pPr>
              <a:buFontTx/>
              <a:buChar char="-"/>
            </a:pPr>
            <a:r>
              <a:rPr lang="cs-CZ" b="1" u="sng" dirty="0" smtClean="0"/>
              <a:t>operace</a:t>
            </a:r>
            <a:r>
              <a:rPr lang="cs-CZ" dirty="0" smtClean="0"/>
              <a:t> – pozastavení rozvoje glaukomu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20607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ZELENÝ ZÁKAL (glaukom)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b="1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b="1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b="1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b="1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b="1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b="1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181208"/>
            <a:ext cx="3096344" cy="2479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 descr="http://upload.wikimedia.org/wikipedia/commons/5/50/Human_eyesight_two_children_and_ball_with_glaucom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397090"/>
            <a:ext cx="2880320" cy="2306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Přímá spojnice se šipkou 5"/>
          <p:cNvCxnSpPr/>
          <p:nvPr/>
        </p:nvCxnSpPr>
        <p:spPr>
          <a:xfrm>
            <a:off x="5436096" y="1268760"/>
            <a:ext cx="1584176" cy="1368152"/>
          </a:xfrm>
          <a:prstGeom prst="straightConnector1">
            <a:avLst/>
          </a:prstGeom>
          <a:ln w="41275">
            <a:solidFill>
              <a:srgbClr val="C000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5773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dirty="0"/>
              <a:t>RHCASTILHOS. </a:t>
            </a:r>
            <a:r>
              <a:rPr lang="cs-CZ" i="1" dirty="0"/>
              <a:t>Wikipedia.org</a:t>
            </a:r>
            <a:r>
              <a:rPr lang="cs-CZ" dirty="0"/>
              <a:t> [online]. [cit. 27.11.2013]. Dostupný na WWW: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commons.wikimedia.org/wiki/File:Schematic_diagram_of_the_human_eye_cs.svg</a:t>
            </a:r>
            <a:endParaRPr lang="cs-CZ" dirty="0" smtClean="0"/>
          </a:p>
          <a:p>
            <a:r>
              <a:rPr lang="cs-CZ" dirty="0"/>
              <a:t>TOPRAK, A. </a:t>
            </a:r>
            <a:r>
              <a:rPr lang="cs-CZ" dirty="0" err="1"/>
              <a:t>Baris</a:t>
            </a:r>
            <a:r>
              <a:rPr lang="cs-CZ" dirty="0"/>
              <a:t>. </a:t>
            </a:r>
            <a:r>
              <a:rPr lang="cs-CZ" i="1" dirty="0"/>
              <a:t>Wikipedia.org</a:t>
            </a:r>
            <a:r>
              <a:rPr lang="cs-CZ" dirty="0"/>
              <a:t> [online]. [cit. 27.11.2013]. Dostupný na WWW: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cs.wikipedia.org/wiki/Soubor:Hypermetropia.png</a:t>
            </a:r>
            <a:endParaRPr lang="cs-CZ" dirty="0" smtClean="0"/>
          </a:p>
          <a:p>
            <a:r>
              <a:rPr lang="cs-CZ" dirty="0"/>
              <a:t>TOPRAK, A. </a:t>
            </a:r>
            <a:r>
              <a:rPr lang="cs-CZ" dirty="0" err="1"/>
              <a:t>Baris</a:t>
            </a:r>
            <a:r>
              <a:rPr lang="cs-CZ" dirty="0"/>
              <a:t>. </a:t>
            </a:r>
            <a:r>
              <a:rPr lang="cs-CZ" i="1" dirty="0"/>
              <a:t>Wikipedia.org</a:t>
            </a:r>
            <a:r>
              <a:rPr lang="cs-CZ" dirty="0"/>
              <a:t> [online]. [cit. 27.11.2013]. Dostupný na WWW: </a:t>
            </a: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cs.wikipedia.org/wiki/Soubor:Myopia.png</a:t>
            </a:r>
            <a:endParaRPr lang="cs-CZ" dirty="0" smtClean="0"/>
          </a:p>
          <a:p>
            <a:r>
              <a:rPr lang="cs-CZ" dirty="0"/>
              <a:t>RAKESH, </a:t>
            </a:r>
            <a:r>
              <a:rPr lang="cs-CZ" dirty="0" err="1"/>
              <a:t>Ahuja</a:t>
            </a:r>
            <a:r>
              <a:rPr lang="cs-CZ" dirty="0"/>
              <a:t>. </a:t>
            </a:r>
            <a:r>
              <a:rPr lang="cs-CZ" i="1" dirty="0"/>
              <a:t>Wikipedia.org</a:t>
            </a:r>
            <a:r>
              <a:rPr lang="cs-CZ" dirty="0"/>
              <a:t> [online]. [cit. 27.11.2013]. Dostupný na WWW: </a:t>
            </a:r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cs.wikipedia.org/wiki/Soubor:Cataract_in_human_eye.png</a:t>
            </a:r>
            <a:endParaRPr lang="cs-CZ" dirty="0" smtClean="0"/>
          </a:p>
          <a:p>
            <a:r>
              <a:rPr lang="cs-CZ" dirty="0"/>
              <a:t>MAKSIM. </a:t>
            </a:r>
            <a:r>
              <a:rPr lang="cs-CZ" i="1" dirty="0"/>
              <a:t>Wikipedia.org</a:t>
            </a:r>
            <a:r>
              <a:rPr lang="cs-CZ" dirty="0"/>
              <a:t> [online]. [cit. 27.11.2013]. Dostupný na WWW: </a:t>
            </a:r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commons.wikimedia.org/wiki/File:Human_eyesight_two_children_and_ball_normal_vision.jpg</a:t>
            </a:r>
            <a:endParaRPr lang="cs-CZ" dirty="0" smtClean="0"/>
          </a:p>
          <a:p>
            <a:r>
              <a:rPr lang="cs-CZ" dirty="0"/>
              <a:t>MAKSIM. </a:t>
            </a:r>
            <a:r>
              <a:rPr lang="cs-CZ" i="1" dirty="0"/>
              <a:t>Wikipedia.org</a:t>
            </a:r>
            <a:r>
              <a:rPr lang="cs-CZ" dirty="0"/>
              <a:t> [online]. [cit. 27.11.2013]. Dostupný na WWW: </a:t>
            </a:r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cs.wikipedia.org/wiki/Soubor:Human_eyesight_two_children_and_ball_with_glaucoma.jpg</a:t>
            </a:r>
            <a:endParaRPr lang="cs-CZ" dirty="0" smtClean="0"/>
          </a:p>
          <a:p>
            <a:r>
              <a:rPr lang="cs-CZ" dirty="0" smtClean="0"/>
              <a:t>Vlastní práce autora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9101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518</TotalTime>
  <Words>1584</Words>
  <Application>Microsoft Office PowerPoint</Application>
  <PresentationFormat>Předvádění na obrazovce (4:3)</PresentationFormat>
  <Paragraphs>343</Paragraphs>
  <Slides>84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84</vt:i4>
      </vt:variant>
    </vt:vector>
  </HeadingPairs>
  <TitlesOfParts>
    <vt:vector size="85" baseType="lpstr">
      <vt:lpstr>Motiv systému Office</vt:lpstr>
      <vt:lpstr>Prezentace aplikace PowerPoint</vt:lpstr>
      <vt:lpstr>OKO</vt:lpstr>
      <vt:lpstr>1. OKO JAKO OPTICKÁ SOUSTAVA</vt:lpstr>
      <vt:lpstr>1. OKO JAKO OPTICKÁ SOUSTAVA</vt:lpstr>
      <vt:lpstr>1. OKO JAKO OPTICKÁ SOUSTAVA</vt:lpstr>
      <vt:lpstr>Obraz ZMENŠENÝ, PŘEVRÁCENÝ, SKUTEČNÝ</vt:lpstr>
      <vt:lpstr>1. OKO JAKO OPTICKÁ SOUSTAVA</vt:lpstr>
      <vt:lpstr>1. OKO JAKO OPTICKÁ SOUSTAVA</vt:lpstr>
      <vt:lpstr>Oko zobrazuje předměty z RŮZNÝCH PŘEDMĚTOVÝCH VZDÁLENOSTÍ a do vždy STEJNÉ OBRAZOVÉ VZDÁLENOSTI a´</vt:lpstr>
      <vt:lpstr>1. SHRNUTÍ:</vt:lpstr>
      <vt:lpstr>2. ANATOMIE OKA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2. DALEKÝ A BLÍZKÝ BOD OKA</vt:lpstr>
      <vt:lpstr>2. DALEKÝ A BLÍZKÝ BOD OKA</vt:lpstr>
      <vt:lpstr>2. DALEKÝ A BLÍZKÝ BOD OKA</vt:lpstr>
      <vt:lpstr>2. DALEKÝ A BLÍZKÝ BOD OKA</vt:lpstr>
      <vt:lpstr>2. DALEKÝ A BLÍZKÝ BOD OKA</vt:lpstr>
      <vt:lpstr>2. DALEKÝ A BLÍZKÝ BOD OKA</vt:lpstr>
      <vt:lpstr>2. DALEKÝ A BLÍZKÝ BOD OKA</vt:lpstr>
      <vt:lpstr>2. DALEKÝ A BLÍZKÝ BOD OKA</vt:lpstr>
      <vt:lpstr>2. DALEKÝ A BLÍZKÝ BOD OKA</vt:lpstr>
      <vt:lpstr>3. NEJČASTĚJŠÍ VADY OKA</vt:lpstr>
      <vt:lpstr>KRÁTKOZRAKOST (myopia)</vt:lpstr>
      <vt:lpstr>KRÁTKOZRAKOST (myopia)</vt:lpstr>
      <vt:lpstr>KRÁTKOZRAKOST (myopia)</vt:lpstr>
      <vt:lpstr>KRÁTKOZRAKOST – vada + korekce</vt:lpstr>
      <vt:lpstr>KRÁTKOZRAKOST – vada + korekce</vt:lpstr>
      <vt:lpstr>DALEKOZRAKOST (hypermetropia)</vt:lpstr>
      <vt:lpstr>DALEKOZRAKOST (hypermetropia)</vt:lpstr>
      <vt:lpstr>DALEKOZRAKOST (hypermetropia)</vt:lpstr>
      <vt:lpstr>DALEKOZRAKOST – vada + korekce</vt:lpstr>
      <vt:lpstr>DALEKOZRAKOST – vada + korekce</vt:lpstr>
      <vt:lpstr>ASTIGMATISMUS</vt:lpstr>
      <vt:lpstr>ASTIGMATISMUS</vt:lpstr>
      <vt:lpstr>ASTIGMATISMUS</vt:lpstr>
      <vt:lpstr>ASTIGMATISMUS</vt:lpstr>
      <vt:lpstr>ŠEDÝ ZÁKAL (katarakta)</vt:lpstr>
      <vt:lpstr>ŠEDÝ ZÁKAL (katarakta)</vt:lpstr>
      <vt:lpstr>ŠEDÝ ZÁKAL (katarakta)</vt:lpstr>
      <vt:lpstr>ŠEDÝ ZÁKAL (katarakta)</vt:lpstr>
      <vt:lpstr>ZELENÝ ZÁKAL (glaukom)</vt:lpstr>
      <vt:lpstr>ZELENÝ ZÁKAL (glaukom)</vt:lpstr>
      <vt:lpstr>ZELENÝ ZÁKAL (glaukom)</vt:lpstr>
      <vt:lpstr>ZELENÝ ZÁKAL (glaukom)</vt:lpstr>
      <vt:lpstr>ZELENÝ ZÁKAL (glaukom)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OKO</dc:title>
  <dc:creator>Iva Herrmannová</dc:creator>
  <cp:lastModifiedBy>Iva Herrmannová</cp:lastModifiedBy>
  <cp:revision>68</cp:revision>
  <dcterms:created xsi:type="dcterms:W3CDTF">2013-11-26T17:15:32Z</dcterms:created>
  <dcterms:modified xsi:type="dcterms:W3CDTF">2013-11-27T21:29:43Z</dcterms:modified>
</cp:coreProperties>
</file>