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4"/>
  </p:notesMasterIdLst>
  <p:sldIdLst>
    <p:sldId id="354" r:id="rId2"/>
    <p:sldId id="256" r:id="rId3"/>
    <p:sldId id="257" r:id="rId4"/>
    <p:sldId id="258" r:id="rId5"/>
    <p:sldId id="259" r:id="rId6"/>
    <p:sldId id="261" r:id="rId7"/>
    <p:sldId id="296" r:id="rId8"/>
    <p:sldId id="297" r:id="rId9"/>
    <p:sldId id="298" r:id="rId10"/>
    <p:sldId id="299" r:id="rId11"/>
    <p:sldId id="262" r:id="rId12"/>
    <p:sldId id="263" r:id="rId13"/>
    <p:sldId id="264" r:id="rId14"/>
    <p:sldId id="265" r:id="rId15"/>
    <p:sldId id="266" r:id="rId16"/>
    <p:sldId id="267" r:id="rId17"/>
    <p:sldId id="270" r:id="rId18"/>
    <p:sldId id="271" r:id="rId19"/>
    <p:sldId id="272" r:id="rId20"/>
    <p:sldId id="273" r:id="rId21"/>
    <p:sldId id="274" r:id="rId22"/>
    <p:sldId id="275" r:id="rId23"/>
    <p:sldId id="301" r:id="rId24"/>
    <p:sldId id="276" r:id="rId25"/>
    <p:sldId id="277" r:id="rId26"/>
    <p:sldId id="278" r:id="rId27"/>
    <p:sldId id="279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90" r:id="rId37"/>
    <p:sldId id="291" r:id="rId38"/>
    <p:sldId id="293" r:id="rId39"/>
    <p:sldId id="294" r:id="rId40"/>
    <p:sldId id="295" r:id="rId41"/>
    <p:sldId id="300" r:id="rId42"/>
    <p:sldId id="302" r:id="rId43"/>
    <p:sldId id="303" r:id="rId44"/>
    <p:sldId id="304" r:id="rId45"/>
    <p:sldId id="313" r:id="rId46"/>
    <p:sldId id="305" r:id="rId47"/>
    <p:sldId id="306" r:id="rId48"/>
    <p:sldId id="307" r:id="rId49"/>
    <p:sldId id="308" r:id="rId50"/>
    <p:sldId id="309" r:id="rId51"/>
    <p:sldId id="311" r:id="rId52"/>
    <p:sldId id="310" r:id="rId53"/>
    <p:sldId id="321" r:id="rId54"/>
    <p:sldId id="312" r:id="rId55"/>
    <p:sldId id="314" r:id="rId56"/>
    <p:sldId id="315" r:id="rId57"/>
    <p:sldId id="316" r:id="rId58"/>
    <p:sldId id="317" r:id="rId59"/>
    <p:sldId id="318" r:id="rId60"/>
    <p:sldId id="319" r:id="rId61"/>
    <p:sldId id="320" r:id="rId62"/>
    <p:sldId id="322" r:id="rId63"/>
    <p:sldId id="323" r:id="rId64"/>
    <p:sldId id="324" r:id="rId65"/>
    <p:sldId id="325" r:id="rId66"/>
    <p:sldId id="326" r:id="rId67"/>
    <p:sldId id="327" r:id="rId68"/>
    <p:sldId id="328" r:id="rId69"/>
    <p:sldId id="329" r:id="rId70"/>
    <p:sldId id="331" r:id="rId71"/>
    <p:sldId id="332" r:id="rId72"/>
    <p:sldId id="333" r:id="rId73"/>
    <p:sldId id="334" r:id="rId74"/>
    <p:sldId id="335" r:id="rId75"/>
    <p:sldId id="336" r:id="rId76"/>
    <p:sldId id="337" r:id="rId77"/>
    <p:sldId id="338" r:id="rId78"/>
    <p:sldId id="343" r:id="rId79"/>
    <p:sldId id="344" r:id="rId80"/>
    <p:sldId id="339" r:id="rId81"/>
    <p:sldId id="340" r:id="rId82"/>
    <p:sldId id="341" r:id="rId83"/>
    <p:sldId id="342" r:id="rId84"/>
    <p:sldId id="345" r:id="rId85"/>
    <p:sldId id="346" r:id="rId86"/>
    <p:sldId id="347" r:id="rId87"/>
    <p:sldId id="348" r:id="rId88"/>
    <p:sldId id="349" r:id="rId89"/>
    <p:sldId id="350" r:id="rId90"/>
    <p:sldId id="351" r:id="rId91"/>
    <p:sldId id="352" r:id="rId92"/>
    <p:sldId id="353" r:id="rId9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  <a:srgbClr val="FFC819"/>
    <a:srgbClr val="C89800"/>
    <a:srgbClr val="006600"/>
    <a:srgbClr val="FFE697"/>
    <a:srgbClr val="007774"/>
    <a:srgbClr val="5DFF5D"/>
    <a:srgbClr val="FFC1C1"/>
    <a:srgbClr val="D5B8EA"/>
    <a:srgbClr val="A3FF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97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0AE40A-40A6-46AE-BFDA-D6E36701037D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DBBE8B-501B-48D6-8910-2E6F4497CB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610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7D0FDE9-E9CA-46DC-813B-52E910C653D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67FA-9380-45BC-A6C5-6CAF94E80377}" type="datetimeFigureOut">
              <a:rPr lang="cs-CZ" smtClean="0"/>
              <a:t>4.1.1980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DF7EE-2C80-45EA-9B6B-745ADF9C05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0392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67FA-9380-45BC-A6C5-6CAF94E80377}" type="datetimeFigureOut">
              <a:rPr lang="cs-CZ" smtClean="0"/>
              <a:t>4.1.1980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DF7EE-2C80-45EA-9B6B-745ADF9C05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097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67FA-9380-45BC-A6C5-6CAF94E80377}" type="datetimeFigureOut">
              <a:rPr lang="cs-CZ" smtClean="0"/>
              <a:t>4.1.1980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DF7EE-2C80-45EA-9B6B-745ADF9C05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9776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67FA-9380-45BC-A6C5-6CAF94E80377}" type="datetimeFigureOut">
              <a:rPr lang="cs-CZ" smtClean="0"/>
              <a:t>4.1.1980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DF7EE-2C80-45EA-9B6B-745ADF9C05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9293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67FA-9380-45BC-A6C5-6CAF94E80377}" type="datetimeFigureOut">
              <a:rPr lang="cs-CZ" smtClean="0"/>
              <a:t>4.1.1980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DF7EE-2C80-45EA-9B6B-745ADF9C05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2851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67FA-9380-45BC-A6C5-6CAF94E80377}" type="datetimeFigureOut">
              <a:rPr lang="cs-CZ" smtClean="0"/>
              <a:t>4.1.1980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DF7EE-2C80-45EA-9B6B-745ADF9C05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4770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67FA-9380-45BC-A6C5-6CAF94E80377}" type="datetimeFigureOut">
              <a:rPr lang="cs-CZ" smtClean="0"/>
              <a:t>4.1.1980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DF7EE-2C80-45EA-9B6B-745ADF9C05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8233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67FA-9380-45BC-A6C5-6CAF94E80377}" type="datetimeFigureOut">
              <a:rPr lang="cs-CZ" smtClean="0"/>
              <a:t>4.1.1980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DF7EE-2C80-45EA-9B6B-745ADF9C05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1220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67FA-9380-45BC-A6C5-6CAF94E80377}" type="datetimeFigureOut">
              <a:rPr lang="cs-CZ" smtClean="0"/>
              <a:t>4.1.1980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DF7EE-2C80-45EA-9B6B-745ADF9C05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1734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67FA-9380-45BC-A6C5-6CAF94E80377}" type="datetimeFigureOut">
              <a:rPr lang="cs-CZ" smtClean="0"/>
              <a:t>4.1.1980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DF7EE-2C80-45EA-9B6B-745ADF9C05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669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B67FA-9380-45BC-A6C5-6CAF94E80377}" type="datetimeFigureOut">
              <a:rPr lang="cs-CZ" smtClean="0"/>
              <a:t>4.1.1980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DF7EE-2C80-45EA-9B6B-745ADF9C05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2307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3B67FA-9380-45BC-A6C5-6CAF94E80377}" type="datetimeFigureOut">
              <a:rPr lang="cs-CZ" smtClean="0"/>
              <a:t>4.1.1980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BDF7EE-2C80-45EA-9B6B-745ADF9C05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5971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10.png"/><Relationship Id="rId4" Type="http://schemas.openxmlformats.org/officeDocument/2006/relationships/image" Target="../media/image2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21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0.png"/><Relationship Id="rId4" Type="http://schemas.openxmlformats.org/officeDocument/2006/relationships/image" Target="../media/image21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0.png"/><Relationship Id="rId4" Type="http://schemas.openxmlformats.org/officeDocument/2006/relationships/image" Target="../media/image21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1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0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0.png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4.png"/><Relationship Id="rId7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Relationship Id="rId9" Type="http://schemas.openxmlformats.org/officeDocument/2006/relationships/image" Target="../media/image55.pn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44.png"/><Relationship Id="rId7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Relationship Id="rId9" Type="http://schemas.openxmlformats.org/officeDocument/2006/relationships/image" Target="../media/image57.png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44.png"/><Relationship Id="rId7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10" Type="http://schemas.openxmlformats.org/officeDocument/2006/relationships/image" Target="../media/image58.png"/><Relationship Id="rId4" Type="http://schemas.openxmlformats.org/officeDocument/2006/relationships/image" Target="../media/image45.png"/><Relationship Id="rId9" Type="http://schemas.openxmlformats.org/officeDocument/2006/relationships/image" Target="../media/image57.pn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44.png"/><Relationship Id="rId7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10" Type="http://schemas.openxmlformats.org/officeDocument/2006/relationships/image" Target="../media/image59.png"/><Relationship Id="rId4" Type="http://schemas.openxmlformats.org/officeDocument/2006/relationships/image" Target="../media/image45.png"/><Relationship Id="rId9" Type="http://schemas.openxmlformats.org/officeDocument/2006/relationships/image" Target="../media/image57.pn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44.png"/><Relationship Id="rId7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10" Type="http://schemas.openxmlformats.org/officeDocument/2006/relationships/image" Target="../media/image60.png"/><Relationship Id="rId4" Type="http://schemas.openxmlformats.org/officeDocument/2006/relationships/image" Target="../media/image45.png"/><Relationship Id="rId9" Type="http://schemas.openxmlformats.org/officeDocument/2006/relationships/image" Target="../media/image57.pn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44.png"/><Relationship Id="rId7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45.png"/><Relationship Id="rId7" Type="http://schemas.openxmlformats.org/officeDocument/2006/relationships/image" Target="../media/image62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44.png"/><Relationship Id="rId7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0.png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Kepschem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28688" y="1844675"/>
            <a:ext cx="7072312" cy="3933825"/>
          </a:xfrm>
        </p:spPr>
        <p:txBody>
          <a:bodyPr>
            <a:normAutofit/>
          </a:bodyPr>
          <a:lstStyle/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ŠKOLA:			Gymnázium, Tanvald, Školní 305, příspěvková organizace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PROJEKTU:		CZ.1.07/1.5.00/34.0434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PROJEKTU:		Šablony – Gymnázium Tanvald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ŠABLONY:		III/2 Inovace a zkvalitnění výuky prostřednictvím ICT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AUTOR:			Iva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Herrmannová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TEMATICKÁ OBLAST: 		Optika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ZOBRAZOVÁNÍ OPTICKÝMI SOUSTAVAMI</a:t>
            </a:r>
          </a:p>
          <a:p>
            <a:pPr algn="l"/>
            <a:r>
              <a:rPr lang="cs-CZ" altLang="cs-CZ" sz="1400" dirty="0">
                <a:solidFill>
                  <a:schemeClr val="tx1"/>
                </a:solidFill>
              </a:rPr>
              <a:t>POŘADOVÉ ČÍSLO </a:t>
            </a:r>
            <a:r>
              <a:rPr lang="cs-CZ" altLang="cs-CZ" sz="1400" dirty="0" err="1">
                <a:solidFill>
                  <a:schemeClr val="tx1"/>
                </a:solidFill>
              </a:rPr>
              <a:t>DUMu</a:t>
            </a:r>
            <a:r>
              <a:rPr lang="cs-CZ" altLang="cs-CZ" sz="1400" dirty="0">
                <a:solidFill>
                  <a:schemeClr val="tx1"/>
                </a:solidFill>
              </a:rPr>
              <a:t>:	</a:t>
            </a:r>
            <a:r>
              <a:rPr lang="cs-CZ" altLang="cs-CZ" sz="1400" dirty="0" smtClean="0">
                <a:solidFill>
                  <a:schemeClr val="tx1"/>
                </a:solidFill>
              </a:rPr>
              <a:t>22</a:t>
            </a:r>
            <a:endParaRPr lang="cs-CZ" altLang="cs-CZ" sz="1400" dirty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KÓD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	IH_OPTIKA_22</a:t>
            </a:r>
          </a:p>
          <a:p>
            <a:pPr algn="l"/>
            <a:r>
              <a:rPr lang="cs-CZ" altLang="cs-CZ" sz="1400" dirty="0" smtClean="0">
                <a:solidFill>
                  <a:schemeClr val="tx1"/>
                </a:solidFill>
              </a:rPr>
              <a:t>DATUM TVORBY:		10.12.2013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ANOTACE (ROČNÍK):		Prezentace je určena pro oktávu gymnázií (4. ročník). V prezentaci jsou žáci nejprve názorně seznámeni s pojmem zorný úhel. K tomuto pojmu se váže i ilustrační příklad. Dále je zorný úhel použit pro vysvětlení rozlišovací schopnosti oka. Následuje část, která velmi názorně krok za krokem vysvětluje stavbu </a:t>
            </a:r>
            <a:r>
              <a:rPr lang="cs-CZ" altLang="cs-CZ" sz="1400" dirty="0">
                <a:solidFill>
                  <a:schemeClr val="tx1"/>
                </a:solidFill>
              </a:rPr>
              <a:t>,</a:t>
            </a:r>
            <a:r>
              <a:rPr lang="cs-CZ" altLang="cs-CZ" sz="1400" dirty="0" smtClean="0">
                <a:solidFill>
                  <a:schemeClr val="tx1"/>
                </a:solidFill>
              </a:rPr>
              <a:t> použití  a vztahy pro optické soustavy – lupu mikroskop </a:t>
            </a:r>
            <a:r>
              <a:rPr lang="cs-CZ" altLang="cs-CZ" sz="1400" smtClean="0">
                <a:solidFill>
                  <a:schemeClr val="tx1"/>
                </a:solidFill>
              </a:rPr>
              <a:t>a </a:t>
            </a:r>
            <a:r>
              <a:rPr lang="cs-CZ" altLang="cs-CZ" sz="1400" dirty="0" err="1">
                <a:solidFill>
                  <a:schemeClr val="tx1"/>
                </a:solidFill>
              </a:rPr>
              <a:t>K</a:t>
            </a:r>
            <a:r>
              <a:rPr lang="cs-CZ" altLang="cs-CZ" sz="1400" smtClean="0">
                <a:solidFill>
                  <a:schemeClr val="tx1"/>
                </a:solidFill>
              </a:rPr>
              <a:t>eplerův </a:t>
            </a:r>
            <a:r>
              <a:rPr lang="cs-CZ" altLang="cs-CZ" sz="1400" dirty="0" smtClean="0">
                <a:solidFill>
                  <a:schemeClr val="tx1"/>
                </a:solidFill>
              </a:rPr>
              <a:t>dalekohled.</a:t>
            </a: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5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pic>
        <p:nvPicPr>
          <p:cNvPr id="2056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</p:spPr>
      </p:pic>
    </p:spTree>
    <p:extLst>
      <p:ext uri="{BB962C8B-B14F-4D97-AF65-F5344CB8AC3E}">
        <p14:creationId xmlns:p14="http://schemas.microsoft.com/office/powerpoint/2010/main" val="181805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2736304"/>
          </a:xfrm>
          <a:solidFill>
            <a:srgbClr val="57D3FF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ZOBRAZOVÁNÍ OPTICKÝMI SOUSTAVAMI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57D3FF"/>
          </a:solidFill>
        </p:spPr>
        <p:txBody>
          <a:bodyPr>
            <a:normAutofit fontScale="85000" lnSpcReduction="20000"/>
          </a:bodyPr>
          <a:lstStyle/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ZORNÝ ÚHEL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LUPA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006600"/>
                </a:solidFill>
              </a:rPr>
              <a:t>MIKROSKOP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DALEKOHLED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233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1C1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ZORNÝ ÚHEL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</a:t>
            </a:r>
            <a:r>
              <a:rPr lang="cs-CZ" b="1" dirty="0" smtClean="0">
                <a:solidFill>
                  <a:srgbClr val="FF0000"/>
                </a:solidFill>
              </a:rPr>
              <a:t>ZŘETELNÉ</a:t>
            </a:r>
            <a:r>
              <a:rPr lang="cs-CZ" dirty="0" smtClean="0"/>
              <a:t> VIDĚNÍ JE NUTNÉ, ABY NA </a:t>
            </a:r>
            <a:r>
              <a:rPr lang="cs-CZ" b="1" dirty="0" smtClean="0">
                <a:solidFill>
                  <a:srgbClr val="FF0000"/>
                </a:solidFill>
              </a:rPr>
              <a:t>SÍTNICI</a:t>
            </a:r>
            <a:r>
              <a:rPr lang="cs-CZ" dirty="0" smtClean="0"/>
              <a:t> VZNIKL DOSTATEČNĚ </a:t>
            </a:r>
            <a:r>
              <a:rPr lang="cs-CZ" b="1" dirty="0" smtClean="0">
                <a:solidFill>
                  <a:srgbClr val="FF0000"/>
                </a:solidFill>
              </a:rPr>
              <a:t>VELKÝ OBRAZ</a:t>
            </a:r>
            <a:r>
              <a:rPr lang="cs-CZ" dirty="0" smtClean="0"/>
              <a:t> PŘEDMĚTU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4355976" y="4653136"/>
            <a:ext cx="4536504" cy="1584176"/>
          </a:xfrm>
          <a:prstGeom prst="wedgeRoundRectCallout">
            <a:avLst>
              <a:gd name="adj1" fmla="val 12746"/>
              <a:gd name="adj2" fmla="val -180994"/>
              <a:gd name="adj3" fmla="val 16667"/>
            </a:avLst>
          </a:prstGeom>
          <a:solidFill>
            <a:srgbClr val="FFC1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VELIKOST OBRAZU JE URČENA VELIKOSTÍ ZORNÉHO ÚHLU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915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1C1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ZORNÝ ÚHEL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</a:t>
            </a:r>
            <a:r>
              <a:rPr lang="cs-CZ" b="1" dirty="0" smtClean="0">
                <a:solidFill>
                  <a:srgbClr val="FF0000"/>
                </a:solidFill>
              </a:rPr>
              <a:t>ZŘETELNÉ</a:t>
            </a:r>
            <a:r>
              <a:rPr lang="cs-CZ" dirty="0" smtClean="0"/>
              <a:t> VIDĚNÍ JE NUTNÉ, ABY NA </a:t>
            </a:r>
            <a:r>
              <a:rPr lang="cs-CZ" b="1" dirty="0" smtClean="0">
                <a:solidFill>
                  <a:srgbClr val="FF0000"/>
                </a:solidFill>
              </a:rPr>
              <a:t>SÍTNICI</a:t>
            </a:r>
            <a:r>
              <a:rPr lang="cs-CZ" dirty="0" smtClean="0"/>
              <a:t> VZNIKL DOSTATEČNĚ </a:t>
            </a:r>
            <a:r>
              <a:rPr lang="cs-CZ" b="1" dirty="0" smtClean="0">
                <a:solidFill>
                  <a:srgbClr val="FF0000"/>
                </a:solidFill>
              </a:rPr>
              <a:t>VELKÝ OBRAZ</a:t>
            </a:r>
            <a:r>
              <a:rPr lang="cs-CZ" dirty="0" smtClean="0"/>
              <a:t> PŘEDMĚTU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ZORNÝ ÚHEL</a:t>
            </a:r>
            <a:r>
              <a:rPr lang="cs-CZ" dirty="0" smtClean="0"/>
              <a:t> = ÚHEL, POD KTERÝM POZORUJEME PŘEDMĚT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78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1C1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ZORNÝ ÚHEL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dirty="0" smtClean="0"/>
              <a:t>PRO </a:t>
            </a:r>
            <a:r>
              <a:rPr lang="cs-CZ" b="1" dirty="0" smtClean="0">
                <a:solidFill>
                  <a:srgbClr val="FF0000"/>
                </a:solidFill>
              </a:rPr>
              <a:t>ZŘETELNÉ</a:t>
            </a:r>
            <a:r>
              <a:rPr lang="cs-CZ" dirty="0" smtClean="0"/>
              <a:t> VIDĚNÍ JE NUTNÉ, ABY NA </a:t>
            </a:r>
            <a:r>
              <a:rPr lang="cs-CZ" b="1" dirty="0" smtClean="0">
                <a:solidFill>
                  <a:srgbClr val="FF0000"/>
                </a:solidFill>
              </a:rPr>
              <a:t>SÍTNICI</a:t>
            </a:r>
            <a:r>
              <a:rPr lang="cs-CZ" dirty="0" smtClean="0"/>
              <a:t> VZNIKL DOSTATEČNĚ </a:t>
            </a:r>
            <a:r>
              <a:rPr lang="cs-CZ" b="1" dirty="0" smtClean="0">
                <a:solidFill>
                  <a:srgbClr val="FF0000"/>
                </a:solidFill>
              </a:rPr>
              <a:t>VELKÝ OBRAZ</a:t>
            </a:r>
            <a:r>
              <a:rPr lang="cs-CZ" dirty="0" smtClean="0"/>
              <a:t> PŘEDMĚTU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ZORNÝ ÚHEL</a:t>
            </a:r>
            <a:r>
              <a:rPr lang="cs-CZ" dirty="0" smtClean="0"/>
              <a:t> = ÚHEL, POD KTERÝM POZORUJEME PŘEDMĚT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ZORNÝ ÚHEL</a:t>
            </a:r>
            <a:r>
              <a:rPr lang="cs-CZ" dirty="0" smtClean="0"/>
              <a:t> = ÚHEL, KTERÝ SVÍRAJÍ PAPRSKY VYCHÁZEJÍCÍ Z </a:t>
            </a:r>
            <a:r>
              <a:rPr lang="cs-CZ" b="1" dirty="0" smtClean="0">
                <a:solidFill>
                  <a:srgbClr val="FF0000"/>
                </a:solidFill>
              </a:rPr>
              <a:t>OKRAJŮ</a:t>
            </a:r>
            <a:r>
              <a:rPr lang="cs-CZ" dirty="0" smtClean="0"/>
              <a:t> POZOROVANÉHO </a:t>
            </a:r>
            <a:r>
              <a:rPr lang="cs-CZ" b="1" dirty="0" smtClean="0">
                <a:solidFill>
                  <a:srgbClr val="FF0000"/>
                </a:solidFill>
              </a:rPr>
              <a:t>PŘEDMĚTU</a:t>
            </a:r>
            <a:r>
              <a:rPr lang="cs-CZ" dirty="0" smtClean="0"/>
              <a:t> A KTERÉ </a:t>
            </a:r>
            <a:r>
              <a:rPr lang="cs-CZ" dirty="0" smtClean="0"/>
              <a:t>PROCHÁZEJÍ </a:t>
            </a:r>
            <a:r>
              <a:rPr lang="cs-CZ" b="1" dirty="0" smtClean="0">
                <a:solidFill>
                  <a:srgbClr val="FF0000"/>
                </a:solidFill>
              </a:rPr>
              <a:t>STŘEDEM ČOČKY</a:t>
            </a:r>
            <a:r>
              <a:rPr lang="cs-CZ" dirty="0" smtClean="0"/>
              <a:t> V OKU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330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8F"/>
          </a:solidFill>
        </p:spPr>
        <p:txBody>
          <a:bodyPr>
            <a:normAutofit/>
          </a:bodyPr>
          <a:lstStyle/>
          <a:p>
            <a:r>
              <a:rPr lang="cs-CZ" altLang="cs-CZ" sz="2800" b="1" dirty="0" smtClean="0">
                <a:solidFill>
                  <a:srgbClr val="FF0000"/>
                </a:solidFill>
              </a:rPr>
              <a:t>ZORNÝ ÚHEL </a:t>
            </a:r>
            <a:r>
              <a:rPr lang="cs-CZ" altLang="cs-CZ" sz="2800" dirty="0" smtClean="0"/>
              <a:t>= ÚHEL, KTERÝ SVÍRAJÍ PAPRSKY Z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OKRAJŮ</a:t>
            </a:r>
            <a:r>
              <a:rPr lang="cs-CZ" altLang="cs-CZ" sz="2800" dirty="0" smtClean="0"/>
              <a:t> PŘEDMĚTU, KTERÉ DÁLE </a:t>
            </a:r>
            <a:r>
              <a:rPr lang="cs-CZ" altLang="cs-CZ" sz="2800" dirty="0" smtClean="0"/>
              <a:t>PROCHÁZEJÍ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STŘEDEM </a:t>
            </a:r>
            <a:r>
              <a:rPr lang="cs-CZ" altLang="cs-CZ" sz="2800" dirty="0" smtClean="0"/>
              <a:t>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ČOČKY</a:t>
            </a:r>
          </a:p>
        </p:txBody>
      </p:sp>
      <p:sp>
        <p:nvSpPr>
          <p:cNvPr id="4" name="Ovál 3"/>
          <p:cNvSpPr/>
          <p:nvPr/>
        </p:nvSpPr>
        <p:spPr>
          <a:xfrm>
            <a:off x="5616575" y="2757488"/>
            <a:ext cx="2376488" cy="2520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louk 4"/>
          <p:cNvSpPr/>
          <p:nvPr/>
        </p:nvSpPr>
        <p:spPr>
          <a:xfrm rot="12690672">
            <a:off x="5446713" y="3321050"/>
            <a:ext cx="1516062" cy="1573213"/>
          </a:xfrm>
          <a:prstGeom prst="arc">
            <a:avLst>
              <a:gd name="adj1" fmla="val 15919530"/>
              <a:gd name="adj2" fmla="val 15863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Měsíc 5"/>
          <p:cNvSpPr/>
          <p:nvPr/>
        </p:nvSpPr>
        <p:spPr>
          <a:xfrm>
            <a:off x="5364163" y="3357563"/>
            <a:ext cx="503237" cy="1439862"/>
          </a:xfrm>
          <a:prstGeom prst="moon">
            <a:avLst>
              <a:gd name="adj" fmla="val 55582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blouk 8"/>
          <p:cNvSpPr/>
          <p:nvPr/>
        </p:nvSpPr>
        <p:spPr>
          <a:xfrm rot="2399236">
            <a:off x="4838700" y="3321050"/>
            <a:ext cx="1554163" cy="1493838"/>
          </a:xfrm>
          <a:prstGeom prst="arc">
            <a:avLst>
              <a:gd name="adj1" fmla="val 16200000"/>
              <a:gd name="adj2" fmla="val 70876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louk 9"/>
          <p:cNvSpPr/>
          <p:nvPr/>
        </p:nvSpPr>
        <p:spPr>
          <a:xfrm rot="13639096">
            <a:off x="5820569" y="3355181"/>
            <a:ext cx="1555750" cy="1493838"/>
          </a:xfrm>
          <a:prstGeom prst="arc">
            <a:avLst>
              <a:gd name="adj1" fmla="val 15791922"/>
              <a:gd name="adj2" fmla="val 23937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258888" y="4102100"/>
            <a:ext cx="7273925" cy="4763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876817" y="3026569"/>
            <a:ext cx="0" cy="1081087"/>
          </a:xfrm>
          <a:prstGeom prst="straightConnector1">
            <a:avLst/>
          </a:prstGeom>
          <a:ln w="412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916113" y="4102588"/>
            <a:ext cx="6076950" cy="506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897063" y="3075781"/>
            <a:ext cx="6096000" cy="148193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7967337" y="4090425"/>
            <a:ext cx="0" cy="516500"/>
          </a:xfrm>
          <a:prstGeom prst="straightConnector1">
            <a:avLst/>
          </a:prstGeom>
          <a:ln w="50800">
            <a:solidFill>
              <a:srgbClr val="C0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FFC1C1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FF0000"/>
                </a:solidFill>
              </a:rPr>
              <a:t>ZORNÝ ÚHEL- UKÁZKA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Ohnutý pruh 21"/>
          <p:cNvSpPr/>
          <p:nvPr/>
        </p:nvSpPr>
        <p:spPr>
          <a:xfrm rot="16200000">
            <a:off x="2844626" y="3605228"/>
            <a:ext cx="693560" cy="311296"/>
          </a:xfrm>
          <a:prstGeom prst="blockArc">
            <a:avLst>
              <a:gd name="adj1" fmla="val 10810450"/>
              <a:gd name="adj2" fmla="val 354564"/>
              <a:gd name="adj3" fmla="val 0"/>
            </a:avLst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452650" y="3320984"/>
                <a:ext cx="599844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</m:oMath>
                  </m:oMathPara>
                </a14:m>
                <a:endParaRPr lang="cs-CZ" sz="4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52650" y="3320984"/>
                <a:ext cx="599844" cy="76944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se šipkou 30"/>
          <p:cNvCxnSpPr/>
          <p:nvPr/>
        </p:nvCxnSpPr>
        <p:spPr>
          <a:xfrm>
            <a:off x="2051720" y="2060848"/>
            <a:ext cx="864096" cy="1506264"/>
          </a:xfrm>
          <a:prstGeom prst="straightConnector1">
            <a:avLst/>
          </a:prstGeom>
          <a:ln w="476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2410447" y="3320984"/>
            <a:ext cx="184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9546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8" grpId="0"/>
      <p:bldP spid="3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1C1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ZORNÝ ÚHEL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dirty="0" smtClean="0"/>
              <a:t>POZORUJEME-LI PŘEDMĚT POD </a:t>
            </a:r>
            <a:r>
              <a:rPr lang="cs-CZ" b="1" dirty="0" smtClean="0">
                <a:solidFill>
                  <a:srgbClr val="FF0000"/>
                </a:solidFill>
              </a:rPr>
              <a:t>VĚTŠÍM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ZORNÝM ÚHLEM</a:t>
            </a:r>
            <a:r>
              <a:rPr lang="cs-CZ" dirty="0" smtClean="0"/>
              <a:t>, NA SÍTNICI OKA VZNIKNE </a:t>
            </a:r>
            <a:r>
              <a:rPr lang="cs-CZ" b="1" dirty="0" smtClean="0">
                <a:solidFill>
                  <a:srgbClr val="FF0000"/>
                </a:solidFill>
              </a:rPr>
              <a:t>VĚTŠÍ OBRAZ </a:t>
            </a:r>
            <a:r>
              <a:rPr lang="cs-CZ" dirty="0" smtClean="0"/>
              <a:t>PŘEDMĚTU.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9041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1C1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ZORNÝ ÚHEL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dirty="0" smtClean="0"/>
              <a:t>POZORUJEME-LI PŘEDMĚT POD </a:t>
            </a:r>
            <a:r>
              <a:rPr lang="cs-CZ" b="1" dirty="0" smtClean="0">
                <a:solidFill>
                  <a:srgbClr val="FF0000"/>
                </a:solidFill>
              </a:rPr>
              <a:t>VĚTŠÍM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ZORNÝM ÚHLEM</a:t>
            </a:r>
            <a:r>
              <a:rPr lang="cs-CZ" dirty="0" smtClean="0"/>
              <a:t>, NA SÍTNICI OKA VZNIKNE </a:t>
            </a:r>
            <a:r>
              <a:rPr lang="cs-CZ" b="1" dirty="0" smtClean="0">
                <a:solidFill>
                  <a:srgbClr val="FF0000"/>
                </a:solidFill>
              </a:rPr>
              <a:t>VĚTŠÍ OBRAZ </a:t>
            </a:r>
            <a:r>
              <a:rPr lang="cs-CZ" dirty="0" smtClean="0"/>
              <a:t>PŘEDMĚTU.</a:t>
            </a:r>
          </a:p>
          <a:p>
            <a:r>
              <a:rPr lang="cs-CZ" dirty="0" smtClean="0"/>
              <a:t>PRO ZŘETELNÉ VIDĚNÍ SE SNAŽÍME </a:t>
            </a:r>
            <a:r>
              <a:rPr lang="cs-CZ" b="1" dirty="0">
                <a:solidFill>
                  <a:srgbClr val="FF0000"/>
                </a:solidFill>
              </a:rPr>
              <a:t>ZVĚTŠIT ZORNÝ </a:t>
            </a:r>
            <a:r>
              <a:rPr lang="cs-CZ" b="1" dirty="0" smtClean="0">
                <a:solidFill>
                  <a:srgbClr val="FF0000"/>
                </a:solidFill>
              </a:rPr>
              <a:t>ÚHEL.</a:t>
            </a:r>
          </a:p>
          <a:p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398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1C1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ZORNÝ ÚHEL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dirty="0" smtClean="0"/>
              <a:t>POZORUJEME-LI PŘEDMĚT POD </a:t>
            </a:r>
            <a:r>
              <a:rPr lang="cs-CZ" b="1" dirty="0" smtClean="0">
                <a:solidFill>
                  <a:srgbClr val="FF0000"/>
                </a:solidFill>
              </a:rPr>
              <a:t>VĚTŠÍM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ZORNÝM ÚHLEM</a:t>
            </a:r>
            <a:r>
              <a:rPr lang="cs-CZ" dirty="0" smtClean="0"/>
              <a:t>, NA SÍTNICI OKA VZNIKNE </a:t>
            </a:r>
            <a:r>
              <a:rPr lang="cs-CZ" b="1" dirty="0" smtClean="0">
                <a:solidFill>
                  <a:srgbClr val="FF0000"/>
                </a:solidFill>
              </a:rPr>
              <a:t>VĚTŠÍ OBRAZ </a:t>
            </a:r>
            <a:r>
              <a:rPr lang="cs-CZ" dirty="0" smtClean="0"/>
              <a:t>PŘEDMĚTU.</a:t>
            </a:r>
          </a:p>
          <a:p>
            <a:r>
              <a:rPr lang="cs-CZ" dirty="0" smtClean="0"/>
              <a:t>PRO ZŘETELNÉ VIDĚNÍ SE SNAŽÍME </a:t>
            </a:r>
            <a:r>
              <a:rPr lang="cs-CZ" b="1" dirty="0">
                <a:solidFill>
                  <a:srgbClr val="FF0000"/>
                </a:solidFill>
              </a:rPr>
              <a:t>ZVĚTŠIT ZORNÝ </a:t>
            </a:r>
            <a:r>
              <a:rPr lang="cs-CZ" b="1" dirty="0" smtClean="0">
                <a:solidFill>
                  <a:srgbClr val="FF0000"/>
                </a:solidFill>
              </a:rPr>
              <a:t>ÚHEL.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4355976" y="4653136"/>
            <a:ext cx="4536504" cy="1584176"/>
          </a:xfrm>
          <a:prstGeom prst="wedgeRoundRectCallout">
            <a:avLst>
              <a:gd name="adj1" fmla="val 25770"/>
              <a:gd name="adj2" fmla="val -117057"/>
              <a:gd name="adj3" fmla="val 16667"/>
            </a:avLst>
          </a:prstGeom>
          <a:solidFill>
            <a:srgbClr val="5DFF5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6600"/>
                </a:solidFill>
              </a:rPr>
              <a:t>1. MOŽNOST ZVĚTŠENÍ – POSUN PŘEDMĚTU BLÍŽE K OKU</a:t>
            </a:r>
            <a:endParaRPr lang="cs-CZ" sz="3200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8408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1C1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ZORNÝ ÚHEL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dirty="0" smtClean="0"/>
              <a:t>POZORUJEME-LI PŘEDMĚT POD </a:t>
            </a:r>
            <a:r>
              <a:rPr lang="cs-CZ" b="1" dirty="0" smtClean="0">
                <a:solidFill>
                  <a:srgbClr val="FF0000"/>
                </a:solidFill>
              </a:rPr>
              <a:t>VĚTŠÍM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ZORNÝM ÚHLEM</a:t>
            </a:r>
            <a:r>
              <a:rPr lang="cs-CZ" dirty="0" smtClean="0"/>
              <a:t>, NA SÍTNICI OKA VZNIKNE </a:t>
            </a:r>
            <a:r>
              <a:rPr lang="cs-CZ" b="1" dirty="0" smtClean="0">
                <a:solidFill>
                  <a:srgbClr val="FF0000"/>
                </a:solidFill>
              </a:rPr>
              <a:t>VĚTŠÍ OBRAZ </a:t>
            </a:r>
            <a:r>
              <a:rPr lang="cs-CZ" dirty="0" smtClean="0"/>
              <a:t>PŘEDMĚTU.</a:t>
            </a:r>
          </a:p>
          <a:p>
            <a:r>
              <a:rPr lang="cs-CZ" dirty="0" smtClean="0"/>
              <a:t>PRO ZŘETELNÉ VIDĚNÍ SE SNAŽÍME </a:t>
            </a:r>
            <a:r>
              <a:rPr lang="cs-CZ" b="1" dirty="0">
                <a:solidFill>
                  <a:srgbClr val="FF0000"/>
                </a:solidFill>
              </a:rPr>
              <a:t>ZVĚTŠIT ZORNÝ </a:t>
            </a:r>
            <a:r>
              <a:rPr lang="cs-CZ" b="1" dirty="0" smtClean="0">
                <a:solidFill>
                  <a:srgbClr val="FF0000"/>
                </a:solidFill>
              </a:rPr>
              <a:t>ÚHEL.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251520" y="4805536"/>
            <a:ext cx="3960440" cy="1584176"/>
          </a:xfrm>
          <a:prstGeom prst="wedgeRoundRectCallout">
            <a:avLst>
              <a:gd name="adj1" fmla="val 122741"/>
              <a:gd name="adj2" fmla="val -127713"/>
              <a:gd name="adj3" fmla="val 16667"/>
            </a:avLst>
          </a:prstGeom>
          <a:solidFill>
            <a:srgbClr val="D5B8E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2. MOŽNOST ZVĚTŠENÍ – ZVĚTŠIT VELIKOST PŘEDMĚTU 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4355976" y="4653136"/>
            <a:ext cx="4536504" cy="1584176"/>
          </a:xfrm>
          <a:prstGeom prst="wedgeRoundRectCallout">
            <a:avLst>
              <a:gd name="adj1" fmla="val 25770"/>
              <a:gd name="adj2" fmla="val -117057"/>
              <a:gd name="adj3" fmla="val 16667"/>
            </a:avLst>
          </a:prstGeom>
          <a:solidFill>
            <a:srgbClr val="5DFF5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6600"/>
                </a:solidFill>
              </a:rPr>
              <a:t>1. MOŽNOST ZVĚTŠENÍ – POSUN PŘEDMĚTU BLÍŽE K OKU</a:t>
            </a:r>
            <a:endParaRPr lang="cs-CZ" sz="3200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3595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38728" y="1658498"/>
            <a:ext cx="8229600" cy="4525963"/>
          </a:xfrm>
          <a:solidFill>
            <a:srgbClr val="FFFF8F"/>
          </a:solidFill>
        </p:spPr>
        <p:txBody>
          <a:bodyPr>
            <a:normAutofit/>
          </a:bodyPr>
          <a:lstStyle/>
          <a:p>
            <a:r>
              <a:rPr lang="cs-CZ" altLang="cs-CZ" sz="2800" b="1" dirty="0" smtClean="0">
                <a:solidFill>
                  <a:srgbClr val="FF0000"/>
                </a:solidFill>
              </a:rPr>
              <a:t>POSUNUTÍ </a:t>
            </a:r>
            <a:r>
              <a:rPr lang="cs-CZ" altLang="cs-CZ" sz="2800" dirty="0" smtClean="0"/>
              <a:t>PŘEDMĚTU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 BLÍŽ K OKU  </a:t>
            </a:r>
            <a:r>
              <a:rPr lang="cs-CZ" altLang="cs-CZ" sz="2800" dirty="0" smtClean="0"/>
              <a:t>= </a:t>
            </a:r>
            <a:r>
              <a:rPr lang="cs-CZ" altLang="cs-CZ" sz="2800" b="1" dirty="0" smtClean="0">
                <a:solidFill>
                  <a:srgbClr val="006600"/>
                </a:solidFill>
              </a:rPr>
              <a:t>ZVĚTŠENÍ</a:t>
            </a:r>
            <a:r>
              <a:rPr lang="cs-CZ" altLang="cs-CZ" sz="2800" dirty="0" smtClean="0"/>
              <a:t> </a:t>
            </a:r>
            <a:r>
              <a:rPr lang="cs-CZ" altLang="cs-CZ" sz="2800" b="1" dirty="0" smtClean="0">
                <a:solidFill>
                  <a:srgbClr val="006600"/>
                </a:solidFill>
              </a:rPr>
              <a:t>ZORNÉHO ÚHLU</a:t>
            </a:r>
          </a:p>
        </p:txBody>
      </p:sp>
      <p:sp>
        <p:nvSpPr>
          <p:cNvPr id="4" name="Ovál 3"/>
          <p:cNvSpPr/>
          <p:nvPr/>
        </p:nvSpPr>
        <p:spPr>
          <a:xfrm>
            <a:off x="5616575" y="2757488"/>
            <a:ext cx="2376488" cy="2520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louk 4"/>
          <p:cNvSpPr/>
          <p:nvPr/>
        </p:nvSpPr>
        <p:spPr>
          <a:xfrm rot="12690672">
            <a:off x="5446713" y="3321050"/>
            <a:ext cx="1516062" cy="1573213"/>
          </a:xfrm>
          <a:prstGeom prst="arc">
            <a:avLst>
              <a:gd name="adj1" fmla="val 15919530"/>
              <a:gd name="adj2" fmla="val 15863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Měsíc 5"/>
          <p:cNvSpPr/>
          <p:nvPr/>
        </p:nvSpPr>
        <p:spPr>
          <a:xfrm>
            <a:off x="5364163" y="3357563"/>
            <a:ext cx="503237" cy="1439862"/>
          </a:xfrm>
          <a:prstGeom prst="moon">
            <a:avLst>
              <a:gd name="adj" fmla="val 55582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blouk 8"/>
          <p:cNvSpPr/>
          <p:nvPr/>
        </p:nvSpPr>
        <p:spPr>
          <a:xfrm rot="2399236">
            <a:off x="4838700" y="3321050"/>
            <a:ext cx="1554163" cy="1493838"/>
          </a:xfrm>
          <a:prstGeom prst="arc">
            <a:avLst>
              <a:gd name="adj1" fmla="val 16200000"/>
              <a:gd name="adj2" fmla="val 70876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louk 9"/>
          <p:cNvSpPr/>
          <p:nvPr/>
        </p:nvSpPr>
        <p:spPr>
          <a:xfrm rot="13639096">
            <a:off x="5820569" y="3355181"/>
            <a:ext cx="1555750" cy="1493838"/>
          </a:xfrm>
          <a:prstGeom prst="arc">
            <a:avLst>
              <a:gd name="adj1" fmla="val 15791922"/>
              <a:gd name="adj2" fmla="val 23937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258888" y="4102100"/>
            <a:ext cx="7273925" cy="4763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876817" y="3026569"/>
            <a:ext cx="0" cy="1081087"/>
          </a:xfrm>
          <a:prstGeom prst="straightConnector1">
            <a:avLst/>
          </a:prstGeom>
          <a:ln w="412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916113" y="4102588"/>
            <a:ext cx="6076950" cy="506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897063" y="3075781"/>
            <a:ext cx="6096000" cy="148193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846512" y="3045536"/>
            <a:ext cx="3828357" cy="1751889"/>
          </a:xfrm>
          <a:prstGeom prst="straightConnector1">
            <a:avLst/>
          </a:prstGeom>
          <a:ln w="25400">
            <a:solidFill>
              <a:srgbClr val="007A3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1916113" y="3045536"/>
            <a:ext cx="1954212" cy="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7967337" y="4090425"/>
            <a:ext cx="0" cy="516500"/>
          </a:xfrm>
          <a:prstGeom prst="straightConnector1">
            <a:avLst/>
          </a:prstGeom>
          <a:ln w="50800">
            <a:solidFill>
              <a:srgbClr val="C0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1. MOŽNOST </a:t>
            </a:r>
            <a:r>
              <a:rPr lang="cs-CZ" b="1" dirty="0">
                <a:solidFill>
                  <a:srgbClr val="006600"/>
                </a:solidFill>
              </a:rPr>
              <a:t>ZVĚTŠENÍ </a:t>
            </a:r>
            <a:r>
              <a:rPr lang="cs-CZ" b="1" dirty="0" smtClean="0">
                <a:solidFill>
                  <a:srgbClr val="006600"/>
                </a:solidFill>
              </a:rPr>
              <a:t>ZORNÉHO ÚHLU - UKÁZKA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22" name="Ohnutý pruh 21"/>
          <p:cNvSpPr/>
          <p:nvPr/>
        </p:nvSpPr>
        <p:spPr>
          <a:xfrm rot="16200000">
            <a:off x="2844626" y="3605228"/>
            <a:ext cx="693560" cy="311296"/>
          </a:xfrm>
          <a:prstGeom prst="blockArc">
            <a:avLst>
              <a:gd name="adj1" fmla="val 10810450"/>
              <a:gd name="adj2" fmla="val 354564"/>
              <a:gd name="adj3" fmla="val 0"/>
            </a:avLst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165648" y="3298528"/>
                <a:ext cx="87011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𝝉</m:t>
                          </m:r>
                        </m:e>
                        <m:sub>
                          <m:r>
                            <a:rPr lang="en-US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4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5648" y="3298528"/>
                <a:ext cx="870110" cy="76944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se šipkou 20"/>
          <p:cNvCxnSpPr/>
          <p:nvPr/>
        </p:nvCxnSpPr>
        <p:spPr>
          <a:xfrm flipV="1">
            <a:off x="3851920" y="3024035"/>
            <a:ext cx="0" cy="1081087"/>
          </a:xfrm>
          <a:prstGeom prst="straightConnector1">
            <a:avLst/>
          </a:prstGeom>
          <a:ln w="41275">
            <a:solidFill>
              <a:srgbClr val="00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7674870" y="4107656"/>
            <a:ext cx="292467" cy="689769"/>
          </a:xfrm>
          <a:prstGeom prst="straightConnector1">
            <a:avLst/>
          </a:prstGeom>
          <a:ln w="50800">
            <a:solidFill>
              <a:srgbClr val="0066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hnutý pruh 30"/>
          <p:cNvSpPr/>
          <p:nvPr/>
        </p:nvSpPr>
        <p:spPr>
          <a:xfrm rot="16200000">
            <a:off x="4000039" y="3550057"/>
            <a:ext cx="769441" cy="311295"/>
          </a:xfrm>
          <a:prstGeom prst="blockArc">
            <a:avLst>
              <a:gd name="adj1" fmla="val 10810450"/>
              <a:gd name="adj2" fmla="val 354564"/>
              <a:gd name="adj3" fmla="val 0"/>
            </a:avLst>
          </a:prstGeom>
          <a:solidFill>
            <a:srgbClr val="C000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876817" y="4941168"/>
                <a:ext cx="2670700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7200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7200" b="1" i="1" smtClean="0">
                            <a:solidFill>
                              <a:srgbClr val="006600"/>
                            </a:solidFill>
                            <a:latin typeface="Cambria Math"/>
                            <a:ea typeface="Cambria Math"/>
                          </a:rPr>
                          <m:t>𝝉</m:t>
                        </m:r>
                      </m:e>
                      <m:sub>
                        <m:r>
                          <a:rPr lang="en-US" sz="7200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US" sz="7200" b="1" dirty="0" smtClean="0"/>
                  <a:t>&gt;</a:t>
                </a:r>
                <a:r>
                  <a:rPr lang="cs-CZ" sz="7200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7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72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𝝉</m:t>
                        </m:r>
                      </m:e>
                      <m:sub>
                        <m:r>
                          <a:rPr lang="en-US" sz="7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sz="7200" b="1" dirty="0">
                  <a:solidFill>
                    <a:srgbClr val="006600"/>
                  </a:solidFill>
                </a:endParaRPr>
              </a:p>
              <a:p>
                <a:endParaRPr lang="cs-CZ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6817" y="4941168"/>
                <a:ext cx="2670700" cy="1477328"/>
              </a:xfrm>
              <a:prstGeom prst="rect">
                <a:avLst/>
              </a:prstGeom>
              <a:blipFill rotWithShape="1">
                <a:blip r:embed="rId3"/>
                <a:stretch>
                  <a:fillRect t="-15702" b="-148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397007" y="4162003"/>
                <a:ext cx="87011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  <a:ea typeface="Cambria Math"/>
                            </a:rPr>
                            <m:t>𝝉</m:t>
                          </m:r>
                        </m:e>
                        <m:sub>
                          <m:r>
                            <a:rPr lang="en-US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4400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7007" y="4162003"/>
                <a:ext cx="870110" cy="76944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86669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9" grpId="0"/>
      <p:bldP spid="3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38728" y="1658498"/>
            <a:ext cx="8229600" cy="4525963"/>
          </a:xfrm>
          <a:solidFill>
            <a:srgbClr val="FFFF8F"/>
          </a:solidFill>
        </p:spPr>
        <p:txBody>
          <a:bodyPr>
            <a:normAutofit/>
          </a:bodyPr>
          <a:lstStyle/>
          <a:p>
            <a:r>
              <a:rPr lang="cs-CZ" altLang="cs-CZ" sz="2800" b="1" dirty="0" smtClean="0">
                <a:solidFill>
                  <a:srgbClr val="FF0000"/>
                </a:solidFill>
              </a:rPr>
              <a:t>ZVĚTŠENÍ PŘEDMĚTU  </a:t>
            </a:r>
            <a:r>
              <a:rPr lang="cs-CZ" altLang="cs-CZ" sz="2800" dirty="0" smtClean="0"/>
              <a:t>= </a:t>
            </a:r>
            <a:r>
              <a:rPr lang="cs-CZ" altLang="cs-CZ" sz="2800" b="1" dirty="0" smtClean="0">
                <a:solidFill>
                  <a:srgbClr val="006600"/>
                </a:solidFill>
              </a:rPr>
              <a:t>ZVĚTŠENÍ</a:t>
            </a:r>
            <a:r>
              <a:rPr lang="cs-CZ" altLang="cs-CZ" sz="2800" dirty="0" smtClean="0"/>
              <a:t> </a:t>
            </a:r>
            <a:r>
              <a:rPr lang="cs-CZ" altLang="cs-CZ" sz="2800" b="1" dirty="0" smtClean="0">
                <a:solidFill>
                  <a:srgbClr val="006600"/>
                </a:solidFill>
              </a:rPr>
              <a:t>ZORNÉHO ÚHLU</a:t>
            </a:r>
          </a:p>
        </p:txBody>
      </p:sp>
      <p:sp>
        <p:nvSpPr>
          <p:cNvPr id="4" name="Ovál 3"/>
          <p:cNvSpPr/>
          <p:nvPr/>
        </p:nvSpPr>
        <p:spPr>
          <a:xfrm>
            <a:off x="5616575" y="2757488"/>
            <a:ext cx="2376488" cy="2520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louk 4"/>
          <p:cNvSpPr/>
          <p:nvPr/>
        </p:nvSpPr>
        <p:spPr>
          <a:xfrm rot="12690672">
            <a:off x="5446713" y="3321050"/>
            <a:ext cx="1516062" cy="1573213"/>
          </a:xfrm>
          <a:prstGeom prst="arc">
            <a:avLst>
              <a:gd name="adj1" fmla="val 15919530"/>
              <a:gd name="adj2" fmla="val 15863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Měsíc 5"/>
          <p:cNvSpPr/>
          <p:nvPr/>
        </p:nvSpPr>
        <p:spPr>
          <a:xfrm>
            <a:off x="5364163" y="3357563"/>
            <a:ext cx="503237" cy="1439862"/>
          </a:xfrm>
          <a:prstGeom prst="moon">
            <a:avLst>
              <a:gd name="adj" fmla="val 55582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blouk 8"/>
          <p:cNvSpPr/>
          <p:nvPr/>
        </p:nvSpPr>
        <p:spPr>
          <a:xfrm rot="2399236">
            <a:off x="4838700" y="3321050"/>
            <a:ext cx="1554163" cy="1493838"/>
          </a:xfrm>
          <a:prstGeom prst="arc">
            <a:avLst>
              <a:gd name="adj1" fmla="val 16200000"/>
              <a:gd name="adj2" fmla="val 70876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louk 9"/>
          <p:cNvSpPr/>
          <p:nvPr/>
        </p:nvSpPr>
        <p:spPr>
          <a:xfrm rot="13639096">
            <a:off x="5820569" y="3355181"/>
            <a:ext cx="1555750" cy="1493838"/>
          </a:xfrm>
          <a:prstGeom prst="arc">
            <a:avLst>
              <a:gd name="adj1" fmla="val 15791922"/>
              <a:gd name="adj2" fmla="val 23937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258888" y="4102100"/>
            <a:ext cx="7273925" cy="4763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876817" y="3026569"/>
            <a:ext cx="0" cy="1081087"/>
          </a:xfrm>
          <a:prstGeom prst="straightConnector1">
            <a:avLst/>
          </a:prstGeom>
          <a:ln w="412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916113" y="4102588"/>
            <a:ext cx="6076950" cy="506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897063" y="3075781"/>
            <a:ext cx="6096000" cy="148193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897063" y="2132856"/>
            <a:ext cx="5777806" cy="2664569"/>
          </a:xfrm>
          <a:prstGeom prst="straightConnector1">
            <a:avLst/>
          </a:prstGeom>
          <a:ln w="25400">
            <a:solidFill>
              <a:srgbClr val="007A3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7967337" y="4090425"/>
            <a:ext cx="0" cy="516500"/>
          </a:xfrm>
          <a:prstGeom prst="straightConnector1">
            <a:avLst/>
          </a:prstGeom>
          <a:ln w="50800">
            <a:solidFill>
              <a:srgbClr val="C0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2" name="Ohnutý pruh 21"/>
          <p:cNvSpPr/>
          <p:nvPr/>
        </p:nvSpPr>
        <p:spPr>
          <a:xfrm rot="16200000">
            <a:off x="2844626" y="3605228"/>
            <a:ext cx="693560" cy="311296"/>
          </a:xfrm>
          <a:prstGeom prst="blockArc">
            <a:avLst>
              <a:gd name="adj1" fmla="val 10810450"/>
              <a:gd name="adj2" fmla="val 354564"/>
              <a:gd name="adj3" fmla="val 0"/>
            </a:avLst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165648" y="3298528"/>
                <a:ext cx="87011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𝝉</m:t>
                          </m:r>
                        </m:e>
                        <m:sub>
                          <m:r>
                            <a:rPr lang="en-US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4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5648" y="3298528"/>
                <a:ext cx="870110" cy="76944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se šipkou 20"/>
          <p:cNvCxnSpPr/>
          <p:nvPr/>
        </p:nvCxnSpPr>
        <p:spPr>
          <a:xfrm flipV="1">
            <a:off x="1876817" y="2132856"/>
            <a:ext cx="0" cy="1989080"/>
          </a:xfrm>
          <a:prstGeom prst="straightConnector1">
            <a:avLst/>
          </a:prstGeom>
          <a:ln w="41275">
            <a:solidFill>
              <a:srgbClr val="00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7674870" y="4107656"/>
            <a:ext cx="292467" cy="689769"/>
          </a:xfrm>
          <a:prstGeom prst="straightConnector1">
            <a:avLst/>
          </a:prstGeom>
          <a:ln w="50800">
            <a:solidFill>
              <a:srgbClr val="0066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hnutý pruh 30"/>
          <p:cNvSpPr/>
          <p:nvPr/>
        </p:nvSpPr>
        <p:spPr>
          <a:xfrm rot="16200000">
            <a:off x="4000039" y="3550057"/>
            <a:ext cx="769441" cy="311295"/>
          </a:xfrm>
          <a:prstGeom prst="blockArc">
            <a:avLst>
              <a:gd name="adj1" fmla="val 10810450"/>
              <a:gd name="adj2" fmla="val 354564"/>
              <a:gd name="adj3" fmla="val 0"/>
            </a:avLst>
          </a:prstGeom>
          <a:solidFill>
            <a:srgbClr val="C000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876817" y="4941168"/>
                <a:ext cx="2670700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7200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7200" b="1" i="1" smtClean="0">
                            <a:solidFill>
                              <a:srgbClr val="006600"/>
                            </a:solidFill>
                            <a:latin typeface="Cambria Math"/>
                            <a:ea typeface="Cambria Math"/>
                          </a:rPr>
                          <m:t>𝝉</m:t>
                        </m:r>
                      </m:e>
                      <m:sub>
                        <m:r>
                          <a:rPr lang="en-US" sz="7200" b="1" i="1" smtClean="0">
                            <a:solidFill>
                              <a:srgbClr val="0066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US" sz="7200" b="1" dirty="0" smtClean="0"/>
                  <a:t>&gt;</a:t>
                </a:r>
                <a:r>
                  <a:rPr lang="cs-CZ" sz="7200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7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72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𝝉</m:t>
                        </m:r>
                      </m:e>
                      <m:sub>
                        <m:r>
                          <a:rPr lang="en-US" sz="7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sz="7200" b="1" dirty="0">
                  <a:solidFill>
                    <a:srgbClr val="006600"/>
                  </a:solidFill>
                </a:endParaRPr>
              </a:p>
              <a:p>
                <a:endParaRPr lang="cs-CZ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6817" y="4941168"/>
                <a:ext cx="2670700" cy="1477328"/>
              </a:xfrm>
              <a:prstGeom prst="rect">
                <a:avLst/>
              </a:prstGeom>
              <a:blipFill rotWithShape="1">
                <a:blip r:embed="rId3"/>
                <a:stretch>
                  <a:fillRect t="-15702" b="-148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397007" y="4162003"/>
                <a:ext cx="87011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  <a:ea typeface="Cambria Math"/>
                            </a:rPr>
                            <m:t>𝝉</m:t>
                          </m:r>
                        </m:e>
                        <m:sub>
                          <m:r>
                            <a:rPr lang="en-US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4400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7007" y="4162003"/>
                <a:ext cx="870110" cy="76944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D5B8EA"/>
          </a:soli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2. MOŽNOST ZVĚTŠENÍ ZORNÉHO ÚHLU - UKÁZKA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136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9" grpId="0"/>
      <p:bldP spid="3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1C1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ROZLIŠOVACÍ SCHOPNOST OKA A ZORNÝ ÚHEL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ROZLIŠOVACÍ SCHOPNOST OKA </a:t>
            </a:r>
            <a:r>
              <a:rPr lang="cs-CZ" dirty="0" smtClean="0"/>
              <a:t>JE URČENA </a:t>
            </a:r>
            <a:r>
              <a:rPr lang="cs-CZ" b="1" u="sng" dirty="0" smtClean="0"/>
              <a:t>NEJMENŠÍM ZORNÝM ÚHLEM, PŘI KTERÉM DVA BODY VIDÍME JEŠTĚ ODDĚLENĚ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4016443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1C1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ROZLIŠOVACÍ SCHOPNOST OKA A ZORNÝ ÚHEL</a:t>
            </a:r>
            <a:endParaRPr lang="cs-CZ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b="1" dirty="0" smtClean="0">
                    <a:solidFill>
                      <a:srgbClr val="FF0000"/>
                    </a:solidFill>
                  </a:rPr>
                  <a:t>ROZLIŠOVACÍ SCHOPNOST OKA </a:t>
                </a:r>
                <a:r>
                  <a:rPr lang="cs-CZ" dirty="0" smtClean="0"/>
                  <a:t>JE URČENA </a:t>
                </a:r>
                <a:r>
                  <a:rPr lang="cs-CZ" b="1" u="sng" dirty="0" smtClean="0"/>
                  <a:t>NEJMENŠÍM ZORNÝM ÚHLEM, PŘI KTERÉM DVA BODY VIDÍME JEŠTĚ ODDĚLENĚ</a:t>
                </a:r>
              </a:p>
              <a:p>
                <a:pPr marL="914400" lvl="2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8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8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8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sz="8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8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>
            <a:off x="1223628" y="2060848"/>
            <a:ext cx="1368152" cy="136815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2915816" y="2492896"/>
            <a:ext cx="360040" cy="93610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365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URČI, JAK VELKÝ(MALÝ) MUSÍ BÝT PŘEDMĚT UMÍSTĚNÝ V KONVENČNÍ ZRAKOVÉ VZDÁLENOSTI (d = 25 cm), ABYCHOM HO POZOROVALI POD ZORNÝM ÚHLEM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𝝉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r>
                  <a:rPr lang="cs-CZ" dirty="0" smtClean="0"/>
                  <a:t>.</a:t>
                </a:r>
                <a:endParaRPr lang="cs-CZ" sz="8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609600" y="427038"/>
                <a:ext cx="8229600" cy="1143000"/>
              </a:xfrm>
              <a:prstGeom prst="rect">
                <a:avLst/>
              </a:prstGeom>
              <a:solidFill>
                <a:srgbClr val="FFC1C1"/>
              </a:solidFill>
            </p:spPr>
            <p:txBody>
              <a:bodyPr vert="horz" lIns="91440" tIns="45720" rIns="91440" bIns="45720" rtlCol="0" anchor="ctr">
                <a:norm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marL="0" lvl="2"/>
                <a:r>
                  <a:rPr lang="cs-CZ" sz="6600" b="1" kern="0" dirty="0" smtClean="0">
                    <a:solidFill>
                      <a:srgbClr val="FF0000"/>
                    </a:solidFill>
                    <a:ea typeface="Cambria Math"/>
                  </a:rPr>
                  <a:t>ÚLOHA PRO </a:t>
                </a:r>
                <a14:m>
                  <m:oMath xmlns:m="http://schemas.openxmlformats.org/officeDocument/2006/math"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𝝉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endParaRPr lang="cs-CZ" sz="6600" b="1" kern="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" y="427038"/>
                <a:ext cx="8229600" cy="1143000"/>
              </a:xfrm>
              <a:prstGeom prst="rect">
                <a:avLst/>
              </a:prstGeom>
              <a:blipFill rotWithShape="1">
                <a:blip r:embed="rId3"/>
                <a:stretch>
                  <a:fillRect l="-5037" t="-15957" b="-38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8971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URČI, JAK VELKÝ(MALÝ) MUSÍ BÝT PŘEDMĚT UMÍSTĚNÝ V KONVENČNÍ ZRAKOVÉ VZDÁLENOSTI (d = 25 cm), ABYCHOM HO POZOROVALI POD ZORNÝM ÚHLEM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𝝉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r>
                  <a:rPr lang="cs-CZ" dirty="0" smtClean="0"/>
                  <a:t>.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 flipV="1">
            <a:off x="2117268" y="4171672"/>
            <a:ext cx="0" cy="1008395"/>
          </a:xfrm>
          <a:prstGeom prst="straightConnector1">
            <a:avLst/>
          </a:prstGeom>
          <a:ln w="412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23728" y="5157192"/>
            <a:ext cx="36724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23728" y="4195209"/>
            <a:ext cx="3672408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06355" y="5184006"/>
                <a:ext cx="238892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𝑑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=25 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6355" y="5184006"/>
                <a:ext cx="2388924" cy="64633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448457" y="4477264"/>
                <a:ext cx="149784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i="1" smtClean="0">
                          <a:latin typeface="Cambria Math"/>
                          <a:ea typeface="Cambria Math"/>
                        </a:rPr>
                        <m:t>𝜏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=1´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8457" y="4477264"/>
                <a:ext cx="1497846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83568" y="4423997"/>
                <a:ext cx="122328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=?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4423997"/>
                <a:ext cx="1223284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609600" y="427038"/>
                <a:ext cx="8229600" cy="1143000"/>
              </a:xfrm>
              <a:prstGeom prst="rect">
                <a:avLst/>
              </a:prstGeom>
              <a:solidFill>
                <a:srgbClr val="FFC1C1"/>
              </a:solidFill>
            </p:spPr>
            <p:txBody>
              <a:bodyPr vert="horz" lIns="91440" tIns="45720" rIns="91440" bIns="45720" rtlCol="0" anchor="ctr">
                <a:norm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marL="0" lvl="2"/>
                <a:r>
                  <a:rPr lang="cs-CZ" sz="6600" b="1" kern="0" dirty="0" smtClean="0">
                    <a:solidFill>
                      <a:srgbClr val="FF0000"/>
                    </a:solidFill>
                    <a:ea typeface="Cambria Math"/>
                  </a:rPr>
                  <a:t>ÚLOHA PRO </a:t>
                </a:r>
                <a14:m>
                  <m:oMath xmlns:m="http://schemas.openxmlformats.org/officeDocument/2006/math"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𝝉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endParaRPr lang="cs-CZ" sz="6600" b="1" kern="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" y="427038"/>
                <a:ext cx="8229600" cy="1143000"/>
              </a:xfrm>
              <a:prstGeom prst="rect">
                <a:avLst/>
              </a:prstGeom>
              <a:blipFill rotWithShape="1">
                <a:blip r:embed="rId6"/>
                <a:stretch>
                  <a:fillRect l="-5037" t="-15957" b="-38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80424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URČI, JAK VELKÝ(MALÝ) MUSÍ BÝT PŘEDMĚT UMÍSTĚNÝ V KONVENČNÍ ZRAKOVÉ VZDÁLENOSTI (d = 25 cm), ABYCHOM HO POZOROVALI POD ZORNÝM ÚHLEM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𝝉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r>
                  <a:rPr lang="cs-CZ" dirty="0" smtClean="0"/>
                  <a:t>.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 flipV="1">
            <a:off x="2117268" y="4171672"/>
            <a:ext cx="0" cy="1008395"/>
          </a:xfrm>
          <a:prstGeom prst="straightConnector1">
            <a:avLst/>
          </a:prstGeom>
          <a:ln w="412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23728" y="5157192"/>
            <a:ext cx="36724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23728" y="4195209"/>
            <a:ext cx="3672408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06355" y="5184006"/>
                <a:ext cx="238892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𝑑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=25 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6355" y="5184006"/>
                <a:ext cx="2388924" cy="64633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448457" y="4477264"/>
                <a:ext cx="149784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i="1" smtClean="0">
                          <a:latin typeface="Cambria Math"/>
                          <a:ea typeface="Cambria Math"/>
                        </a:rPr>
                        <m:t>𝜏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=1´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8457" y="4477264"/>
                <a:ext cx="1497846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83568" y="4423997"/>
                <a:ext cx="122328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=?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4423997"/>
                <a:ext cx="1223284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871483" y="3698108"/>
                <a:ext cx="1735155" cy="94275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𝒕𝒈</m:t>
                      </m:r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𝒅</m:t>
                          </m:r>
                        </m:den>
                      </m:f>
                    </m:oMath>
                  </m:oMathPara>
                </a14:m>
                <a:endParaRPr lang="cs-CZ" sz="32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1483" y="3698108"/>
                <a:ext cx="1735155" cy="94275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609600" y="427038"/>
                <a:ext cx="8229600" cy="1143000"/>
              </a:xfrm>
              <a:prstGeom prst="rect">
                <a:avLst/>
              </a:prstGeom>
              <a:solidFill>
                <a:srgbClr val="FFC1C1"/>
              </a:solidFill>
            </p:spPr>
            <p:txBody>
              <a:bodyPr vert="horz" lIns="91440" tIns="45720" rIns="91440" bIns="45720" rtlCol="0" anchor="ctr">
                <a:norm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marL="0" lvl="2"/>
                <a:r>
                  <a:rPr lang="cs-CZ" sz="6600" b="1" kern="0" dirty="0" smtClean="0">
                    <a:solidFill>
                      <a:srgbClr val="FF0000"/>
                    </a:solidFill>
                    <a:ea typeface="Cambria Math"/>
                  </a:rPr>
                  <a:t>ÚLOHA PRO </a:t>
                </a:r>
                <a14:m>
                  <m:oMath xmlns:m="http://schemas.openxmlformats.org/officeDocument/2006/math"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𝝉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endParaRPr lang="cs-CZ" sz="6600" b="1" kern="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" y="427038"/>
                <a:ext cx="8229600" cy="1143000"/>
              </a:xfrm>
              <a:prstGeom prst="rect">
                <a:avLst/>
              </a:prstGeom>
              <a:blipFill rotWithShape="1">
                <a:blip r:embed="rId7"/>
                <a:stretch>
                  <a:fillRect l="-5037" t="-15957" b="-38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48204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URČI, JAK VELKÝ(MALÝ) MUSÍ BÝT PŘEDMĚT UMÍSTĚNÝ V KONVENČNÍ ZRAKOVÉ VZDÁLENOSTI (d = 25 cm), ABYCHOM HO POZOROVALI POD ZORNÝM ÚHLEM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𝝉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r>
                  <a:rPr lang="cs-CZ" dirty="0" smtClean="0"/>
                  <a:t>.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 flipV="1">
            <a:off x="2117268" y="4171672"/>
            <a:ext cx="0" cy="1008395"/>
          </a:xfrm>
          <a:prstGeom prst="straightConnector1">
            <a:avLst/>
          </a:prstGeom>
          <a:ln w="412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23728" y="5157192"/>
            <a:ext cx="36724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23728" y="4195209"/>
            <a:ext cx="3672408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06355" y="5184006"/>
                <a:ext cx="238892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𝑑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=25 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6355" y="5184006"/>
                <a:ext cx="2388924" cy="64633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448457" y="4477264"/>
                <a:ext cx="149784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i="1" smtClean="0">
                          <a:latin typeface="Cambria Math"/>
                          <a:ea typeface="Cambria Math"/>
                        </a:rPr>
                        <m:t>𝜏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=1´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8457" y="4477264"/>
                <a:ext cx="1497846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83568" y="4423997"/>
                <a:ext cx="122328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=?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4423997"/>
                <a:ext cx="1223284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871483" y="3698108"/>
                <a:ext cx="2133789" cy="143520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𝒕𝒈</m:t>
                      </m:r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𝒅</m:t>
                          </m:r>
                        </m:den>
                      </m:f>
                    </m:oMath>
                  </m:oMathPara>
                </a14:m>
                <a:endParaRPr lang="cs-CZ" sz="3200" b="1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𝒚</m:t>
                      </m:r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latin typeface="Cambria Math"/>
                        </a:rPr>
                        <m:t>𝒅</m:t>
                      </m:r>
                      <m:r>
                        <a:rPr lang="cs-CZ" sz="3200" b="1" i="1" smtClean="0">
                          <a:latin typeface="Cambria Math"/>
                        </a:rPr>
                        <m:t>.</m:t>
                      </m:r>
                      <m:r>
                        <a:rPr lang="cs-CZ" sz="3200" b="1" i="1" smtClean="0">
                          <a:latin typeface="Cambria Math"/>
                        </a:rPr>
                        <m:t>𝒕𝒈</m:t>
                      </m:r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𝝉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1483" y="3698108"/>
                <a:ext cx="2133789" cy="143520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609600" y="427038"/>
                <a:ext cx="8229600" cy="1143000"/>
              </a:xfrm>
              <a:prstGeom prst="rect">
                <a:avLst/>
              </a:prstGeom>
              <a:solidFill>
                <a:srgbClr val="FFC1C1"/>
              </a:solidFill>
            </p:spPr>
            <p:txBody>
              <a:bodyPr vert="horz" lIns="91440" tIns="45720" rIns="91440" bIns="45720" rtlCol="0" anchor="ctr">
                <a:norm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marL="0" lvl="2"/>
                <a:r>
                  <a:rPr lang="cs-CZ" sz="6600" b="1" kern="0" dirty="0" smtClean="0">
                    <a:solidFill>
                      <a:srgbClr val="FF0000"/>
                    </a:solidFill>
                    <a:ea typeface="Cambria Math"/>
                  </a:rPr>
                  <a:t>ÚLOHA PRO </a:t>
                </a:r>
                <a14:m>
                  <m:oMath xmlns:m="http://schemas.openxmlformats.org/officeDocument/2006/math"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𝝉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endParaRPr lang="cs-CZ" sz="6600" b="1" kern="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" y="427038"/>
                <a:ext cx="8229600" cy="1143000"/>
              </a:xfrm>
              <a:prstGeom prst="rect">
                <a:avLst/>
              </a:prstGeom>
              <a:blipFill rotWithShape="1">
                <a:blip r:embed="rId7"/>
                <a:stretch>
                  <a:fillRect l="-5037" t="-15957" b="-38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77763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URČI, JAK VELKÝ(MALÝ) MUSÍ BÝT PŘEDMĚT UMÍSTĚNÝ V KONVENČNÍ ZRAKOVÉ VZDÁLENOSTI (d = 25 cm), ABYCHOM HO POZOROVALI POD ZORNÝM ÚHLEM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𝝉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r>
                  <a:rPr lang="cs-CZ" dirty="0" smtClean="0"/>
                  <a:t>.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 flipV="1">
            <a:off x="2117268" y="4171672"/>
            <a:ext cx="0" cy="1008395"/>
          </a:xfrm>
          <a:prstGeom prst="straightConnector1">
            <a:avLst/>
          </a:prstGeom>
          <a:ln w="412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23728" y="5157192"/>
            <a:ext cx="36724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23728" y="4195209"/>
            <a:ext cx="3672408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06355" y="5184006"/>
                <a:ext cx="238892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𝑑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=25 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6355" y="5184006"/>
                <a:ext cx="2388924" cy="64633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448457" y="4477264"/>
                <a:ext cx="149784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i="1" smtClean="0">
                          <a:latin typeface="Cambria Math"/>
                          <a:ea typeface="Cambria Math"/>
                        </a:rPr>
                        <m:t>𝜏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=1´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8457" y="4477264"/>
                <a:ext cx="1497846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83568" y="4423997"/>
                <a:ext cx="122328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=?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4423997"/>
                <a:ext cx="1223284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871483" y="3698108"/>
                <a:ext cx="2951321" cy="1927644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𝒕𝒈</m:t>
                      </m:r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𝒅</m:t>
                          </m:r>
                        </m:den>
                      </m:f>
                    </m:oMath>
                  </m:oMathPara>
                </a14:m>
                <a:endParaRPr lang="cs-CZ" sz="3200" b="1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𝒚</m:t>
                      </m:r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latin typeface="Cambria Math"/>
                        </a:rPr>
                        <m:t>𝒅</m:t>
                      </m:r>
                      <m:r>
                        <a:rPr lang="cs-CZ" sz="3200" b="1" i="1" smtClean="0">
                          <a:latin typeface="Cambria Math"/>
                        </a:rPr>
                        <m:t>.</m:t>
                      </m:r>
                      <m:r>
                        <a:rPr lang="cs-CZ" sz="3200" b="1" i="1" smtClean="0">
                          <a:latin typeface="Cambria Math"/>
                        </a:rPr>
                        <m:t>𝒕𝒈</m:t>
                      </m:r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𝝉</m:t>
                      </m:r>
                    </m:oMath>
                  </m:oMathPara>
                </a14:m>
                <a:endParaRPr lang="cs-CZ" sz="3200" b="1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u="sng" smtClean="0">
                          <a:latin typeface="Cambria Math"/>
                        </a:rPr>
                        <m:t>𝒚</m:t>
                      </m:r>
                      <m:r>
                        <a:rPr lang="cs-CZ" sz="3200" b="1" i="1" u="sng" smtClean="0">
                          <a:latin typeface="Cambria Math"/>
                        </a:rPr>
                        <m:t>=</m:t>
                      </m:r>
                      <m:r>
                        <a:rPr lang="cs-CZ" sz="3200" b="1" i="1" u="sng" smtClean="0">
                          <a:latin typeface="Cambria Math"/>
                        </a:rPr>
                        <m:t>𝟎</m:t>
                      </m:r>
                      <m:r>
                        <a:rPr lang="cs-CZ" sz="3200" b="1" i="1" u="sng" smtClean="0">
                          <a:latin typeface="Cambria Math"/>
                        </a:rPr>
                        <m:t>,</m:t>
                      </m:r>
                      <m:r>
                        <a:rPr lang="cs-CZ" sz="3200" b="1" i="1" u="sng" smtClean="0">
                          <a:latin typeface="Cambria Math"/>
                        </a:rPr>
                        <m:t>𝟎𝟕𝟐</m:t>
                      </m:r>
                      <m:r>
                        <a:rPr lang="cs-CZ" sz="3200" b="1" i="1" u="sng" smtClean="0">
                          <a:latin typeface="Cambria Math"/>
                        </a:rPr>
                        <m:t>𝒎𝒎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1483" y="3698108"/>
                <a:ext cx="2951321" cy="192764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609600" y="427038"/>
                <a:ext cx="8229600" cy="1143000"/>
              </a:xfrm>
              <a:prstGeom prst="rect">
                <a:avLst/>
              </a:prstGeom>
              <a:solidFill>
                <a:srgbClr val="FFC1C1"/>
              </a:solidFill>
            </p:spPr>
            <p:txBody>
              <a:bodyPr vert="horz" lIns="91440" tIns="45720" rIns="91440" bIns="45720" rtlCol="0" anchor="ctr">
                <a:norm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marL="0" lvl="2"/>
                <a:r>
                  <a:rPr lang="cs-CZ" sz="6600" b="1" kern="0" dirty="0" smtClean="0">
                    <a:solidFill>
                      <a:srgbClr val="FF0000"/>
                    </a:solidFill>
                    <a:ea typeface="Cambria Math"/>
                  </a:rPr>
                  <a:t>ÚLOHA PRO </a:t>
                </a:r>
                <a14:m>
                  <m:oMath xmlns:m="http://schemas.openxmlformats.org/officeDocument/2006/math"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𝝉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endParaRPr lang="cs-CZ" sz="6600" b="1" kern="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" y="427038"/>
                <a:ext cx="8229600" cy="1143000"/>
              </a:xfrm>
              <a:prstGeom prst="rect">
                <a:avLst/>
              </a:prstGeom>
              <a:blipFill rotWithShape="1">
                <a:blip r:embed="rId7"/>
                <a:stretch>
                  <a:fillRect l="-5037" t="-15957" b="-38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77763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URČI, JAK </a:t>
                </a:r>
                <a:r>
                  <a:rPr lang="cs-CZ" dirty="0" smtClean="0"/>
                  <a:t>VELKÝ (</a:t>
                </a:r>
                <a:r>
                  <a:rPr lang="cs-CZ" dirty="0" smtClean="0"/>
                  <a:t>MALÝ) MUSÍ BÝT PŘEDMĚT UMÍSTĚNÝ V KONVENČNÍ ZRAKOVÉ VZDÁLENOSTI (d = 25 cm), ABYCHOM HO POZOROVALI POD ZORNÝM ÚHLEM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𝝉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r>
                  <a:rPr lang="cs-CZ" dirty="0" smtClean="0"/>
                  <a:t>.</a:t>
                </a:r>
              </a:p>
              <a:p>
                <a:r>
                  <a:rPr lang="cs-CZ" b="1" dirty="0" smtClean="0">
                    <a:solidFill>
                      <a:srgbClr val="FF0000"/>
                    </a:solidFill>
                  </a:rPr>
                  <a:t>U předmětu o velikosti </a:t>
                </a:r>
                <a:r>
                  <a:rPr lang="cs-CZ" b="1" u="sng" dirty="0" smtClean="0">
                    <a:solidFill>
                      <a:srgbClr val="FF0000"/>
                    </a:solidFill>
                  </a:rPr>
                  <a:t>0,072 mm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umístěného v konvenční zrakové vzdálenosti ještě rozlišíme jeho horní okraj od dolního okraje. (0,072mm je přibližně průměr lidského vlasu)</a:t>
                </a:r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r="-2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436095" y="5548064"/>
                <a:ext cx="2951321" cy="58477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u="sng" smtClean="0">
                          <a:latin typeface="Cambria Math"/>
                        </a:rPr>
                        <m:t>𝒚</m:t>
                      </m:r>
                      <m:r>
                        <a:rPr lang="cs-CZ" sz="3200" b="1" i="1" u="sng" smtClean="0">
                          <a:latin typeface="Cambria Math"/>
                        </a:rPr>
                        <m:t>=</m:t>
                      </m:r>
                      <m:r>
                        <a:rPr lang="cs-CZ" sz="3200" b="1" i="1" u="sng" smtClean="0">
                          <a:latin typeface="Cambria Math"/>
                        </a:rPr>
                        <m:t>𝟎</m:t>
                      </m:r>
                      <m:r>
                        <a:rPr lang="cs-CZ" sz="3200" b="1" i="1" u="sng" smtClean="0">
                          <a:latin typeface="Cambria Math"/>
                        </a:rPr>
                        <m:t>,</m:t>
                      </m:r>
                      <m:r>
                        <a:rPr lang="cs-CZ" sz="3200" b="1" i="1" u="sng" smtClean="0">
                          <a:latin typeface="Cambria Math"/>
                        </a:rPr>
                        <m:t>𝟎𝟕𝟐</m:t>
                      </m:r>
                      <m:r>
                        <a:rPr lang="cs-CZ" sz="3200" b="1" i="1" u="sng" smtClean="0">
                          <a:latin typeface="Cambria Math"/>
                        </a:rPr>
                        <m:t>𝒎𝒎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5" y="5548064"/>
                <a:ext cx="2951321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609600" y="427038"/>
                <a:ext cx="8229600" cy="1143000"/>
              </a:xfrm>
              <a:prstGeom prst="rect">
                <a:avLst/>
              </a:prstGeom>
              <a:solidFill>
                <a:srgbClr val="FFC1C1"/>
              </a:solidFill>
            </p:spPr>
            <p:txBody>
              <a:bodyPr vert="horz" lIns="91440" tIns="45720" rIns="91440" bIns="45720" rtlCol="0" anchor="ctr">
                <a:norm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marL="0" lvl="2"/>
                <a:r>
                  <a:rPr lang="cs-CZ" sz="6600" b="1" kern="0" dirty="0" smtClean="0">
                    <a:solidFill>
                      <a:srgbClr val="FF0000"/>
                    </a:solidFill>
                    <a:ea typeface="Cambria Math"/>
                  </a:rPr>
                  <a:t>ÚLOHA PRO </a:t>
                </a:r>
                <a14:m>
                  <m:oMath xmlns:m="http://schemas.openxmlformats.org/officeDocument/2006/math"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𝝉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6600" b="1" i="1" kern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endParaRPr lang="cs-CZ" sz="6600" b="1" kern="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" y="427038"/>
                <a:ext cx="8229600" cy="1143000"/>
              </a:xfrm>
              <a:prstGeom prst="rect">
                <a:avLst/>
              </a:prstGeom>
              <a:blipFill rotWithShape="1">
                <a:blip r:embed="rId4"/>
                <a:stretch>
                  <a:fillRect l="-5037" t="-15957" b="-38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45108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6681" y="260648"/>
            <a:ext cx="8229600" cy="1143000"/>
          </a:xfrm>
          <a:solidFill>
            <a:srgbClr val="FFC1C1"/>
          </a:solidFill>
        </p:spPr>
        <p:txBody>
          <a:bodyPr>
            <a:normAutofit/>
          </a:bodyPr>
          <a:lstStyle/>
          <a:p>
            <a:pPr lvl="2"/>
            <a:r>
              <a:rPr lang="cs-CZ" sz="4400" b="1" dirty="0" smtClean="0">
                <a:solidFill>
                  <a:schemeClr val="tx1"/>
                </a:solidFill>
              </a:rPr>
              <a:t>PŘÍLIŠ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MALÝ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smtClean="0">
                <a:solidFill>
                  <a:schemeClr val="tx1"/>
                </a:solidFill>
              </a:rPr>
              <a:t>ZORNÝ ÚHEL </a:t>
            </a:r>
            <a:r>
              <a:rPr lang="cs-CZ" sz="4400" b="1" dirty="0" smtClean="0">
                <a:solidFill>
                  <a:srgbClr val="FF0000"/>
                </a:solidFill>
              </a:rPr>
              <a:t>…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PŘI POZOROVÁNÍ VELMI </a:t>
            </a:r>
            <a:r>
              <a:rPr lang="cs-CZ" b="1" u="sng" dirty="0" smtClean="0">
                <a:solidFill>
                  <a:srgbClr val="FF0000"/>
                </a:solidFill>
              </a:rPr>
              <a:t>MALÝCH</a:t>
            </a:r>
            <a:r>
              <a:rPr lang="cs-CZ" dirty="0" smtClean="0"/>
              <a:t> PŘEDMĚTŮ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4644008" y="2765245"/>
            <a:ext cx="4104456" cy="1080120"/>
          </a:xfrm>
          <a:prstGeom prst="wedgeRoundRectCallout">
            <a:avLst>
              <a:gd name="adj1" fmla="val -16377"/>
              <a:gd name="adj2" fmla="val -115548"/>
              <a:gd name="adj3" fmla="val 16667"/>
            </a:avLst>
          </a:prstGeom>
          <a:solidFill>
            <a:srgbClr val="E1CC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POUŽIJEME LUPU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366675" y="2765245"/>
            <a:ext cx="4104456" cy="1080120"/>
          </a:xfrm>
          <a:prstGeom prst="wedgeRoundRectCallout">
            <a:avLst>
              <a:gd name="adj1" fmla="val 81647"/>
              <a:gd name="adj2" fmla="val -115548"/>
              <a:gd name="adj3" fmla="val 16667"/>
            </a:avLst>
          </a:prstGeom>
          <a:solidFill>
            <a:srgbClr val="A3F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POUŽIJEME MIKROSKOP</a:t>
            </a:r>
            <a:endParaRPr lang="cs-CZ" sz="3600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2086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PŘI POZOROVÁNÍ VELMI </a:t>
            </a:r>
            <a:r>
              <a:rPr lang="cs-CZ" b="1" u="sng" dirty="0" smtClean="0">
                <a:solidFill>
                  <a:srgbClr val="FF0000"/>
                </a:solidFill>
              </a:rPr>
              <a:t>MALÝCH</a:t>
            </a:r>
            <a:r>
              <a:rPr lang="cs-CZ" dirty="0" smtClean="0"/>
              <a:t> PŘEDMĚTŮ</a:t>
            </a:r>
          </a:p>
          <a:p>
            <a:endParaRPr lang="cs-CZ" sz="8800" b="1" dirty="0">
              <a:solidFill>
                <a:srgbClr val="FF0000"/>
              </a:solidFill>
            </a:endParaRPr>
          </a:p>
          <a:p>
            <a:r>
              <a:rPr lang="cs-CZ" dirty="0" smtClean="0"/>
              <a:t>JE PŘI POZOROVÁNÍ VELMI </a:t>
            </a:r>
            <a:r>
              <a:rPr lang="cs-CZ" b="1" u="sng" dirty="0" smtClean="0">
                <a:solidFill>
                  <a:srgbClr val="FF0000"/>
                </a:solidFill>
              </a:rPr>
              <a:t>VZDÁLENÝCH</a:t>
            </a:r>
            <a:r>
              <a:rPr lang="cs-CZ" dirty="0" smtClean="0"/>
              <a:t> PŘEDMĚTŮ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4644008" y="2765245"/>
            <a:ext cx="4104456" cy="1080120"/>
          </a:xfrm>
          <a:prstGeom prst="wedgeRoundRectCallout">
            <a:avLst>
              <a:gd name="adj1" fmla="val -16377"/>
              <a:gd name="adj2" fmla="val -115548"/>
              <a:gd name="adj3" fmla="val 16667"/>
            </a:avLst>
          </a:prstGeom>
          <a:solidFill>
            <a:srgbClr val="E1CC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POUŽIJEME LUPU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366675" y="2765245"/>
            <a:ext cx="4104456" cy="1080120"/>
          </a:xfrm>
          <a:prstGeom prst="wedgeRoundRectCallout">
            <a:avLst>
              <a:gd name="adj1" fmla="val 81647"/>
              <a:gd name="adj2" fmla="val -115548"/>
              <a:gd name="adj3" fmla="val 16667"/>
            </a:avLst>
          </a:prstGeom>
          <a:solidFill>
            <a:srgbClr val="A3F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POUŽIJEME MIKROSKOP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1703367" y="5555700"/>
            <a:ext cx="4104456" cy="1080120"/>
          </a:xfrm>
          <a:prstGeom prst="wedgeRoundRectCallout">
            <a:avLst>
              <a:gd name="adj1" fmla="val 57312"/>
              <a:gd name="adj2" fmla="val -112943"/>
              <a:gd name="adj3" fmla="val 16667"/>
            </a:avLst>
          </a:prstGeom>
          <a:solidFill>
            <a:srgbClr val="F9B47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POUŽIJEME DALEKOHLED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solidFill>
            <a:srgbClr val="FFC1C1"/>
          </a:solidFill>
        </p:spPr>
        <p:txBody>
          <a:bodyPr>
            <a:normAutofit/>
          </a:bodyPr>
          <a:lstStyle/>
          <a:p>
            <a:pPr lvl="2"/>
            <a:r>
              <a:rPr lang="cs-CZ" sz="4400" b="1" dirty="0" smtClean="0">
                <a:solidFill>
                  <a:schemeClr val="tx1"/>
                </a:solidFill>
              </a:rPr>
              <a:t>PŘÍLIŠ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MALÝ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smtClean="0">
                <a:solidFill>
                  <a:schemeClr val="tx1"/>
                </a:solidFill>
              </a:rPr>
              <a:t>ZORNÝ ÚHEL </a:t>
            </a:r>
            <a:r>
              <a:rPr lang="cs-CZ" sz="4400" b="1" dirty="0" smtClean="0">
                <a:solidFill>
                  <a:srgbClr val="FF0000"/>
                </a:solidFill>
              </a:rPr>
              <a:t>…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278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2736304"/>
          </a:xfrm>
          <a:solidFill>
            <a:srgbClr val="57D3FF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ZOBRAZOVÁNÍ OPTICKÝMI SOUSTAVAMI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933056"/>
            <a:ext cx="6400800" cy="1752600"/>
          </a:xfrm>
          <a:solidFill>
            <a:srgbClr val="57D3FF"/>
          </a:solidFill>
        </p:spPr>
        <p:txBody>
          <a:bodyPr>
            <a:normAutofit fontScale="85000" lnSpcReduction="20000"/>
          </a:bodyPr>
          <a:lstStyle/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ZORNÝ ÚHEL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LUPA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006600"/>
                </a:solidFill>
              </a:rPr>
              <a:t>MIKROSKOP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DALEKOHLED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3059832" y="4365104"/>
            <a:ext cx="1656184" cy="216024"/>
          </a:xfrm>
          <a:prstGeom prst="leftArrow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3995936" y="4005064"/>
            <a:ext cx="288032" cy="2663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839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E1CCF0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LUPA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SLOUŽÍ KE </a:t>
            </a:r>
            <a:r>
              <a:rPr lang="cs-CZ" b="1" u="sng" dirty="0" smtClean="0">
                <a:solidFill>
                  <a:srgbClr val="7030A0"/>
                </a:solidFill>
              </a:rPr>
              <a:t>ZVĚTŠENÍ ZORNÉHO ÚHLU</a:t>
            </a:r>
            <a:endParaRPr lang="cs-CZ" b="1" u="sng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3300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E1CCF0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LUPA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SLOUŽÍ KE </a:t>
            </a:r>
            <a:r>
              <a:rPr lang="cs-CZ" b="1" u="sng" dirty="0" smtClean="0">
                <a:solidFill>
                  <a:srgbClr val="7030A0"/>
                </a:solidFill>
              </a:rPr>
              <a:t>ZVĚTŠENÍ ZORNÉHO ÚHLU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SPOJKA</a:t>
            </a:r>
            <a:r>
              <a:rPr lang="cs-CZ" dirty="0" smtClean="0"/>
              <a:t> S </a:t>
            </a:r>
            <a:r>
              <a:rPr lang="cs-CZ" b="1" i="1" u="sng" dirty="0" smtClean="0">
                <a:solidFill>
                  <a:srgbClr val="7030A0"/>
                </a:solidFill>
              </a:rPr>
              <a:t>f </a:t>
            </a:r>
            <a:r>
              <a:rPr lang="en-US" b="1" i="1" u="sng" dirty="0" smtClean="0">
                <a:solidFill>
                  <a:srgbClr val="7030A0"/>
                </a:solidFill>
              </a:rPr>
              <a:t>&lt; d</a:t>
            </a:r>
            <a:r>
              <a:rPr lang="cs-CZ" b="1" i="1" dirty="0" smtClean="0">
                <a:solidFill>
                  <a:srgbClr val="7030A0"/>
                </a:solidFill>
              </a:rPr>
              <a:t>		</a:t>
            </a:r>
            <a:r>
              <a:rPr lang="en-US" b="1" i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b="1" i="1" u="sng" dirty="0" smtClean="0">
                <a:solidFill>
                  <a:srgbClr val="7030A0"/>
                </a:solidFill>
              </a:rPr>
              <a:t>f </a:t>
            </a:r>
            <a:r>
              <a:rPr lang="en-US" b="1" i="1" u="sng" dirty="0" smtClean="0">
                <a:solidFill>
                  <a:srgbClr val="7030A0"/>
                </a:solidFill>
              </a:rPr>
              <a:t>&lt; </a:t>
            </a:r>
            <a:r>
              <a:rPr lang="cs-CZ" b="1" i="1" u="sng" dirty="0" smtClean="0">
                <a:solidFill>
                  <a:srgbClr val="7030A0"/>
                </a:solidFill>
              </a:rPr>
              <a:t>25 cm</a:t>
            </a:r>
            <a:r>
              <a:rPr lang="cs-CZ" dirty="0" smtClean="0"/>
              <a:t>)</a:t>
            </a:r>
            <a:r>
              <a:rPr lang="en-US" i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5331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E1CCF0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LUPA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SLOUŽÍ KE </a:t>
            </a:r>
            <a:r>
              <a:rPr lang="cs-CZ" b="1" u="sng" dirty="0" smtClean="0">
                <a:solidFill>
                  <a:srgbClr val="7030A0"/>
                </a:solidFill>
              </a:rPr>
              <a:t>ZVĚTŠENÍ ZORNÉHO ÚHLU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SPOJKA</a:t>
            </a:r>
            <a:r>
              <a:rPr lang="cs-CZ" dirty="0" smtClean="0"/>
              <a:t> S </a:t>
            </a:r>
            <a:r>
              <a:rPr lang="cs-CZ" b="1" i="1" u="sng" dirty="0" smtClean="0">
                <a:solidFill>
                  <a:srgbClr val="7030A0"/>
                </a:solidFill>
              </a:rPr>
              <a:t>f </a:t>
            </a:r>
            <a:r>
              <a:rPr lang="en-US" b="1" i="1" u="sng" dirty="0" smtClean="0">
                <a:solidFill>
                  <a:srgbClr val="7030A0"/>
                </a:solidFill>
              </a:rPr>
              <a:t>&lt; d</a:t>
            </a:r>
            <a:r>
              <a:rPr lang="cs-CZ" b="1" i="1" dirty="0" smtClean="0">
                <a:solidFill>
                  <a:srgbClr val="7030A0"/>
                </a:solidFill>
              </a:rPr>
              <a:t>		</a:t>
            </a:r>
            <a:r>
              <a:rPr lang="en-US" b="1" i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b="1" i="1" u="sng" dirty="0" smtClean="0">
                <a:solidFill>
                  <a:srgbClr val="7030A0"/>
                </a:solidFill>
              </a:rPr>
              <a:t>f </a:t>
            </a:r>
            <a:r>
              <a:rPr lang="en-US" b="1" i="1" u="sng" dirty="0" smtClean="0">
                <a:solidFill>
                  <a:srgbClr val="7030A0"/>
                </a:solidFill>
              </a:rPr>
              <a:t>&lt; </a:t>
            </a:r>
            <a:r>
              <a:rPr lang="cs-CZ" b="1" i="1" u="sng" dirty="0" smtClean="0">
                <a:solidFill>
                  <a:srgbClr val="7030A0"/>
                </a:solidFill>
              </a:rPr>
              <a:t>25 cm</a:t>
            </a:r>
            <a:r>
              <a:rPr lang="cs-CZ" dirty="0" smtClean="0"/>
              <a:t>)</a:t>
            </a:r>
            <a:r>
              <a:rPr lang="en-US" i="1" dirty="0" smtClean="0"/>
              <a:t> </a:t>
            </a:r>
            <a:endParaRPr lang="cs-CZ" i="1" dirty="0" smtClean="0"/>
          </a:p>
          <a:p>
            <a:r>
              <a:rPr lang="cs-CZ" dirty="0" smtClean="0"/>
              <a:t>UMOŽŇUJE </a:t>
            </a:r>
            <a:r>
              <a:rPr lang="cs-CZ" b="1" dirty="0" smtClean="0">
                <a:solidFill>
                  <a:srgbClr val="7030A0"/>
                </a:solidFill>
              </a:rPr>
              <a:t>ÚHLOVÉ ZVĚTŠENÍ </a:t>
            </a:r>
            <a:r>
              <a:rPr lang="cs-CZ" dirty="0" smtClean="0"/>
              <a:t>MAXIMÁLNĚ  </a:t>
            </a:r>
            <a:r>
              <a:rPr lang="cs-CZ" b="1" dirty="0" smtClean="0">
                <a:solidFill>
                  <a:srgbClr val="7030A0"/>
                </a:solidFill>
              </a:rPr>
              <a:t>6X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4200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E1CCF0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LUPA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SLOUŽÍ KE </a:t>
            </a:r>
            <a:r>
              <a:rPr lang="cs-CZ" b="1" u="sng" dirty="0" smtClean="0">
                <a:solidFill>
                  <a:srgbClr val="7030A0"/>
                </a:solidFill>
              </a:rPr>
              <a:t>ZVĚTŠENÍ ZORNÉHO ÚHLU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SPOJKA</a:t>
            </a:r>
            <a:r>
              <a:rPr lang="cs-CZ" dirty="0" smtClean="0"/>
              <a:t> S </a:t>
            </a:r>
            <a:r>
              <a:rPr lang="cs-CZ" b="1" i="1" u="sng" dirty="0" smtClean="0">
                <a:solidFill>
                  <a:srgbClr val="7030A0"/>
                </a:solidFill>
              </a:rPr>
              <a:t>f </a:t>
            </a:r>
            <a:r>
              <a:rPr lang="en-US" b="1" i="1" u="sng" dirty="0" smtClean="0">
                <a:solidFill>
                  <a:srgbClr val="7030A0"/>
                </a:solidFill>
              </a:rPr>
              <a:t>&lt; d</a:t>
            </a:r>
            <a:r>
              <a:rPr lang="cs-CZ" b="1" i="1" dirty="0" smtClean="0">
                <a:solidFill>
                  <a:srgbClr val="7030A0"/>
                </a:solidFill>
              </a:rPr>
              <a:t>		</a:t>
            </a:r>
            <a:r>
              <a:rPr lang="en-US" b="1" i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b="1" i="1" u="sng" dirty="0" smtClean="0">
                <a:solidFill>
                  <a:srgbClr val="7030A0"/>
                </a:solidFill>
              </a:rPr>
              <a:t>f </a:t>
            </a:r>
            <a:r>
              <a:rPr lang="en-US" b="1" i="1" u="sng" dirty="0" smtClean="0">
                <a:solidFill>
                  <a:srgbClr val="7030A0"/>
                </a:solidFill>
              </a:rPr>
              <a:t>&lt; </a:t>
            </a:r>
            <a:r>
              <a:rPr lang="cs-CZ" b="1" i="1" u="sng" dirty="0" smtClean="0">
                <a:solidFill>
                  <a:srgbClr val="7030A0"/>
                </a:solidFill>
              </a:rPr>
              <a:t>25 cm</a:t>
            </a:r>
            <a:r>
              <a:rPr lang="cs-CZ" dirty="0" smtClean="0"/>
              <a:t>)</a:t>
            </a:r>
            <a:r>
              <a:rPr lang="en-US" i="1" dirty="0" smtClean="0"/>
              <a:t> </a:t>
            </a:r>
            <a:endParaRPr lang="cs-CZ" i="1" dirty="0" smtClean="0"/>
          </a:p>
          <a:p>
            <a:r>
              <a:rPr lang="cs-CZ" dirty="0" smtClean="0"/>
              <a:t>UMOŽŇUJE </a:t>
            </a:r>
            <a:r>
              <a:rPr lang="cs-CZ" b="1" dirty="0" smtClean="0">
                <a:solidFill>
                  <a:srgbClr val="7030A0"/>
                </a:solidFill>
              </a:rPr>
              <a:t>ÚHLOVÉ ZVĚTŠENÍ </a:t>
            </a:r>
            <a:r>
              <a:rPr lang="cs-CZ" dirty="0" smtClean="0"/>
              <a:t>MAXIMÁLNĚ  </a:t>
            </a:r>
            <a:r>
              <a:rPr lang="cs-CZ" b="1" dirty="0" smtClean="0">
                <a:solidFill>
                  <a:srgbClr val="7030A0"/>
                </a:solidFill>
              </a:rPr>
              <a:t>6X </a:t>
            </a:r>
            <a:r>
              <a:rPr lang="cs-CZ" dirty="0" smtClean="0"/>
              <a:t>(PŘI VĚTŠÍM </a:t>
            </a:r>
            <a:r>
              <a:rPr lang="cs-CZ" dirty="0" smtClean="0"/>
              <a:t>ZVĚTŠENÍ </a:t>
            </a:r>
            <a:r>
              <a:rPr lang="cs-CZ" dirty="0" smtClean="0"/>
              <a:t>SE PROJEVUJÍ </a:t>
            </a:r>
            <a:r>
              <a:rPr lang="cs-CZ" u="sng" dirty="0" smtClean="0"/>
              <a:t>VADY ČOČKY</a:t>
            </a:r>
            <a:r>
              <a:rPr lang="cs-CZ" dirty="0" smtClean="0"/>
              <a:t>, PROTO JE NUTNO POUŽÍT UŽ </a:t>
            </a:r>
            <a:r>
              <a:rPr lang="cs-CZ" u="sng" dirty="0" smtClean="0"/>
              <a:t>SOUSTAVU ČOČEK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087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83150" y="1754981"/>
            <a:ext cx="8229600" cy="4525963"/>
          </a:xfrm>
          <a:solidFill>
            <a:srgbClr val="FFFF8F"/>
          </a:solidFill>
        </p:spPr>
        <p:txBody>
          <a:bodyPr/>
          <a:lstStyle/>
          <a:p>
            <a:r>
              <a:rPr lang="cs-CZ" altLang="cs-CZ" dirty="0" smtClean="0"/>
              <a:t>POZOROVÁNÍ </a:t>
            </a:r>
            <a:r>
              <a:rPr lang="cs-CZ" altLang="cs-CZ" b="1" dirty="0" smtClean="0"/>
              <a:t>BEZ LUPY</a:t>
            </a:r>
            <a:r>
              <a:rPr lang="cs-CZ" altLang="cs-CZ" dirty="0" smtClean="0"/>
              <a:t>: PŘEDMĚT JE UMÍSTĚN VE VZDÁLENOSTI </a:t>
            </a:r>
            <a:r>
              <a:rPr lang="cs-CZ" altLang="cs-CZ" b="1" i="1" dirty="0" smtClean="0">
                <a:solidFill>
                  <a:srgbClr val="006600"/>
                </a:solidFill>
              </a:rPr>
              <a:t>d = 25 cm</a:t>
            </a:r>
            <a:endParaRPr lang="cs-CZ" altLang="cs-CZ" b="1" dirty="0" smtClean="0">
              <a:solidFill>
                <a:srgbClr val="0066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616575" y="2757488"/>
            <a:ext cx="2376488" cy="2520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louk 4"/>
          <p:cNvSpPr/>
          <p:nvPr/>
        </p:nvSpPr>
        <p:spPr>
          <a:xfrm rot="12690672">
            <a:off x="5446713" y="3321050"/>
            <a:ext cx="1516062" cy="1573213"/>
          </a:xfrm>
          <a:prstGeom prst="arc">
            <a:avLst>
              <a:gd name="adj1" fmla="val 15919530"/>
              <a:gd name="adj2" fmla="val 15863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Měsíc 5"/>
          <p:cNvSpPr/>
          <p:nvPr/>
        </p:nvSpPr>
        <p:spPr>
          <a:xfrm>
            <a:off x="5364163" y="3357563"/>
            <a:ext cx="503237" cy="1439862"/>
          </a:xfrm>
          <a:prstGeom prst="moon">
            <a:avLst>
              <a:gd name="adj" fmla="val 55582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blouk 8"/>
          <p:cNvSpPr/>
          <p:nvPr/>
        </p:nvSpPr>
        <p:spPr>
          <a:xfrm rot="2399236">
            <a:off x="4838700" y="3321050"/>
            <a:ext cx="1554163" cy="1493838"/>
          </a:xfrm>
          <a:prstGeom prst="arc">
            <a:avLst>
              <a:gd name="adj1" fmla="val 16200000"/>
              <a:gd name="adj2" fmla="val 70876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louk 9"/>
          <p:cNvSpPr/>
          <p:nvPr/>
        </p:nvSpPr>
        <p:spPr>
          <a:xfrm rot="13639096">
            <a:off x="5820569" y="3355181"/>
            <a:ext cx="1555750" cy="1493838"/>
          </a:xfrm>
          <a:prstGeom prst="arc">
            <a:avLst>
              <a:gd name="adj1" fmla="val 15791922"/>
              <a:gd name="adj2" fmla="val 23937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258888" y="4102100"/>
            <a:ext cx="7273925" cy="4763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275863" y="3021013"/>
            <a:ext cx="0" cy="1081087"/>
          </a:xfrm>
          <a:prstGeom prst="straightConnector1">
            <a:avLst/>
          </a:prstGeom>
          <a:ln w="412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275863" y="3057346"/>
            <a:ext cx="6644175" cy="141305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275863" y="4118049"/>
            <a:ext cx="6778799" cy="1039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1275863" y="4311650"/>
            <a:ext cx="4088300" cy="60326"/>
          </a:xfrm>
          <a:prstGeom prst="straightConnector1">
            <a:avLst/>
          </a:prstGeom>
          <a:ln w="25400">
            <a:solidFill>
              <a:srgbClr val="007A37"/>
            </a:solidFill>
            <a:headEnd type="arrow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H="1">
            <a:off x="7920038" y="4152900"/>
            <a:ext cx="73025" cy="317500"/>
          </a:xfrm>
          <a:prstGeom prst="straightConnector1">
            <a:avLst/>
          </a:prstGeom>
          <a:ln w="50800">
            <a:solidFill>
              <a:srgbClr val="C0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E1CC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POUŽITÍ LUPY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1" name="Ohnutý pruh 30"/>
          <p:cNvSpPr/>
          <p:nvPr/>
        </p:nvSpPr>
        <p:spPr>
          <a:xfrm rot="16200000">
            <a:off x="2688978" y="3618541"/>
            <a:ext cx="693560" cy="311296"/>
          </a:xfrm>
          <a:prstGeom prst="blockArc">
            <a:avLst>
              <a:gd name="adj1" fmla="val 10810450"/>
              <a:gd name="adj2" fmla="val 354564"/>
              <a:gd name="adj3" fmla="val 0"/>
            </a:avLst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410447" y="3320984"/>
                <a:ext cx="599844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</m:oMath>
                  </m:oMathPara>
                </a14:m>
                <a:endParaRPr lang="cs-CZ" sz="4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0447" y="3320984"/>
                <a:ext cx="599844" cy="76944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2849111" y="4469064"/>
                <a:ext cx="676788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006600"/>
                          </a:solidFill>
                          <a:latin typeface="Cambria Math"/>
                        </a:rPr>
                        <m:t>𝒅</m:t>
                      </m:r>
                    </m:oMath>
                  </m:oMathPara>
                </a14:m>
                <a:endParaRPr lang="cs-CZ" sz="4400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9111" y="4469064"/>
                <a:ext cx="676788" cy="76944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1318640" y="5517232"/>
                <a:ext cx="3037336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cs-CZ" sz="4000" b="1" i="1" smtClean="0">
                          <a:latin typeface="Cambria Math"/>
                        </a:rPr>
                        <m:t>𝒕𝒈</m:t>
                      </m:r>
                      <m:r>
                        <a:rPr lang="cs-CZ" altLang="cs-CZ" sz="4000" b="1" i="1" smtClean="0">
                          <a:latin typeface="Cambria Math"/>
                        </a:rPr>
                        <m:t> </m:t>
                      </m:r>
                      <m:r>
                        <a:rPr lang="en-US" altLang="cs-CZ" sz="4000" b="1" i="1" smtClean="0"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en-US" altLang="cs-CZ" sz="40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altLang="cs-CZ" sz="40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𝒚</m:t>
                      </m:r>
                      <m:r>
                        <a:rPr lang="cs-CZ" altLang="cs-CZ" sz="4000" b="1" i="1" smtClean="0">
                          <a:latin typeface="Cambria Math"/>
                          <a:ea typeface="Cambria Math"/>
                        </a:rPr>
                        <m:t>:</m:t>
                      </m:r>
                      <m:r>
                        <a:rPr lang="cs-CZ" altLang="cs-CZ" sz="4000" b="1" i="1" smtClean="0">
                          <a:solidFill>
                            <a:srgbClr val="006600"/>
                          </a:solidFill>
                          <a:latin typeface="Cambria Math"/>
                          <a:ea typeface="Cambria Math"/>
                        </a:rPr>
                        <m:t>𝒅</m:t>
                      </m:r>
                    </m:oMath>
                  </m:oMathPara>
                </a14:m>
                <a:endParaRPr lang="cs-CZ" altLang="cs-CZ" sz="4000" b="1" dirty="0" smtClean="0"/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8640" y="5517232"/>
                <a:ext cx="3037336" cy="70788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609600" y="3088663"/>
                <a:ext cx="649537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𝒚</m:t>
                      </m:r>
                    </m:oMath>
                  </m:oMathPara>
                </a14:m>
                <a:endParaRPr lang="cs-CZ" sz="4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" y="3088663"/>
                <a:ext cx="649537" cy="76944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08487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83150" y="1754981"/>
            <a:ext cx="8229600" cy="4525963"/>
          </a:xfrm>
          <a:solidFill>
            <a:srgbClr val="FFFF8F"/>
          </a:solidFill>
        </p:spPr>
        <p:txBody>
          <a:bodyPr/>
          <a:lstStyle/>
          <a:p>
            <a:r>
              <a:rPr lang="cs-CZ" altLang="cs-CZ" dirty="0" smtClean="0"/>
              <a:t>POZOROVÁNÍ </a:t>
            </a:r>
            <a:r>
              <a:rPr lang="cs-CZ" altLang="cs-CZ" b="1" dirty="0" smtClean="0"/>
              <a:t>S LUPOU</a:t>
            </a:r>
            <a:r>
              <a:rPr lang="cs-CZ" altLang="cs-CZ" dirty="0" smtClean="0"/>
              <a:t>:</a:t>
            </a:r>
          </a:p>
        </p:txBody>
      </p:sp>
      <p:sp>
        <p:nvSpPr>
          <p:cNvPr id="4" name="Ovál 3"/>
          <p:cNvSpPr/>
          <p:nvPr/>
        </p:nvSpPr>
        <p:spPr>
          <a:xfrm>
            <a:off x="5616575" y="2757488"/>
            <a:ext cx="2376488" cy="2520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louk 4"/>
          <p:cNvSpPr/>
          <p:nvPr/>
        </p:nvSpPr>
        <p:spPr>
          <a:xfrm rot="12690672">
            <a:off x="5446713" y="3321050"/>
            <a:ext cx="1516062" cy="1573213"/>
          </a:xfrm>
          <a:prstGeom prst="arc">
            <a:avLst>
              <a:gd name="adj1" fmla="val 15919530"/>
              <a:gd name="adj2" fmla="val 15863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Měsíc 5"/>
          <p:cNvSpPr/>
          <p:nvPr/>
        </p:nvSpPr>
        <p:spPr>
          <a:xfrm>
            <a:off x="5364163" y="3357563"/>
            <a:ext cx="503237" cy="1439862"/>
          </a:xfrm>
          <a:prstGeom prst="moon">
            <a:avLst>
              <a:gd name="adj" fmla="val 55582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blouk 8"/>
          <p:cNvSpPr/>
          <p:nvPr/>
        </p:nvSpPr>
        <p:spPr>
          <a:xfrm rot="2399236">
            <a:off x="4838700" y="3321050"/>
            <a:ext cx="1554163" cy="1493838"/>
          </a:xfrm>
          <a:prstGeom prst="arc">
            <a:avLst>
              <a:gd name="adj1" fmla="val 16200000"/>
              <a:gd name="adj2" fmla="val 70876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louk 9"/>
          <p:cNvSpPr/>
          <p:nvPr/>
        </p:nvSpPr>
        <p:spPr>
          <a:xfrm rot="13639096">
            <a:off x="5820569" y="3355181"/>
            <a:ext cx="1555750" cy="1493838"/>
          </a:xfrm>
          <a:prstGeom prst="arc">
            <a:avLst>
              <a:gd name="adj1" fmla="val 15791922"/>
              <a:gd name="adj2" fmla="val 23937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258888" y="4102100"/>
            <a:ext cx="7273925" cy="4763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275863" y="3021013"/>
            <a:ext cx="0" cy="1081087"/>
          </a:xfrm>
          <a:prstGeom prst="straightConnector1">
            <a:avLst/>
          </a:prstGeom>
          <a:ln w="412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275863" y="4118049"/>
            <a:ext cx="6778799" cy="1039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E1CC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POUŽITÍ LUPY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557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83150" y="1754981"/>
            <a:ext cx="8229600" cy="4525963"/>
          </a:xfrm>
          <a:solidFill>
            <a:srgbClr val="FFFF8F"/>
          </a:solidFill>
        </p:spPr>
        <p:txBody>
          <a:bodyPr/>
          <a:lstStyle/>
          <a:p>
            <a:r>
              <a:rPr lang="cs-CZ" altLang="cs-CZ" dirty="0" smtClean="0"/>
              <a:t>POZOROVÁNÍ </a:t>
            </a:r>
            <a:r>
              <a:rPr lang="cs-CZ" altLang="cs-CZ" b="1" dirty="0" smtClean="0"/>
              <a:t>S LUPOU</a:t>
            </a:r>
            <a:r>
              <a:rPr lang="cs-CZ" altLang="cs-CZ" dirty="0" smtClean="0"/>
              <a:t>: PŘEDMĚT UMÍSTÍME </a:t>
            </a:r>
            <a:r>
              <a:rPr lang="cs-CZ" altLang="cs-CZ" b="1" u="sng" dirty="0" smtClean="0"/>
              <a:t>DO PŘEDMĚTOVÉHO OHNISKA F LUPY</a:t>
            </a:r>
          </a:p>
        </p:txBody>
      </p:sp>
      <p:sp>
        <p:nvSpPr>
          <p:cNvPr id="4" name="Ovál 3"/>
          <p:cNvSpPr/>
          <p:nvPr/>
        </p:nvSpPr>
        <p:spPr>
          <a:xfrm>
            <a:off x="5616575" y="2757488"/>
            <a:ext cx="2376488" cy="2520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louk 4"/>
          <p:cNvSpPr/>
          <p:nvPr/>
        </p:nvSpPr>
        <p:spPr>
          <a:xfrm rot="12690672">
            <a:off x="5446713" y="3321050"/>
            <a:ext cx="1516062" cy="1573213"/>
          </a:xfrm>
          <a:prstGeom prst="arc">
            <a:avLst>
              <a:gd name="adj1" fmla="val 15919530"/>
              <a:gd name="adj2" fmla="val 15863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Měsíc 5"/>
          <p:cNvSpPr/>
          <p:nvPr/>
        </p:nvSpPr>
        <p:spPr>
          <a:xfrm>
            <a:off x="5364163" y="3357563"/>
            <a:ext cx="503237" cy="1439862"/>
          </a:xfrm>
          <a:prstGeom prst="moon">
            <a:avLst>
              <a:gd name="adj" fmla="val 55582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blouk 8"/>
          <p:cNvSpPr/>
          <p:nvPr/>
        </p:nvSpPr>
        <p:spPr>
          <a:xfrm rot="2399236">
            <a:off x="4838700" y="3321050"/>
            <a:ext cx="1554163" cy="1493838"/>
          </a:xfrm>
          <a:prstGeom prst="arc">
            <a:avLst>
              <a:gd name="adj1" fmla="val 16200000"/>
              <a:gd name="adj2" fmla="val 70876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louk 9"/>
          <p:cNvSpPr/>
          <p:nvPr/>
        </p:nvSpPr>
        <p:spPr>
          <a:xfrm rot="13639096">
            <a:off x="5820569" y="3355181"/>
            <a:ext cx="1555750" cy="1493838"/>
          </a:xfrm>
          <a:prstGeom prst="arc">
            <a:avLst>
              <a:gd name="adj1" fmla="val 15791922"/>
              <a:gd name="adj2" fmla="val 23937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258888" y="4102100"/>
            <a:ext cx="7273925" cy="4763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258888" y="2995985"/>
            <a:ext cx="0" cy="1081087"/>
          </a:xfrm>
          <a:prstGeom prst="straightConnector1">
            <a:avLst/>
          </a:prstGeom>
          <a:ln w="412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275863" y="4118049"/>
            <a:ext cx="6778799" cy="1039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187505" y="4311650"/>
            <a:ext cx="2176658" cy="0"/>
          </a:xfrm>
          <a:prstGeom prst="straightConnector1">
            <a:avLst/>
          </a:prstGeom>
          <a:ln w="25400">
            <a:solidFill>
              <a:srgbClr val="007A37"/>
            </a:solidFill>
            <a:headEnd type="arrow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H="1">
            <a:off x="7812360" y="4152900"/>
            <a:ext cx="180704" cy="428228"/>
          </a:xfrm>
          <a:prstGeom prst="straightConnector1">
            <a:avLst/>
          </a:prstGeom>
          <a:ln w="50800">
            <a:solidFill>
              <a:srgbClr val="C0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E1CCF0"/>
          </a:soli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POUŽITÍ LUPY-pozorování </a:t>
            </a:r>
            <a:r>
              <a:rPr lang="cs-CZ" b="1" u="sng" dirty="0" smtClean="0">
                <a:solidFill>
                  <a:srgbClr val="7030A0"/>
                </a:solidFill>
              </a:rPr>
              <a:t>neakomodovaným</a:t>
            </a:r>
            <a:r>
              <a:rPr lang="cs-CZ" b="1" dirty="0" smtClean="0">
                <a:solidFill>
                  <a:srgbClr val="7030A0"/>
                </a:solidFill>
              </a:rPr>
              <a:t> okem</a:t>
            </a:r>
            <a:endParaRPr lang="cs-CZ" b="1" dirty="0">
              <a:solidFill>
                <a:srgbClr val="7030A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910107" y="4469064"/>
                <a:ext cx="133402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i="1" dirty="0" smtClean="0">
                    <a:solidFill>
                      <a:srgbClr val="006600"/>
                    </a:solidFill>
                  </a:rPr>
                  <a:t>a </a:t>
                </a:r>
                <a:r>
                  <a:rPr lang="cs-CZ" sz="4400" b="1" dirty="0" smtClean="0">
                    <a:solidFill>
                      <a:srgbClr val="006600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sz="4400" b="1" i="0" smtClean="0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sz="4400" b="1" i="1" smtClean="0">
                        <a:solidFill>
                          <a:srgbClr val="006600"/>
                        </a:solidFill>
                        <a:latin typeface="Cambria Math"/>
                      </a:rPr>
                      <m:t>𝒇</m:t>
                    </m:r>
                  </m:oMath>
                </a14:m>
                <a:endParaRPr lang="cs-CZ" sz="4400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0107" y="4469064"/>
                <a:ext cx="1334020" cy="769441"/>
              </a:xfrm>
              <a:prstGeom prst="rect">
                <a:avLst/>
              </a:prstGeom>
              <a:blipFill rotWithShape="1">
                <a:blip r:embed="rId2"/>
                <a:stretch>
                  <a:fillRect l="-18265" t="-15873" b="-373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/>
          <p:nvPr/>
        </p:nvCxnSpPr>
        <p:spPr>
          <a:xfrm>
            <a:off x="5147361" y="2564904"/>
            <a:ext cx="0" cy="3024336"/>
          </a:xfrm>
          <a:prstGeom prst="straightConnector1">
            <a:avLst/>
          </a:prstGeom>
          <a:ln w="53975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275856" y="3040848"/>
            <a:ext cx="187150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147361" y="3040848"/>
            <a:ext cx="948403" cy="49568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9" idx="0"/>
          </p:cNvCxnSpPr>
          <p:nvPr/>
        </p:nvCxnSpPr>
        <p:spPr>
          <a:xfrm>
            <a:off x="6095764" y="3495689"/>
            <a:ext cx="1716596" cy="108543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3275856" y="3040848"/>
            <a:ext cx="2736304" cy="154028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6012160" y="4581128"/>
            <a:ext cx="1800200" cy="819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431504" y="3426267"/>
                <a:ext cx="760144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4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1504" y="3426267"/>
                <a:ext cx="760144" cy="76944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Ohnutý pruh 39"/>
          <p:cNvSpPr/>
          <p:nvPr/>
        </p:nvSpPr>
        <p:spPr>
          <a:xfrm rot="16200000">
            <a:off x="3141401" y="3502548"/>
            <a:ext cx="838595" cy="311296"/>
          </a:xfrm>
          <a:prstGeom prst="blockArc">
            <a:avLst>
              <a:gd name="adj1" fmla="val 10810450"/>
              <a:gd name="adj2" fmla="val 354564"/>
              <a:gd name="adj3" fmla="val 0"/>
            </a:avLst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4191648" y="1412776"/>
            <a:ext cx="1532480" cy="455946"/>
          </a:xfrm>
          <a:prstGeom prst="straightConnector1">
            <a:avLst/>
          </a:prstGeom>
          <a:ln w="412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9828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37743E-6 L 0.22066 -0.00509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-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5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5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9" grpId="0"/>
      <p:bldP spid="40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024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83150" y="1754981"/>
                <a:ext cx="8229600" cy="4525963"/>
              </a:xfrm>
              <a:solidFill>
                <a:srgbClr val="FFFF8F"/>
              </a:solidFill>
            </p:spPr>
            <p:txBody>
              <a:bodyPr>
                <a:normAutofit fontScale="92500" lnSpcReduction="10000"/>
              </a:bodyPr>
              <a:lstStyle/>
              <a:p>
                <a:endParaRPr lang="cs-CZ" altLang="cs-CZ" b="1" u="sng" dirty="0" smtClean="0"/>
              </a:p>
              <a:p>
                <a:endParaRPr lang="cs-CZ" altLang="cs-CZ" b="1" u="sng" dirty="0"/>
              </a:p>
              <a:p>
                <a:endParaRPr lang="cs-CZ" altLang="cs-CZ" b="1" u="sng" dirty="0" smtClean="0"/>
              </a:p>
              <a:p>
                <a:endParaRPr lang="cs-CZ" altLang="cs-CZ" b="1" u="sng" dirty="0"/>
              </a:p>
              <a:p>
                <a:endParaRPr lang="cs-CZ" altLang="cs-CZ" b="1" u="sng" dirty="0" smtClean="0"/>
              </a:p>
              <a:p>
                <a:endParaRPr lang="cs-CZ" altLang="cs-CZ" b="1" u="sng" dirty="0"/>
              </a:p>
              <a:p>
                <a:endParaRPr lang="cs-CZ" altLang="cs-CZ" b="1" u="sng" dirty="0" smtClean="0"/>
              </a:p>
              <a:p>
                <a:r>
                  <a:rPr lang="cs-CZ" altLang="cs-CZ" b="1" u="sng" dirty="0" smtClean="0"/>
                  <a:t>Pozorování bez akomodace, jako by předmět byl v nekonečnu,</a:t>
                </a:r>
                <a:r>
                  <a:rPr lang="en-US" altLang="cs-CZ" b="1" u="sng" dirty="0" smtClean="0"/>
                  <a:t> </a:t>
                </a:r>
                <a14:m>
                  <m:oMath xmlns:m="http://schemas.openxmlformats.org/officeDocument/2006/math">
                    <m:r>
                      <a:rPr lang="cs-CZ" altLang="cs-CZ" b="1" i="0" smtClean="0">
                        <a:latin typeface="Cambria Math"/>
                      </a:rPr>
                      <m:t> </m:t>
                    </m:r>
                    <m:r>
                      <a:rPr lang="en-US" altLang="cs-CZ" b="1" i="1" smtClean="0">
                        <a:latin typeface="Cambria Math"/>
                      </a:rPr>
                      <m:t>𝒕𝒈</m:t>
                    </m:r>
                    <m:r>
                      <a:rPr lang="cs-CZ" altLang="cs-CZ" b="1" i="1" smtClean="0">
                        <a:latin typeface="Cambria Math"/>
                      </a:rPr>
                      <m:t> </m:t>
                    </m:r>
                    <m:r>
                      <a:rPr lang="en-US" altLang="cs-CZ" b="1" i="1" smtClean="0">
                        <a:latin typeface="Cambria Math"/>
                        <a:ea typeface="Cambria Math"/>
                      </a:rPr>
                      <m:t>𝝉</m:t>
                    </m:r>
                    <m:r>
                      <a:rPr lang="cs-CZ" altLang="cs-CZ" b="1" i="1" smtClean="0">
                        <a:latin typeface="Cambria Math"/>
                        <a:ea typeface="Cambria Math"/>
                      </a:rPr>
                      <m:t>´</m:t>
                    </m:r>
                    <m:r>
                      <a:rPr lang="en-US" altLang="cs-CZ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alt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altLang="cs-CZ" b="1" i="1" smtClean="0">
                        <a:latin typeface="Cambria Math"/>
                        <a:ea typeface="Cambria Math"/>
                      </a:rPr>
                      <m:t>:</m:t>
                    </m:r>
                    <m:r>
                      <a:rPr lang="cs-CZ" altLang="cs-CZ" b="1" i="1" smtClean="0">
                        <a:solidFill>
                          <a:srgbClr val="006600"/>
                        </a:solidFill>
                        <a:latin typeface="Cambria Math"/>
                        <a:ea typeface="Cambria Math"/>
                      </a:rPr>
                      <m:t>𝒇</m:t>
                    </m:r>
                  </m:oMath>
                </a14:m>
                <a:endParaRPr lang="cs-CZ" altLang="cs-CZ" b="1" dirty="0" smtClean="0"/>
              </a:p>
            </p:txBody>
          </p:sp>
        </mc:Choice>
        <mc:Fallback xmlns="">
          <p:sp>
            <p:nvSpPr>
              <p:cNvPr id="102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3150" y="1754981"/>
                <a:ext cx="8229600" cy="4525963"/>
              </a:xfrm>
              <a:blipFill rotWithShape="1">
                <a:blip r:embed="rId2"/>
                <a:stretch>
                  <a:fillRect l="-1481" r="-1630" b="-22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vál 3"/>
          <p:cNvSpPr/>
          <p:nvPr/>
        </p:nvSpPr>
        <p:spPr>
          <a:xfrm>
            <a:off x="5616575" y="2757488"/>
            <a:ext cx="2376488" cy="2520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louk 4"/>
          <p:cNvSpPr/>
          <p:nvPr/>
        </p:nvSpPr>
        <p:spPr>
          <a:xfrm rot="12690672">
            <a:off x="5446713" y="3321050"/>
            <a:ext cx="1516062" cy="1573213"/>
          </a:xfrm>
          <a:prstGeom prst="arc">
            <a:avLst>
              <a:gd name="adj1" fmla="val 15919530"/>
              <a:gd name="adj2" fmla="val 15863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Měsíc 5"/>
          <p:cNvSpPr/>
          <p:nvPr/>
        </p:nvSpPr>
        <p:spPr>
          <a:xfrm>
            <a:off x="5364163" y="3357563"/>
            <a:ext cx="503237" cy="1439862"/>
          </a:xfrm>
          <a:prstGeom prst="moon">
            <a:avLst>
              <a:gd name="adj" fmla="val 55582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blouk 8"/>
          <p:cNvSpPr/>
          <p:nvPr/>
        </p:nvSpPr>
        <p:spPr>
          <a:xfrm rot="2399236">
            <a:off x="4838700" y="3321050"/>
            <a:ext cx="1554163" cy="1493838"/>
          </a:xfrm>
          <a:prstGeom prst="arc">
            <a:avLst>
              <a:gd name="adj1" fmla="val 16200000"/>
              <a:gd name="adj2" fmla="val 70876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louk 9"/>
          <p:cNvSpPr/>
          <p:nvPr/>
        </p:nvSpPr>
        <p:spPr>
          <a:xfrm rot="13639096">
            <a:off x="5820569" y="3355181"/>
            <a:ext cx="1555750" cy="1493838"/>
          </a:xfrm>
          <a:prstGeom prst="arc">
            <a:avLst>
              <a:gd name="adj1" fmla="val 15791922"/>
              <a:gd name="adj2" fmla="val 23937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258888" y="4102100"/>
            <a:ext cx="7273925" cy="4763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275856" y="3023904"/>
            <a:ext cx="0" cy="1081087"/>
          </a:xfrm>
          <a:prstGeom prst="straightConnector1">
            <a:avLst/>
          </a:prstGeom>
          <a:ln w="412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275863" y="4118049"/>
            <a:ext cx="6778799" cy="1039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187505" y="4311650"/>
            <a:ext cx="2176658" cy="0"/>
          </a:xfrm>
          <a:prstGeom prst="straightConnector1">
            <a:avLst/>
          </a:prstGeom>
          <a:ln w="25400">
            <a:solidFill>
              <a:srgbClr val="007A37"/>
            </a:solidFill>
            <a:headEnd type="arrow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H="1">
            <a:off x="7812360" y="4152900"/>
            <a:ext cx="180704" cy="428228"/>
          </a:xfrm>
          <a:prstGeom prst="straightConnector1">
            <a:avLst/>
          </a:prstGeom>
          <a:ln w="50800">
            <a:solidFill>
              <a:srgbClr val="C0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E1CCF0"/>
          </a:soli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POUŽITÍ </a:t>
            </a:r>
            <a:r>
              <a:rPr lang="cs-CZ" b="1" dirty="0">
                <a:solidFill>
                  <a:srgbClr val="7030A0"/>
                </a:solidFill>
              </a:rPr>
              <a:t>LUPY-pozorování neakomodovaným okem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910107" y="4469064"/>
                <a:ext cx="133402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i="1" dirty="0" smtClean="0">
                    <a:solidFill>
                      <a:srgbClr val="006600"/>
                    </a:solidFill>
                  </a:rPr>
                  <a:t>a </a:t>
                </a:r>
                <a:r>
                  <a:rPr lang="cs-CZ" sz="4400" b="1" dirty="0" smtClean="0">
                    <a:solidFill>
                      <a:srgbClr val="006600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sz="4400" b="1" i="0" smtClean="0">
                        <a:solidFill>
                          <a:srgbClr val="006600"/>
                        </a:solidFill>
                        <a:latin typeface="Cambria Math"/>
                      </a:rPr>
                      <m:t> </m:t>
                    </m:r>
                    <m:r>
                      <a:rPr lang="cs-CZ" sz="4400" b="1" i="1" smtClean="0">
                        <a:solidFill>
                          <a:srgbClr val="006600"/>
                        </a:solidFill>
                        <a:latin typeface="Cambria Math"/>
                      </a:rPr>
                      <m:t>𝒇</m:t>
                    </m:r>
                  </m:oMath>
                </a14:m>
                <a:endParaRPr lang="cs-CZ" sz="4400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0107" y="4469064"/>
                <a:ext cx="1334020" cy="769441"/>
              </a:xfrm>
              <a:prstGeom prst="rect">
                <a:avLst/>
              </a:prstGeom>
              <a:blipFill rotWithShape="1">
                <a:blip r:embed="rId3"/>
                <a:stretch>
                  <a:fillRect l="-18265" t="-15873" b="-373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/>
          <p:nvPr/>
        </p:nvCxnSpPr>
        <p:spPr>
          <a:xfrm>
            <a:off x="5147361" y="2564904"/>
            <a:ext cx="0" cy="3024336"/>
          </a:xfrm>
          <a:prstGeom prst="straightConnector1">
            <a:avLst/>
          </a:prstGeom>
          <a:ln w="53975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275856" y="3040848"/>
            <a:ext cx="187150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147361" y="3040848"/>
            <a:ext cx="948403" cy="49568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9" idx="0"/>
          </p:cNvCxnSpPr>
          <p:nvPr/>
        </p:nvCxnSpPr>
        <p:spPr>
          <a:xfrm>
            <a:off x="6095764" y="3495689"/>
            <a:ext cx="1716596" cy="108543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3275856" y="3040848"/>
            <a:ext cx="2736304" cy="154028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6012160" y="4581128"/>
            <a:ext cx="1800200" cy="819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431504" y="3426267"/>
                <a:ext cx="760144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4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1504" y="3426267"/>
                <a:ext cx="760144" cy="76944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Ohnutý pruh 39"/>
          <p:cNvSpPr/>
          <p:nvPr/>
        </p:nvSpPr>
        <p:spPr>
          <a:xfrm rot="16200000">
            <a:off x="3141401" y="3502548"/>
            <a:ext cx="838595" cy="311296"/>
          </a:xfrm>
          <a:prstGeom prst="blockArc">
            <a:avLst>
              <a:gd name="adj1" fmla="val 10810450"/>
              <a:gd name="adj2" fmla="val 354564"/>
              <a:gd name="adj3" fmla="val 0"/>
            </a:avLst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47" name="Přímá spojnice se šipkou 46"/>
          <p:cNvCxnSpPr/>
          <p:nvPr/>
        </p:nvCxnSpPr>
        <p:spPr>
          <a:xfrm>
            <a:off x="539552" y="1483624"/>
            <a:ext cx="2736304" cy="1540280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1258888" y="836712"/>
            <a:ext cx="3810288" cy="2159273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09600" y="618304"/>
                <a:ext cx="930063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5400" b="1" i="1" smtClean="0">
                          <a:latin typeface="Cambria Math"/>
                          <a:ea typeface="Cambria Math"/>
                        </a:rPr>
                        <m:t>∞</m:t>
                      </m:r>
                    </m:oMath>
                  </m:oMathPara>
                </a14:m>
                <a:endParaRPr lang="cs-CZ" sz="54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" y="618304"/>
                <a:ext cx="930063" cy="92333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469040" y="3199483"/>
                <a:ext cx="649537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𝒚</m:t>
                      </m:r>
                    </m:oMath>
                  </m:oMathPara>
                </a14:m>
                <a:endParaRPr lang="cs-CZ" sz="4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9040" y="3199483"/>
                <a:ext cx="649537" cy="76944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54894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83150" y="1754981"/>
            <a:ext cx="8229600" cy="4525963"/>
          </a:xfrm>
          <a:solidFill>
            <a:srgbClr val="FFFF8F"/>
          </a:solidFill>
        </p:spPr>
        <p:txBody>
          <a:bodyPr/>
          <a:lstStyle/>
          <a:p>
            <a:r>
              <a:rPr lang="cs-CZ" altLang="cs-CZ" dirty="0" smtClean="0"/>
              <a:t>POZOROVÁNÍ </a:t>
            </a:r>
            <a:r>
              <a:rPr lang="cs-CZ" altLang="cs-CZ" b="1" dirty="0" smtClean="0"/>
              <a:t>S LUPOU</a:t>
            </a:r>
            <a:r>
              <a:rPr lang="cs-CZ" altLang="cs-CZ" dirty="0" smtClean="0"/>
              <a:t>: PŘEDMĚT UMÍSTÍME </a:t>
            </a:r>
            <a:r>
              <a:rPr lang="cs-CZ" altLang="cs-CZ" b="1" u="sng" dirty="0" smtClean="0"/>
              <a:t>DO </a:t>
            </a:r>
            <a:r>
              <a:rPr lang="cs-CZ" altLang="cs-CZ" b="1" i="1" u="sng" dirty="0" smtClean="0"/>
              <a:t>a </a:t>
            </a:r>
            <a:r>
              <a:rPr lang="en-US" altLang="cs-CZ" b="1" i="1" u="sng" dirty="0" smtClean="0"/>
              <a:t>&lt; f</a:t>
            </a:r>
            <a:endParaRPr lang="cs-CZ" altLang="cs-CZ" b="1" u="sng" dirty="0" smtClean="0"/>
          </a:p>
        </p:txBody>
      </p:sp>
      <p:sp>
        <p:nvSpPr>
          <p:cNvPr id="4" name="Ovál 3"/>
          <p:cNvSpPr/>
          <p:nvPr/>
        </p:nvSpPr>
        <p:spPr>
          <a:xfrm>
            <a:off x="5616575" y="2757488"/>
            <a:ext cx="2376488" cy="2520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louk 4"/>
          <p:cNvSpPr/>
          <p:nvPr/>
        </p:nvSpPr>
        <p:spPr>
          <a:xfrm rot="12690672">
            <a:off x="5446713" y="3321050"/>
            <a:ext cx="1516062" cy="1573213"/>
          </a:xfrm>
          <a:prstGeom prst="arc">
            <a:avLst>
              <a:gd name="adj1" fmla="val 15919530"/>
              <a:gd name="adj2" fmla="val 15863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Měsíc 5"/>
          <p:cNvSpPr/>
          <p:nvPr/>
        </p:nvSpPr>
        <p:spPr>
          <a:xfrm>
            <a:off x="5364163" y="3357563"/>
            <a:ext cx="503237" cy="1439862"/>
          </a:xfrm>
          <a:prstGeom prst="moon">
            <a:avLst>
              <a:gd name="adj" fmla="val 55582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blouk 8"/>
          <p:cNvSpPr/>
          <p:nvPr/>
        </p:nvSpPr>
        <p:spPr>
          <a:xfrm rot="2399236">
            <a:off x="4838700" y="3321050"/>
            <a:ext cx="1554163" cy="1493838"/>
          </a:xfrm>
          <a:prstGeom prst="arc">
            <a:avLst>
              <a:gd name="adj1" fmla="val 16200000"/>
              <a:gd name="adj2" fmla="val 70876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louk 9"/>
          <p:cNvSpPr/>
          <p:nvPr/>
        </p:nvSpPr>
        <p:spPr>
          <a:xfrm rot="13639096">
            <a:off x="5820569" y="3355181"/>
            <a:ext cx="1555750" cy="1493838"/>
          </a:xfrm>
          <a:prstGeom prst="arc">
            <a:avLst>
              <a:gd name="adj1" fmla="val 15791922"/>
              <a:gd name="adj2" fmla="val 23937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258888" y="4102100"/>
            <a:ext cx="7273925" cy="4763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258888" y="2995985"/>
            <a:ext cx="0" cy="1081087"/>
          </a:xfrm>
          <a:prstGeom prst="straightConnector1">
            <a:avLst/>
          </a:prstGeom>
          <a:ln w="412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275863" y="4118049"/>
            <a:ext cx="6778799" cy="1039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187505" y="4311650"/>
            <a:ext cx="2176658" cy="0"/>
          </a:xfrm>
          <a:prstGeom prst="straightConnector1">
            <a:avLst/>
          </a:prstGeom>
          <a:ln w="25400">
            <a:solidFill>
              <a:srgbClr val="007A37"/>
            </a:solidFill>
            <a:headEnd type="arrow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H="1">
            <a:off x="7812360" y="4152900"/>
            <a:ext cx="180704" cy="587411"/>
          </a:xfrm>
          <a:prstGeom prst="straightConnector1">
            <a:avLst/>
          </a:prstGeom>
          <a:ln w="50800">
            <a:solidFill>
              <a:srgbClr val="C0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E1CCF0"/>
          </a:soli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POUŽITÍ </a:t>
            </a:r>
            <a:r>
              <a:rPr lang="cs-CZ" b="1" dirty="0">
                <a:solidFill>
                  <a:srgbClr val="7030A0"/>
                </a:solidFill>
              </a:rPr>
              <a:t>LUPY-pozorování </a:t>
            </a:r>
            <a:r>
              <a:rPr lang="cs-CZ" b="1" u="sng" dirty="0" smtClean="0">
                <a:solidFill>
                  <a:srgbClr val="7030A0"/>
                </a:solidFill>
              </a:rPr>
              <a:t>akomodovaným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>
                <a:solidFill>
                  <a:srgbClr val="7030A0"/>
                </a:solidFill>
              </a:rPr>
              <a:t>okem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910107" y="4469064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0" smtClean="0">
                          <a:solidFill>
                            <a:srgbClr val="0066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4400" b="1" i="1" smtClean="0">
                          <a:solidFill>
                            <a:srgbClr val="006600"/>
                          </a:solidFill>
                          <a:latin typeface="Cambria Math"/>
                        </a:rPr>
                        <m:t>𝒇</m:t>
                      </m:r>
                    </m:oMath>
                  </m:oMathPara>
                </a14:m>
                <a:endParaRPr lang="cs-CZ" sz="4400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0107" y="4469064"/>
                <a:ext cx="755335" cy="76944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/>
          <p:nvPr/>
        </p:nvCxnSpPr>
        <p:spPr>
          <a:xfrm>
            <a:off x="5147361" y="2564904"/>
            <a:ext cx="0" cy="3024336"/>
          </a:xfrm>
          <a:prstGeom prst="straightConnector1">
            <a:avLst/>
          </a:prstGeom>
          <a:ln w="53975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067944" y="3023904"/>
            <a:ext cx="1079417" cy="1694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147361" y="3040848"/>
            <a:ext cx="948403" cy="49568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9" idx="0"/>
          </p:cNvCxnSpPr>
          <p:nvPr/>
        </p:nvCxnSpPr>
        <p:spPr>
          <a:xfrm>
            <a:off x="6095764" y="3495689"/>
            <a:ext cx="1759495" cy="124052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4067944" y="3040848"/>
            <a:ext cx="2027820" cy="175657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6055059" y="4736215"/>
            <a:ext cx="1800200" cy="819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431504" y="3426267"/>
                <a:ext cx="760144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4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1504" y="3426267"/>
                <a:ext cx="760144" cy="76944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Ohnutý pruh 39"/>
          <p:cNvSpPr/>
          <p:nvPr/>
        </p:nvSpPr>
        <p:spPr>
          <a:xfrm rot="16200000">
            <a:off x="3868477" y="3515260"/>
            <a:ext cx="838595" cy="311296"/>
          </a:xfrm>
          <a:prstGeom prst="blockArc">
            <a:avLst>
              <a:gd name="adj1" fmla="val 10810450"/>
              <a:gd name="adj2" fmla="val 354564"/>
              <a:gd name="adj3" fmla="val 0"/>
            </a:avLst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4191648" y="1412776"/>
            <a:ext cx="1532480" cy="455946"/>
          </a:xfrm>
          <a:prstGeom prst="straightConnector1">
            <a:avLst/>
          </a:prstGeom>
          <a:ln w="412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924815" y="2901046"/>
            <a:ext cx="1886761" cy="525221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1920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37743E-6 L 0.30712 0.00555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47" y="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500"/>
                            </p:stCondLst>
                            <p:childTnLst>
                              <p:par>
                                <p:cTn id="5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5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9" grpId="0"/>
      <p:bldP spid="40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83150" y="1754981"/>
            <a:ext cx="8229600" cy="4525963"/>
          </a:xfrm>
          <a:solidFill>
            <a:srgbClr val="FFFF8F"/>
          </a:solidFill>
        </p:spPr>
        <p:txBody>
          <a:bodyPr>
            <a:normAutofit fontScale="92500" lnSpcReduction="10000"/>
          </a:bodyPr>
          <a:lstStyle/>
          <a:p>
            <a:endParaRPr lang="cs-CZ" altLang="cs-CZ" b="1" u="sng" dirty="0" smtClean="0"/>
          </a:p>
          <a:p>
            <a:endParaRPr lang="cs-CZ" altLang="cs-CZ" b="1" u="sng" dirty="0"/>
          </a:p>
          <a:p>
            <a:endParaRPr lang="cs-CZ" altLang="cs-CZ" b="1" u="sng" dirty="0" smtClean="0"/>
          </a:p>
          <a:p>
            <a:endParaRPr lang="cs-CZ" altLang="cs-CZ" b="1" u="sng" dirty="0"/>
          </a:p>
          <a:p>
            <a:endParaRPr lang="cs-CZ" altLang="cs-CZ" b="1" u="sng" dirty="0" smtClean="0"/>
          </a:p>
          <a:p>
            <a:endParaRPr lang="cs-CZ" altLang="cs-CZ" b="1" u="sng" dirty="0"/>
          </a:p>
          <a:p>
            <a:endParaRPr lang="cs-CZ" altLang="cs-CZ" b="1" u="sng" dirty="0" smtClean="0"/>
          </a:p>
          <a:p>
            <a:r>
              <a:rPr lang="cs-CZ" altLang="cs-CZ" b="1" u="sng" dirty="0" smtClean="0"/>
              <a:t>Pozorování s akomodací, předmět umisťujeme tak, aby obrazová vzdálenost </a:t>
            </a:r>
            <a:r>
              <a:rPr lang="cs-CZ" altLang="cs-CZ" b="1" i="1" u="sng" dirty="0" smtClean="0">
                <a:solidFill>
                  <a:srgbClr val="C00000"/>
                </a:solidFill>
              </a:rPr>
              <a:t>a´= d</a:t>
            </a:r>
            <a:endParaRPr lang="cs-CZ" altLang="cs-CZ" b="1" u="sng" dirty="0" smtClean="0">
              <a:solidFill>
                <a:srgbClr val="C0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616575" y="2757488"/>
            <a:ext cx="2376488" cy="2520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louk 4"/>
          <p:cNvSpPr/>
          <p:nvPr/>
        </p:nvSpPr>
        <p:spPr>
          <a:xfrm rot="12690672">
            <a:off x="5446713" y="3321050"/>
            <a:ext cx="1516062" cy="1573213"/>
          </a:xfrm>
          <a:prstGeom prst="arc">
            <a:avLst>
              <a:gd name="adj1" fmla="val 15919530"/>
              <a:gd name="adj2" fmla="val 15863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Měsíc 5"/>
          <p:cNvSpPr/>
          <p:nvPr/>
        </p:nvSpPr>
        <p:spPr>
          <a:xfrm>
            <a:off x="5364163" y="3357563"/>
            <a:ext cx="503237" cy="1439862"/>
          </a:xfrm>
          <a:prstGeom prst="moon">
            <a:avLst>
              <a:gd name="adj" fmla="val 55582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blouk 8"/>
          <p:cNvSpPr/>
          <p:nvPr/>
        </p:nvSpPr>
        <p:spPr>
          <a:xfrm rot="2399236">
            <a:off x="4838700" y="3321050"/>
            <a:ext cx="1554163" cy="1493838"/>
          </a:xfrm>
          <a:prstGeom prst="arc">
            <a:avLst>
              <a:gd name="adj1" fmla="val 16200000"/>
              <a:gd name="adj2" fmla="val 70876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louk 9"/>
          <p:cNvSpPr/>
          <p:nvPr/>
        </p:nvSpPr>
        <p:spPr>
          <a:xfrm rot="13639096">
            <a:off x="5820569" y="3355181"/>
            <a:ext cx="1555750" cy="1493838"/>
          </a:xfrm>
          <a:prstGeom prst="arc">
            <a:avLst>
              <a:gd name="adj1" fmla="val 15791922"/>
              <a:gd name="adj2" fmla="val 239379"/>
            </a:avLst>
          </a:prstGeom>
          <a:ln w="317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258888" y="4102100"/>
            <a:ext cx="7273925" cy="4763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4074807" y="2995985"/>
            <a:ext cx="0" cy="1081087"/>
          </a:xfrm>
          <a:prstGeom prst="straightConnector1">
            <a:avLst/>
          </a:prstGeom>
          <a:ln w="412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275863" y="4118049"/>
            <a:ext cx="6778799" cy="1039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187505" y="4311650"/>
            <a:ext cx="2176658" cy="0"/>
          </a:xfrm>
          <a:prstGeom prst="straightConnector1">
            <a:avLst/>
          </a:prstGeom>
          <a:ln w="25400">
            <a:solidFill>
              <a:srgbClr val="007A37"/>
            </a:solidFill>
            <a:headEnd type="arrow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H="1">
            <a:off x="7812360" y="4152900"/>
            <a:ext cx="180704" cy="644246"/>
          </a:xfrm>
          <a:prstGeom prst="straightConnector1">
            <a:avLst/>
          </a:prstGeom>
          <a:ln w="50800">
            <a:solidFill>
              <a:srgbClr val="C0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E1CCF0"/>
          </a:soli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POUŽITÍ </a:t>
            </a:r>
            <a:r>
              <a:rPr lang="cs-CZ" b="1" dirty="0">
                <a:solidFill>
                  <a:srgbClr val="7030A0"/>
                </a:solidFill>
              </a:rPr>
              <a:t>LUPY-pozorování </a:t>
            </a:r>
            <a:r>
              <a:rPr lang="cs-CZ" b="1" u="sng" dirty="0" smtClean="0">
                <a:solidFill>
                  <a:srgbClr val="7030A0"/>
                </a:solidFill>
              </a:rPr>
              <a:t>akomodovaným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>
                <a:solidFill>
                  <a:srgbClr val="7030A0"/>
                </a:solidFill>
              </a:rPr>
              <a:t>okem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910107" y="4229203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0" smtClean="0">
                          <a:solidFill>
                            <a:srgbClr val="0066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4400" b="1" i="1" smtClean="0">
                          <a:solidFill>
                            <a:srgbClr val="006600"/>
                          </a:solidFill>
                          <a:latin typeface="Cambria Math"/>
                        </a:rPr>
                        <m:t>𝒇</m:t>
                      </m:r>
                    </m:oMath>
                  </m:oMathPara>
                </a14:m>
                <a:endParaRPr lang="cs-CZ" sz="4400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0107" y="4229203"/>
                <a:ext cx="755335" cy="76944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/>
          <p:nvPr/>
        </p:nvCxnSpPr>
        <p:spPr>
          <a:xfrm>
            <a:off x="5147361" y="2564904"/>
            <a:ext cx="0" cy="3024336"/>
          </a:xfrm>
          <a:prstGeom prst="straightConnector1">
            <a:avLst/>
          </a:prstGeom>
          <a:ln w="53975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067944" y="3023904"/>
            <a:ext cx="1079417" cy="1694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147361" y="3040848"/>
            <a:ext cx="948403" cy="49568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9" idx="0"/>
          </p:cNvCxnSpPr>
          <p:nvPr/>
        </p:nvCxnSpPr>
        <p:spPr>
          <a:xfrm>
            <a:off x="6095764" y="3495689"/>
            <a:ext cx="1716596" cy="129326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4067944" y="3040848"/>
            <a:ext cx="1944216" cy="175657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5994148" y="4788954"/>
            <a:ext cx="1800200" cy="819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4287774" y="3536528"/>
                <a:ext cx="760144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4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7774" y="3536528"/>
                <a:ext cx="760144" cy="76944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Ohnutý pruh 39"/>
          <p:cNvSpPr/>
          <p:nvPr/>
        </p:nvSpPr>
        <p:spPr>
          <a:xfrm rot="16200000">
            <a:off x="3868477" y="3515260"/>
            <a:ext cx="838595" cy="311296"/>
          </a:xfrm>
          <a:prstGeom prst="blockArc">
            <a:avLst>
              <a:gd name="adj1" fmla="val 10810450"/>
              <a:gd name="adj2" fmla="val 354564"/>
              <a:gd name="adj3" fmla="val 0"/>
            </a:avLst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1944680" y="1192057"/>
            <a:ext cx="2158106" cy="1848791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1835696" y="1196752"/>
            <a:ext cx="3204356" cy="1799233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2123728" y="1412776"/>
            <a:ext cx="0" cy="2710470"/>
          </a:xfrm>
          <a:prstGeom prst="straightConnector1">
            <a:avLst/>
          </a:prstGeom>
          <a:ln w="60325">
            <a:solidFill>
              <a:srgbClr val="0066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075552" y="2459507"/>
                <a:ext cx="612668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4400" b="1" i="1" dirty="0" smtClean="0">
                    <a:solidFill>
                      <a:srgbClr val="006600"/>
                    </a:solidFill>
                    <a:ea typeface="Cambria Math"/>
                  </a:rPr>
                  <a:t>y</a:t>
                </a:r>
                <a14:m>
                  <m:oMath xmlns:m="http://schemas.openxmlformats.org/officeDocument/2006/math">
                    <m:r>
                      <a:rPr lang="cs-CZ" sz="4400" b="1" i="1" smtClean="0">
                        <a:solidFill>
                          <a:srgbClr val="006600"/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endParaRPr lang="cs-CZ" sz="4400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552" y="2459507"/>
                <a:ext cx="612668" cy="769441"/>
              </a:xfrm>
              <a:prstGeom prst="rect">
                <a:avLst/>
              </a:prstGeom>
              <a:blipFill rotWithShape="1">
                <a:blip r:embed="rId4"/>
                <a:stretch>
                  <a:fillRect l="-39604" t="-15748" r="-12871" b="-362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TextovéPole 34"/>
          <p:cNvSpPr txBox="1"/>
          <p:nvPr/>
        </p:nvSpPr>
        <p:spPr>
          <a:xfrm>
            <a:off x="3244420" y="3023904"/>
            <a:ext cx="4507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i="1" dirty="0" smtClean="0">
                <a:solidFill>
                  <a:srgbClr val="FF0000"/>
                </a:solidFill>
                <a:ea typeface="Cambria Math"/>
              </a:rPr>
              <a:t>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cxnSp>
        <p:nvCxnSpPr>
          <p:cNvPr id="38" name="Přímá spojnice se šipkou 37"/>
          <p:cNvCxnSpPr/>
          <p:nvPr/>
        </p:nvCxnSpPr>
        <p:spPr>
          <a:xfrm>
            <a:off x="2123728" y="5139615"/>
            <a:ext cx="3240435" cy="0"/>
          </a:xfrm>
          <a:prstGeom prst="straightConnector1">
            <a:avLst/>
          </a:prstGeom>
          <a:ln w="25400">
            <a:solidFill>
              <a:srgbClr val="C00000"/>
            </a:solidFill>
            <a:headEnd type="arrow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2123728" y="4217567"/>
            <a:ext cx="0" cy="922048"/>
          </a:xfrm>
          <a:prstGeom prst="straightConnector1">
            <a:avLst/>
          </a:prstGeom>
          <a:ln w="25400">
            <a:solidFill>
              <a:schemeClr val="tx1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2418512" y="4554840"/>
                <a:ext cx="1537985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´=</m:t>
                      </m:r>
                      <m:r>
                        <a:rPr lang="cs-CZ" sz="32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𝒅</m:t>
                      </m:r>
                    </m:oMath>
                  </m:oMathPara>
                </a14:m>
                <a:endParaRPr lang="cs-CZ" sz="3200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8512" y="4554840"/>
                <a:ext cx="1537985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71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4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LUPY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67200" cy="4525963"/>
          </a:xfrm>
          <a:solidFill>
            <a:srgbClr val="FFFF9B"/>
          </a:solidFill>
        </p:spPr>
        <p:txBody>
          <a:bodyPr>
            <a:normAutofit/>
          </a:bodyPr>
          <a:lstStyle/>
          <a:p>
            <a:r>
              <a:rPr lang="cs-CZ" dirty="0" smtClean="0"/>
              <a:t>POZOROVÁNÍ </a:t>
            </a:r>
            <a:r>
              <a:rPr lang="cs-CZ" b="1" u="sng" dirty="0" smtClean="0"/>
              <a:t>BEZ</a:t>
            </a:r>
            <a:r>
              <a:rPr lang="cs-CZ" u="sng" dirty="0" smtClean="0"/>
              <a:t> </a:t>
            </a:r>
            <a:r>
              <a:rPr lang="cs-CZ" dirty="0" smtClean="0"/>
              <a:t>LUPY: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882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755576" y="2237194"/>
                <a:ext cx="3644070" cy="352526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endParaRPr lang="cs-CZ" altLang="cs-CZ" sz="4000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cs-CZ" sz="4000" b="1" i="1" smtClean="0">
                          <a:latin typeface="Cambria Math"/>
                        </a:rPr>
                        <m:t>𝒕𝒈</m:t>
                      </m:r>
                      <m:r>
                        <a:rPr lang="cs-CZ" altLang="cs-CZ" sz="4000" b="1" i="1" smtClean="0">
                          <a:latin typeface="Cambria Math"/>
                        </a:rPr>
                        <m:t> </m:t>
                      </m:r>
                      <m:r>
                        <a:rPr lang="en-US" altLang="cs-CZ" sz="4000" b="1" i="1" smtClean="0"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en-US" altLang="cs-CZ" sz="40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cs-CZ" sz="40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alt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altLang="cs-CZ" sz="4000" b="1" i="1" smtClean="0">
                              <a:solidFill>
                                <a:srgbClr val="0066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den>
                      </m:f>
                      <m:acc>
                        <m:accPr>
                          <m:chr m:val="̇"/>
                          <m:ctrlPr>
                            <a:rPr lang="en-US" altLang="cs-CZ" sz="4000" b="1" i="1" smtClean="0"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altLang="cs-CZ" sz="4000" b="1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  <m:r>
                        <a:rPr lang="en-US" altLang="cs-CZ" sz="4000" b="1" i="1" smtClean="0">
                          <a:latin typeface="Cambria Math"/>
                          <a:ea typeface="Cambria Math"/>
                        </a:rPr>
                        <m:t>𝝉</m:t>
                      </m:r>
                    </m:oMath>
                  </m:oMathPara>
                </a14:m>
                <a:endParaRPr lang="cs-CZ" altLang="cs-CZ" b="1" dirty="0" smtClean="0"/>
              </a:p>
              <a:p>
                <a:endParaRPr lang="cs-CZ" altLang="cs-CZ" b="1" dirty="0"/>
              </a:p>
              <a:p>
                <a:endParaRPr lang="cs-CZ" altLang="cs-CZ" sz="2400" b="1" dirty="0" smtClean="0"/>
              </a:p>
              <a:p>
                <a:endParaRPr lang="cs-CZ" altLang="cs-CZ" sz="2400" b="1" dirty="0"/>
              </a:p>
              <a:p>
                <a:r>
                  <a:rPr lang="cs-CZ" altLang="cs-CZ" sz="2400" b="1" dirty="0" smtClean="0"/>
                  <a:t>PRO MALÉ ÚHLY PLATÍ , </a:t>
                </a:r>
              </a:p>
              <a:p>
                <a14:m>
                  <m:oMath xmlns:m="http://schemas.openxmlformats.org/officeDocument/2006/math">
                    <m:r>
                      <a:rPr lang="en-US" altLang="cs-CZ" sz="2400" b="1" i="1">
                        <a:latin typeface="Cambria Math"/>
                      </a:rPr>
                      <m:t>𝒕𝒈</m:t>
                    </m:r>
                    <m:r>
                      <a:rPr lang="cs-CZ" altLang="cs-CZ" sz="2400" b="1" i="1">
                        <a:latin typeface="Cambria Math"/>
                      </a:rPr>
                      <m:t> </m:t>
                    </m:r>
                    <m:r>
                      <a:rPr lang="en-US" altLang="cs-CZ" sz="2400" b="1" i="1">
                        <a:latin typeface="Cambria Math"/>
                        <a:ea typeface="Cambria Math"/>
                      </a:rPr>
                      <m:t>𝝉</m:t>
                    </m:r>
                  </m:oMath>
                </a14:m>
                <a:r>
                  <a:rPr lang="en-US" altLang="cs-CZ" sz="2400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US" altLang="cs-CZ" sz="2400" b="1" i="1">
                            <a:latin typeface="Cambria Math"/>
                            <a:ea typeface="Cambria Math"/>
                          </a:rPr>
                        </m:ctrlPr>
                      </m:accPr>
                      <m:e>
                        <m:r>
                          <a:rPr lang="cs-CZ" altLang="cs-CZ" sz="2400" b="1" i="1">
                            <a:latin typeface="Cambria Math"/>
                            <a:ea typeface="Cambria Math"/>
                          </a:rPr>
                          <m:t>=</m:t>
                        </m:r>
                      </m:e>
                    </m:acc>
                    <m:r>
                      <a:rPr lang="en-US" altLang="cs-CZ" sz="2400" b="1" i="1">
                        <a:latin typeface="Cambria Math"/>
                        <a:ea typeface="Cambria Math"/>
                      </a:rPr>
                      <m:t>𝝉</m:t>
                    </m:r>
                  </m:oMath>
                </a14:m>
                <a:endParaRPr lang="cs-CZ" altLang="cs-CZ" sz="2400" b="1" dirty="0" smtClean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237194"/>
                <a:ext cx="3644070" cy="3525260"/>
              </a:xfrm>
              <a:prstGeom prst="rect">
                <a:avLst/>
              </a:prstGeom>
              <a:blipFill rotWithShape="1">
                <a:blip r:embed="rId2"/>
                <a:stretch>
                  <a:fillRect l="-2676" b="-1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E1CC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POUŽITÍ LUPY-shrnutí: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3493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LUPY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672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POZOROVÁNÍ </a:t>
            </a:r>
            <a:r>
              <a:rPr lang="cs-CZ" b="1" u="sng" dirty="0" smtClean="0"/>
              <a:t>BEZ</a:t>
            </a:r>
            <a:r>
              <a:rPr lang="cs-CZ" u="sng" dirty="0" smtClean="0"/>
              <a:t> </a:t>
            </a:r>
            <a:r>
              <a:rPr lang="cs-CZ" dirty="0" smtClean="0"/>
              <a:t>LUPY: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88296" cy="5257800"/>
          </a:xfrm>
          <a:solidFill>
            <a:srgbClr val="FFFF9B"/>
          </a:solidFill>
        </p:spPr>
        <p:txBody>
          <a:bodyPr>
            <a:normAutofit/>
          </a:bodyPr>
          <a:lstStyle/>
          <a:p>
            <a:r>
              <a:rPr lang="cs-CZ" dirty="0" smtClean="0"/>
              <a:t>POZOROVÁNÍ </a:t>
            </a:r>
            <a:r>
              <a:rPr lang="cs-CZ" b="1" u="sng" dirty="0" smtClean="0"/>
              <a:t>S</a:t>
            </a:r>
            <a:r>
              <a:rPr lang="cs-CZ" b="1" dirty="0" smtClean="0"/>
              <a:t> </a:t>
            </a:r>
            <a:r>
              <a:rPr lang="cs-CZ" dirty="0" smtClean="0"/>
              <a:t>LUPOU </a:t>
            </a:r>
            <a:r>
              <a:rPr lang="cs-CZ" b="1" dirty="0" smtClean="0"/>
              <a:t>neakomodovaným</a:t>
            </a:r>
            <a:r>
              <a:rPr lang="cs-CZ" dirty="0" smtClean="0"/>
              <a:t> okem: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POZOROVÁNÍ </a:t>
            </a:r>
            <a:r>
              <a:rPr lang="cs-CZ" b="1" u="sng" dirty="0" smtClean="0"/>
              <a:t>S</a:t>
            </a:r>
            <a:r>
              <a:rPr lang="cs-CZ" b="1" dirty="0" smtClean="0"/>
              <a:t> </a:t>
            </a:r>
            <a:r>
              <a:rPr lang="cs-CZ" dirty="0" smtClean="0"/>
              <a:t>LUPOU </a:t>
            </a:r>
            <a:r>
              <a:rPr lang="cs-CZ" b="1" dirty="0" smtClean="0"/>
              <a:t>akomodovaným</a:t>
            </a:r>
            <a:r>
              <a:rPr lang="cs-CZ" dirty="0" smtClean="0"/>
              <a:t> okem: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altLang="cs-CZ" sz="4000" b="1" i="1" dirty="0" smtClean="0">
              <a:latin typeface="Cambria Math"/>
            </a:endParaRPr>
          </a:p>
          <a:p>
            <a:pPr marL="0" indent="0">
              <a:buNone/>
            </a:pPr>
            <a:endParaRPr lang="cs-CZ" sz="4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5220072" y="2388314"/>
                <a:ext cx="3384376" cy="126335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cs-CZ" sz="4000" b="1" i="1" smtClean="0">
                          <a:latin typeface="Cambria Math"/>
                        </a:rPr>
                        <m:t>𝒕𝒈</m:t>
                      </m:r>
                      <m:r>
                        <a:rPr lang="cs-CZ" altLang="cs-CZ" sz="4000" b="1" i="1" smtClean="0">
                          <a:latin typeface="Cambria Math"/>
                        </a:rPr>
                        <m:t> </m:t>
                      </m:r>
                      <m:r>
                        <a:rPr lang="en-US" altLang="cs-CZ" sz="4000" b="1" i="1" smtClean="0"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altLang="cs-CZ" sz="4000" b="1" i="1" smtClean="0">
                          <a:latin typeface="Cambria Math"/>
                          <a:ea typeface="Cambria Math"/>
                        </a:rPr>
                        <m:t>´</m:t>
                      </m:r>
                      <m:r>
                        <a:rPr lang="en-US" altLang="cs-CZ" sz="40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cs-CZ" sz="40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alt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altLang="cs-CZ" sz="4000" b="1" i="1" smtClean="0">
                              <a:solidFill>
                                <a:srgbClr val="006600"/>
                              </a:solidFill>
                              <a:latin typeface="Cambria Math"/>
                              <a:ea typeface="Cambria Math"/>
                            </a:rPr>
                            <m:t>𝒇</m:t>
                          </m:r>
                        </m:den>
                      </m:f>
                      <m:acc>
                        <m:accPr>
                          <m:chr m:val="̇"/>
                          <m:ctrlPr>
                            <a:rPr lang="cs-CZ" altLang="cs-CZ" sz="4000" b="1" i="1" smtClean="0">
                              <a:solidFill>
                                <a:srgbClr val="0066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altLang="cs-CZ" sz="4000" b="1" i="1" smtClean="0">
                              <a:solidFill>
                                <a:srgbClr val="006600"/>
                              </a:solidFill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  <m:r>
                        <a:rPr lang="en-US" altLang="cs-CZ" sz="4000" b="1" i="1" smtClean="0"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altLang="cs-CZ" sz="4000" b="1" i="1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altLang="cs-CZ" sz="4000" b="1" dirty="0" smtClean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2388314"/>
                <a:ext cx="3384376" cy="126335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E1CC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POUŽITÍ </a:t>
            </a:r>
            <a:r>
              <a:rPr lang="cs-CZ" b="1" dirty="0">
                <a:solidFill>
                  <a:srgbClr val="7030A0"/>
                </a:solidFill>
              </a:rPr>
              <a:t>LUPY-shrnutí: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5076056" y="4613923"/>
                <a:ext cx="3763144" cy="102970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cs-CZ" sz="3200" b="1" i="1" smtClean="0">
                          <a:latin typeface="Cambria Math"/>
                        </a:rPr>
                        <m:t>𝒕𝒈</m:t>
                      </m:r>
                      <m:r>
                        <a:rPr lang="cs-CZ" altLang="cs-CZ" sz="3200" b="1" i="1" smtClean="0">
                          <a:latin typeface="Cambria Math"/>
                        </a:rPr>
                        <m:t> </m:t>
                      </m:r>
                      <m:r>
                        <a:rPr lang="en-US" altLang="cs-CZ" sz="3200" b="1" i="1" smtClean="0"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altLang="cs-CZ" sz="3200" b="1" i="1" smtClean="0">
                          <a:latin typeface="Cambria Math"/>
                          <a:ea typeface="Cambria Math"/>
                        </a:rPr>
                        <m:t>´</m:t>
                      </m:r>
                      <m:r>
                        <a:rPr lang="en-US" altLang="cs-CZ" sz="32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cs-CZ" sz="32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alt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alt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altLang="cs-CZ" sz="3200" b="1" i="1" smtClean="0">
                              <a:solidFill>
                                <a:srgbClr val="0066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den>
                      </m:f>
                      <m:acc>
                        <m:accPr>
                          <m:chr m:val="̇"/>
                          <m:ctrlPr>
                            <a:rPr lang="cs-CZ" altLang="cs-CZ" sz="3200" b="1" i="1" smtClean="0">
                              <a:solidFill>
                                <a:srgbClr val="0066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altLang="cs-CZ" sz="3200" b="1" i="1" smtClean="0">
                              <a:solidFill>
                                <a:srgbClr val="006600"/>
                              </a:solidFill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  <m:r>
                        <a:rPr lang="en-US" altLang="cs-CZ" sz="3200" b="1" i="1" smtClean="0"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altLang="cs-CZ" sz="3200" b="1" i="1" smtClean="0">
                          <a:latin typeface="Cambria Math"/>
                          <a:ea typeface="Cambria Math"/>
                        </a:rPr>
                        <m:t>´=</m:t>
                      </m:r>
                      <m:f>
                        <m:fPr>
                          <m:ctrlPr>
                            <a:rPr lang="cs-CZ" altLang="cs-CZ" sz="32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alt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altLang="cs-CZ" sz="3200" b="1" i="1" smtClean="0">
                              <a:latin typeface="Cambria Math"/>
                              <a:ea typeface="Cambria Math"/>
                            </a:rPr>
                            <m:t>𝒂</m:t>
                          </m:r>
                        </m:den>
                      </m:f>
                    </m:oMath>
                  </m:oMathPara>
                </a14:m>
                <a:endParaRPr lang="cs-CZ" altLang="cs-CZ" sz="3200" b="1" dirty="0" smtClean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4613923"/>
                <a:ext cx="3763144" cy="102970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609600" y="3073982"/>
                <a:ext cx="3644070" cy="115538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altLang="cs-CZ" sz="4000" b="1" i="1" smtClean="0">
                          <a:latin typeface="Cambria Math"/>
                        </a:rPr>
                        <m:t>𝒕𝒈</m:t>
                      </m:r>
                      <m:r>
                        <a:rPr lang="cs-CZ" altLang="cs-CZ" sz="4000" b="1" i="1" smtClean="0">
                          <a:latin typeface="Cambria Math"/>
                        </a:rPr>
                        <m:t> </m:t>
                      </m:r>
                      <m:r>
                        <a:rPr lang="en-US" altLang="cs-CZ" sz="4000" b="1" i="1" smtClean="0"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en-US" altLang="cs-CZ" sz="40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US" altLang="cs-CZ" sz="40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alt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altLang="cs-CZ" sz="4000" b="1" i="1" smtClean="0">
                              <a:solidFill>
                                <a:srgbClr val="0066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den>
                      </m:f>
                      <m:acc>
                        <m:accPr>
                          <m:chr m:val="̇"/>
                          <m:ctrlPr>
                            <a:rPr lang="en-US" altLang="cs-CZ" sz="4000" b="1" i="1" smtClean="0"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altLang="cs-CZ" sz="4000" b="1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  <m:r>
                        <a:rPr lang="en-US" altLang="cs-CZ" sz="4000" b="1" i="1" smtClean="0">
                          <a:latin typeface="Cambria Math"/>
                          <a:ea typeface="Cambria Math"/>
                        </a:rPr>
                        <m:t>𝝉</m:t>
                      </m:r>
                    </m:oMath>
                  </m:oMathPara>
                </a14:m>
                <a:endParaRPr lang="cs-CZ" altLang="cs-CZ" sz="4000" b="1" dirty="0" smtClean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" y="3073982"/>
                <a:ext cx="3644070" cy="115538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90785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ZOBRAZENÍ LUPOU </a:t>
                </a:r>
                <a:r>
                  <a:rPr lang="cs-CZ" dirty="0" smtClean="0"/>
                  <a:t>CHARAKTERIZUJE </a:t>
                </a:r>
                <a:r>
                  <a:rPr lang="cs-CZ" dirty="0" smtClean="0"/>
                  <a:t>TZV. </a:t>
                </a:r>
                <a:r>
                  <a:rPr lang="cs-CZ" b="1" u="sng" dirty="0" smtClean="0"/>
                  <a:t>ÚHLOVÉ ZVĚTŠENÍ</a:t>
                </a:r>
                <a14:m>
                  <m:oMath xmlns:m="http://schemas.openxmlformats.org/officeDocument/2006/math">
                    <m:r>
                      <a:rPr lang="cs-CZ" b="1" i="0" u="sng" smtClean="0">
                        <a:latin typeface="Cambria Math"/>
                        <a:ea typeface="Cambria Math"/>
                      </a:rPr>
                      <m:t>  </m:t>
                    </m:r>
                    <m:r>
                      <a:rPr lang="cs-CZ" b="1" i="1" u="sng" smtClean="0"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r>
                  <a:rPr lang="cs-CZ" b="1" u="sng" dirty="0" smtClean="0"/>
                  <a:t>:</a:t>
                </a:r>
                <a:endParaRPr lang="cs-CZ" b="1" u="sng" dirty="0"/>
              </a:p>
              <a:p>
                <a:endParaRPr lang="cs-CZ" b="1" dirty="0"/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E1CC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POUŽITÍ </a:t>
            </a:r>
            <a:r>
              <a:rPr lang="cs-CZ" b="1" dirty="0">
                <a:solidFill>
                  <a:srgbClr val="7030A0"/>
                </a:solidFill>
              </a:rPr>
              <a:t>LUPY-shrnutí:</a:t>
            </a:r>
          </a:p>
        </p:txBody>
      </p:sp>
    </p:spTree>
    <p:extLst>
      <p:ext uri="{BB962C8B-B14F-4D97-AF65-F5344CB8AC3E}">
        <p14:creationId xmlns:p14="http://schemas.microsoft.com/office/powerpoint/2010/main" val="3889088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ZOBRAZENÍ LUPOU </a:t>
                </a:r>
                <a:r>
                  <a:rPr lang="cs-CZ" dirty="0" smtClean="0"/>
                  <a:t>CHARAKTERIZUJE </a:t>
                </a:r>
                <a:r>
                  <a:rPr lang="cs-CZ" dirty="0" smtClean="0"/>
                  <a:t>TZV. </a:t>
                </a:r>
                <a:r>
                  <a:rPr lang="cs-CZ" b="1" u="sng" dirty="0" smtClean="0"/>
                  <a:t>ÚHLOVÉ ZVĚTŠENÍ</a:t>
                </a:r>
                <a14:m>
                  <m:oMath xmlns:m="http://schemas.openxmlformats.org/officeDocument/2006/math">
                    <m:r>
                      <a:rPr lang="cs-CZ" b="1" i="0" u="sng" smtClean="0">
                        <a:latin typeface="Cambria Math"/>
                        <a:ea typeface="Cambria Math"/>
                      </a:rPr>
                      <m:t>  </m:t>
                    </m:r>
                    <m:r>
                      <a:rPr lang="cs-CZ" b="1" i="1" u="sng" smtClean="0"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r>
                  <a:rPr lang="cs-CZ" b="1" u="sng" dirty="0" smtClean="0"/>
                  <a:t>:</a:t>
                </a:r>
              </a:p>
              <a:p>
                <a:r>
                  <a:rPr lang="cs-CZ" b="1" dirty="0" smtClean="0"/>
                  <a:t>Pozorování </a:t>
                </a:r>
                <a:r>
                  <a:rPr lang="cs-CZ" b="1" u="sng" dirty="0" smtClean="0"/>
                  <a:t>neakomodovaným</a:t>
                </a:r>
                <a:r>
                  <a:rPr lang="cs-CZ" b="1" dirty="0" smtClean="0"/>
                  <a:t> okem</a:t>
                </a:r>
                <a:endParaRPr lang="cs-CZ" b="1" dirty="0"/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E1CC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POUŽITÍ </a:t>
            </a:r>
            <a:r>
              <a:rPr lang="cs-CZ" b="1" dirty="0">
                <a:solidFill>
                  <a:srgbClr val="7030A0"/>
                </a:solidFill>
              </a:rPr>
              <a:t>LUPY-shrnutí: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1331640" y="3573016"/>
                <a:ext cx="6768752" cy="2904834"/>
              </a:xfrm>
              <a:prstGeom prst="rect">
                <a:avLst/>
              </a:prstGeom>
              <a:solidFill>
                <a:srgbClr val="FFFF9B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4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latin typeface="Cambria Math"/>
                              <a:ea typeface="Cambria Math"/>
                            </a:rPr>
                            <m:t>𝝉</m:t>
                          </m:r>
                          <m:r>
                            <a:rPr lang="cs-CZ" sz="4400" b="1" i="1" smtClean="0"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4400" b="1" i="1" smtClean="0">
                              <a:latin typeface="Cambria Math"/>
                              <a:ea typeface="Cambria Math"/>
                            </a:rPr>
                            <m:t>𝝉</m:t>
                          </m:r>
                        </m:den>
                      </m:f>
                      <m:r>
                        <a:rPr lang="cs-CZ" sz="4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4400" b="1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𝒅</m:t>
                          </m:r>
                        </m:den>
                      </m:f>
                      <m:r>
                        <a:rPr lang="cs-CZ" sz="4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𝒅</m:t>
                          </m:r>
                        </m:num>
                        <m:den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44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4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𝒅</m:t>
                          </m:r>
                        </m:num>
                        <m:den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3573016"/>
                <a:ext cx="6768752" cy="290483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se šipkou 3"/>
          <p:cNvCxnSpPr/>
          <p:nvPr/>
        </p:nvCxnSpPr>
        <p:spPr>
          <a:xfrm>
            <a:off x="1763688" y="2636912"/>
            <a:ext cx="792088" cy="144016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702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ZOBRAZENÍ LUPOU </a:t>
                </a:r>
                <a:r>
                  <a:rPr lang="cs-CZ" dirty="0" smtClean="0"/>
                  <a:t>CHARAKTERIZUJE </a:t>
                </a:r>
                <a:r>
                  <a:rPr lang="cs-CZ" dirty="0" smtClean="0"/>
                  <a:t>TZV. </a:t>
                </a:r>
                <a:r>
                  <a:rPr lang="cs-CZ" b="1" u="sng" dirty="0" smtClean="0"/>
                  <a:t>ÚHLOVÉ ZVĚTŠENÍ</a:t>
                </a:r>
                <a14:m>
                  <m:oMath xmlns:m="http://schemas.openxmlformats.org/officeDocument/2006/math">
                    <m:r>
                      <a:rPr lang="cs-CZ" b="1" i="0" u="sng" smtClean="0">
                        <a:latin typeface="Cambria Math"/>
                        <a:ea typeface="Cambria Math"/>
                      </a:rPr>
                      <m:t>  </m:t>
                    </m:r>
                    <m:r>
                      <a:rPr lang="cs-CZ" b="1" i="1" u="sng" smtClean="0"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r>
                  <a:rPr lang="cs-CZ" b="1" u="sng" dirty="0" smtClean="0"/>
                  <a:t>:</a:t>
                </a:r>
              </a:p>
              <a:p>
                <a:r>
                  <a:rPr lang="cs-CZ" b="1" dirty="0" smtClean="0"/>
                  <a:t>Pozorování </a:t>
                </a:r>
                <a:r>
                  <a:rPr lang="cs-CZ" b="1" u="sng" dirty="0" smtClean="0"/>
                  <a:t>neakomodovaným</a:t>
                </a:r>
                <a:r>
                  <a:rPr lang="cs-CZ" b="1" dirty="0" smtClean="0"/>
                  <a:t> okem</a:t>
                </a:r>
                <a:endParaRPr lang="cs-CZ" b="1" dirty="0"/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E1CC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POUŽITÍ </a:t>
            </a:r>
            <a:r>
              <a:rPr lang="cs-CZ" b="1" dirty="0">
                <a:solidFill>
                  <a:srgbClr val="7030A0"/>
                </a:solidFill>
              </a:rPr>
              <a:t>LUPY-shrnutí: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1331640" y="3573016"/>
                <a:ext cx="6768752" cy="2904834"/>
              </a:xfrm>
              <a:prstGeom prst="rect">
                <a:avLst/>
              </a:prstGeom>
              <a:solidFill>
                <a:srgbClr val="FFFF9B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4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latin typeface="Cambria Math"/>
                              <a:ea typeface="Cambria Math"/>
                            </a:rPr>
                            <m:t>𝝉</m:t>
                          </m:r>
                          <m:r>
                            <a:rPr lang="cs-CZ" sz="4400" b="1" i="1" smtClean="0"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4400" b="1" i="1" smtClean="0">
                              <a:latin typeface="Cambria Math"/>
                              <a:ea typeface="Cambria Math"/>
                            </a:rPr>
                            <m:t>𝝉</m:t>
                          </m:r>
                        </m:den>
                      </m:f>
                      <m:r>
                        <a:rPr lang="cs-CZ" sz="4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4400" b="1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𝒅</m:t>
                          </m:r>
                        </m:den>
                      </m:f>
                      <m:r>
                        <a:rPr lang="cs-CZ" sz="4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𝒅</m:t>
                          </m:r>
                        </m:num>
                        <m:den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</m:oMath>
                  </m:oMathPara>
                </a14:m>
                <a:endParaRPr lang="cs-CZ" sz="44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4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𝒅</m:t>
                          </m:r>
                        </m:num>
                        <m:den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4400" b="1" i="1" smtClean="0">
                          <a:solidFill>
                            <a:srgbClr val="0066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4400" b="1" i="1" smtClean="0">
                          <a:solidFill>
                            <a:srgbClr val="0066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4400" b="1" i="1" smtClean="0">
                          <a:solidFill>
                            <a:srgbClr val="0066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4400" b="1" i="1" smtClean="0">
                          <a:solidFill>
                            <a:srgbClr val="006600"/>
                          </a:solidFill>
                          <a:latin typeface="Cambria Math"/>
                        </a:rPr>
                        <m:t>𝟐𝟓</m:t>
                      </m:r>
                      <m:r>
                        <a:rPr lang="cs-CZ" sz="4400" b="1" i="1" smtClean="0">
                          <a:solidFill>
                            <a:srgbClr val="006600"/>
                          </a:solidFill>
                          <a:latin typeface="Cambria Math"/>
                        </a:rPr>
                        <m:t>.</m:t>
                      </m:r>
                      <m:r>
                        <a:rPr lang="cs-CZ" sz="4400" b="1" i="1" smtClean="0">
                          <a:solidFill>
                            <a:srgbClr val="006600"/>
                          </a:solidFill>
                          <a:latin typeface="Cambria Math"/>
                          <a:ea typeface="Cambria Math"/>
                        </a:rPr>
                        <m:t>𝝋</m:t>
                      </m:r>
                    </m:oMath>
                  </m:oMathPara>
                </a14:m>
                <a:endParaRPr lang="cs-CZ" sz="4400" dirty="0" smtClean="0"/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3573016"/>
                <a:ext cx="6768752" cy="290483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>
            <a:off x="1763688" y="2636912"/>
            <a:ext cx="936104" cy="2952328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2776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ZOBRAZENÍ LUPOU </a:t>
                </a:r>
                <a:r>
                  <a:rPr lang="cs-CZ" dirty="0" smtClean="0"/>
                  <a:t>CHARAKTERIZUJE </a:t>
                </a:r>
                <a:r>
                  <a:rPr lang="cs-CZ" dirty="0" smtClean="0"/>
                  <a:t>TZV. </a:t>
                </a:r>
                <a:r>
                  <a:rPr lang="cs-CZ" b="1" u="sng" dirty="0" smtClean="0"/>
                  <a:t>ÚHLOVÉ ZVĚTŠENÍ</a:t>
                </a:r>
                <a14:m>
                  <m:oMath xmlns:m="http://schemas.openxmlformats.org/officeDocument/2006/math">
                    <m:r>
                      <a:rPr lang="cs-CZ" b="1" i="0" u="sng" smtClean="0">
                        <a:latin typeface="Cambria Math"/>
                        <a:ea typeface="Cambria Math"/>
                      </a:rPr>
                      <m:t>  </m:t>
                    </m:r>
                    <m:r>
                      <a:rPr lang="cs-CZ" b="1" i="1" u="sng" smtClean="0"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r>
                  <a:rPr lang="cs-CZ" b="1" u="sng" dirty="0" smtClean="0"/>
                  <a:t>:</a:t>
                </a:r>
              </a:p>
              <a:p>
                <a:r>
                  <a:rPr lang="cs-CZ" b="1" dirty="0" smtClean="0"/>
                  <a:t>Pozorování </a:t>
                </a:r>
                <a:r>
                  <a:rPr lang="cs-CZ" b="1" u="sng" dirty="0" smtClean="0">
                    <a:solidFill>
                      <a:srgbClr val="FF0000"/>
                    </a:solidFill>
                  </a:rPr>
                  <a:t>akomodovaným</a:t>
                </a:r>
                <a:r>
                  <a:rPr lang="cs-CZ" b="1" dirty="0" smtClean="0"/>
                  <a:t> okem</a:t>
                </a:r>
                <a:endParaRPr lang="cs-CZ" b="1" dirty="0"/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E1CC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POUŽITÍ </a:t>
            </a:r>
            <a:r>
              <a:rPr lang="cs-CZ" b="1" dirty="0">
                <a:solidFill>
                  <a:srgbClr val="7030A0"/>
                </a:solidFill>
              </a:rPr>
              <a:t>LUPY-shrnutí: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1331640" y="3573016"/>
                <a:ext cx="6768752" cy="2058320"/>
              </a:xfrm>
              <a:prstGeom prst="rect">
                <a:avLst/>
              </a:prstGeom>
              <a:solidFill>
                <a:srgbClr val="FFFF9B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4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latin typeface="Cambria Math"/>
                              <a:ea typeface="Cambria Math"/>
                            </a:rPr>
                            <m:t>𝝉</m:t>
                          </m:r>
                          <m:r>
                            <a:rPr lang="cs-CZ" sz="4400" b="1" i="1" smtClean="0"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4400" b="1" i="1" smtClean="0">
                              <a:latin typeface="Cambria Math"/>
                              <a:ea typeface="Cambria Math"/>
                            </a:rPr>
                            <m:t>𝝉</m:t>
                          </m:r>
                        </m:den>
                      </m:f>
                      <m:r>
                        <a:rPr lang="cs-CZ" sz="4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44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𝒂</m:t>
                          </m:r>
                        </m:den>
                      </m:f>
                      <m:r>
                        <a:rPr lang="cs-CZ" sz="4400" b="1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𝒅</m:t>
                          </m:r>
                        </m:den>
                      </m:f>
                      <m:r>
                        <a:rPr lang="cs-CZ" sz="4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𝒅</m:t>
                          </m:r>
                        </m:num>
                        <m:den>
                          <m:r>
                            <a:rPr lang="cs-CZ" sz="4400" b="1" i="1">
                              <a:latin typeface="Cambria Math"/>
                            </a:rPr>
                            <m:t>𝒂</m:t>
                          </m:r>
                        </m:den>
                      </m:f>
                    </m:oMath>
                  </m:oMathPara>
                </a14:m>
                <a:endParaRPr lang="cs-CZ" sz="4400" dirty="0" smtClean="0"/>
              </a:p>
              <a:p>
                <a:endParaRPr lang="cs-CZ" sz="4400" dirty="0"/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3573016"/>
                <a:ext cx="6768752" cy="20583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Zaoblený obdélníkový popisek 2"/>
              <p:cNvSpPr/>
              <p:nvPr/>
            </p:nvSpPr>
            <p:spPr>
              <a:xfrm>
                <a:off x="4427984" y="188640"/>
                <a:ext cx="4608512" cy="3189400"/>
              </a:xfrm>
              <a:prstGeom prst="wedgeRoundRectCallout">
                <a:avLst>
                  <a:gd name="adj1" fmla="val 2977"/>
                  <a:gd name="adj2" fmla="val 84995"/>
                  <a:gd name="adj3" fmla="val 16667"/>
                </a:avLst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/>
                    </a:solidFill>
                  </a:rPr>
                  <a:t>Užijeme zobrazovací rovnici: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𝑓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´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→</m:t>
                      </m:r>
                    </m:oMath>
                  </m:oMathPara>
                </a14:m>
                <a:endParaRPr lang="cs-CZ" sz="2800" b="0" dirty="0" smtClean="0">
                  <a:solidFill>
                    <a:schemeClr val="tx1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𝑓</m:t>
                          </m:r>
                        </m:den>
                      </m:f>
                      <m:r>
                        <a:rPr lang="cs-CZ" sz="2800" i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𝑑</m:t>
                          </m:r>
                        </m:den>
                      </m:f>
                      <m:r>
                        <a:rPr lang="cs-CZ" sz="280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→</m:t>
                      </m:r>
                    </m:oMath>
                  </m:oMathPara>
                </a14:m>
                <a:endParaRPr lang="cs-CZ" sz="2800" dirty="0" smtClean="0">
                  <a:solidFill>
                    <a:schemeClr val="tx1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𝒇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.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𝒅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/(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𝒅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𝒇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  <a:p>
                <a:pPr algn="ctr"/>
                <a:endParaRPr lang="cs-CZ" sz="28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3" name="Zaoblený obdélníkový popise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7984" y="188640"/>
                <a:ext cx="4608512" cy="3189400"/>
              </a:xfrm>
              <a:prstGeom prst="wedgeRoundRectCallout">
                <a:avLst>
                  <a:gd name="adj1" fmla="val 2977"/>
                  <a:gd name="adj2" fmla="val 84995"/>
                  <a:gd name="adj3" fmla="val 16667"/>
                </a:avLst>
              </a:prstGeom>
              <a:blipFill rotWithShape="1">
                <a:blip r:embed="rId4"/>
                <a:stretch>
                  <a:fillRect t="-2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56257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ZOBRAZENÍ LUPOU </a:t>
                </a:r>
                <a:r>
                  <a:rPr lang="cs-CZ" dirty="0" smtClean="0"/>
                  <a:t>CHARAKTERIZUJE </a:t>
                </a:r>
                <a:r>
                  <a:rPr lang="cs-CZ" dirty="0" smtClean="0"/>
                  <a:t>TZV. </a:t>
                </a:r>
                <a:r>
                  <a:rPr lang="cs-CZ" b="1" u="sng" dirty="0" smtClean="0"/>
                  <a:t>ÚHLOVÉ ZVĚTŠENÍ</a:t>
                </a:r>
                <a14:m>
                  <m:oMath xmlns:m="http://schemas.openxmlformats.org/officeDocument/2006/math">
                    <m:r>
                      <a:rPr lang="cs-CZ" b="1" i="0" u="sng" smtClean="0">
                        <a:latin typeface="Cambria Math"/>
                        <a:ea typeface="Cambria Math"/>
                      </a:rPr>
                      <m:t>  </m:t>
                    </m:r>
                    <m:r>
                      <a:rPr lang="cs-CZ" b="1" i="1" u="sng" smtClean="0"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r>
                  <a:rPr lang="cs-CZ" b="1" u="sng" dirty="0" smtClean="0"/>
                  <a:t>:</a:t>
                </a:r>
              </a:p>
              <a:p>
                <a:r>
                  <a:rPr lang="cs-CZ" b="1" dirty="0" smtClean="0"/>
                  <a:t>Pozorování </a:t>
                </a:r>
                <a:r>
                  <a:rPr lang="cs-CZ" b="1" u="sng" dirty="0" smtClean="0">
                    <a:solidFill>
                      <a:srgbClr val="FF0000"/>
                    </a:solidFill>
                  </a:rPr>
                  <a:t>akomodovaným</a:t>
                </a:r>
                <a:r>
                  <a:rPr lang="cs-CZ" b="1" dirty="0" smtClean="0"/>
                  <a:t> okem</a:t>
                </a:r>
                <a:endParaRPr lang="cs-CZ" b="1" dirty="0"/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E1CC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7030A0"/>
                </a:solidFill>
              </a:rPr>
              <a:t>POUŽITÍ </a:t>
            </a:r>
            <a:r>
              <a:rPr lang="cs-CZ" b="1" dirty="0">
                <a:solidFill>
                  <a:srgbClr val="7030A0"/>
                </a:solidFill>
              </a:rPr>
              <a:t>LUPY-shrnutí: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1331640" y="3573016"/>
                <a:ext cx="6768752" cy="2830455"/>
              </a:xfrm>
              <a:prstGeom prst="rect">
                <a:avLst/>
              </a:prstGeom>
              <a:solidFill>
                <a:srgbClr val="FFFF9B"/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4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latin typeface="Cambria Math"/>
                              <a:ea typeface="Cambria Math"/>
                            </a:rPr>
                            <m:t>𝝉</m:t>
                          </m:r>
                          <m:r>
                            <a:rPr lang="cs-CZ" sz="4400" b="1" i="1" smtClean="0"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4400" b="1" i="1" smtClean="0">
                              <a:latin typeface="Cambria Math"/>
                              <a:ea typeface="Cambria Math"/>
                            </a:rPr>
                            <m:t>𝝉</m:t>
                          </m:r>
                        </m:den>
                      </m:f>
                      <m:r>
                        <a:rPr lang="cs-CZ" sz="4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44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𝒂</m:t>
                          </m:r>
                        </m:den>
                      </m:f>
                      <m:r>
                        <a:rPr lang="cs-CZ" sz="4400" b="1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𝒅</m:t>
                          </m:r>
                        </m:den>
                      </m:f>
                      <m:r>
                        <a:rPr lang="cs-CZ" sz="4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𝒅</m:t>
                          </m:r>
                        </m:num>
                        <m:den>
                          <m:r>
                            <a:rPr lang="cs-CZ" sz="4400" b="1" i="1">
                              <a:latin typeface="Cambria Math"/>
                            </a:rPr>
                            <m:t>𝒂</m:t>
                          </m:r>
                        </m:den>
                      </m:f>
                    </m:oMath>
                  </m:oMathPara>
                </a14:m>
                <a:endParaRPr lang="cs-CZ" sz="44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4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  <m:r>
                            <a:rPr lang="cs-CZ" sz="4400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  <a:ea typeface="Cambria Math"/>
                            </a:rPr>
                            <m:t>𝒇</m:t>
                          </m:r>
                        </m:num>
                        <m:den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  <a:ea typeface="Cambria Math"/>
                            </a:rPr>
                            <m:t>𝒇</m:t>
                          </m:r>
                        </m:den>
                      </m:f>
                      <m:r>
                        <a:rPr lang="cs-CZ" sz="4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𝒅</m:t>
                          </m:r>
                        </m:num>
                        <m:den>
                          <m:r>
                            <a:rPr lang="cs-CZ" sz="4400" b="1" i="1" smtClean="0">
                              <a:solidFill>
                                <a:srgbClr val="00660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4400" b="1" i="1" smtClean="0">
                          <a:solidFill>
                            <a:srgbClr val="0066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4400" b="1" i="1" smtClean="0">
                          <a:solidFill>
                            <a:srgbClr val="00660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3573016"/>
                <a:ext cx="6768752" cy="283045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>
            <a:off x="1763688" y="2636912"/>
            <a:ext cx="648072" cy="2952328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ový popisek 8"/>
              <p:cNvSpPr/>
              <p:nvPr/>
            </p:nvSpPr>
            <p:spPr>
              <a:xfrm>
                <a:off x="4355976" y="260648"/>
                <a:ext cx="4608512" cy="3189400"/>
              </a:xfrm>
              <a:prstGeom prst="wedgeRoundRectCallout">
                <a:avLst>
                  <a:gd name="adj1" fmla="val 2977"/>
                  <a:gd name="adj2" fmla="val 84995"/>
                  <a:gd name="adj3" fmla="val 16667"/>
                </a:avLst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/>
                    </a:solidFill>
                  </a:rPr>
                  <a:t>Užijeme zobrazovací rovnici: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𝑓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´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→</m:t>
                      </m:r>
                    </m:oMath>
                  </m:oMathPara>
                </a14:m>
                <a:endParaRPr lang="cs-CZ" sz="2800" b="0" dirty="0" smtClean="0">
                  <a:solidFill>
                    <a:schemeClr val="tx1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𝑓</m:t>
                          </m:r>
                        </m:den>
                      </m:f>
                      <m:r>
                        <a:rPr lang="cs-CZ" sz="2800" i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𝑑</m:t>
                          </m:r>
                        </m:den>
                      </m:f>
                      <m:r>
                        <a:rPr lang="cs-CZ" sz="280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→</m:t>
                      </m:r>
                    </m:oMath>
                  </m:oMathPara>
                </a14:m>
                <a:endParaRPr lang="cs-CZ" sz="2800" dirty="0" smtClean="0">
                  <a:solidFill>
                    <a:schemeClr val="tx1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𝒇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.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𝒅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/(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𝒅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𝒇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  <a:p>
                <a:pPr algn="ctr"/>
                <a:endParaRPr lang="cs-CZ" sz="28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9" name="Zaoblený obdélníkový popise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260648"/>
                <a:ext cx="4608512" cy="3189400"/>
              </a:xfrm>
              <a:prstGeom prst="wedgeRoundRectCallout">
                <a:avLst>
                  <a:gd name="adj1" fmla="val 2977"/>
                  <a:gd name="adj2" fmla="val 84995"/>
                  <a:gd name="adj3" fmla="val 16667"/>
                </a:avLst>
              </a:prstGeom>
              <a:blipFill rotWithShape="1">
                <a:blip r:embed="rId4"/>
                <a:stretch>
                  <a:fillRect t="-2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1822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2736304"/>
          </a:xfrm>
          <a:solidFill>
            <a:srgbClr val="57D3FF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ZOBRAZOVÁNÍ OPTICKÝMI SOUSTAVAMI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57D3FF"/>
          </a:solidFill>
        </p:spPr>
        <p:txBody>
          <a:bodyPr>
            <a:normAutofit fontScale="85000" lnSpcReduction="20000"/>
          </a:bodyPr>
          <a:lstStyle/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ZORNÝ ÚHEL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LUPA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006600"/>
                </a:solidFill>
              </a:rPr>
              <a:t>MIKROSKOP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DALEKOHLED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4139952" y="4761148"/>
            <a:ext cx="1656184" cy="216024"/>
          </a:xfrm>
          <a:prstGeom prst="leftArrow">
            <a:avLst/>
          </a:prstGeom>
          <a:solidFill>
            <a:srgbClr val="00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3995936" y="4005064"/>
            <a:ext cx="288032" cy="2663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2843808" y="4409706"/>
            <a:ext cx="288032" cy="2663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19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6600"/>
                </a:solidFill>
              </a:rPr>
              <a:t>ZVĚTŠUJE ZORNÝ ÚHEL</a:t>
            </a:r>
            <a:r>
              <a:rPr lang="cs-CZ" dirty="0" smtClean="0"/>
              <a:t> PŘI POZOROVÁNÍ VELMI MALÝCH OBJEKTŮ</a:t>
            </a:r>
          </a:p>
          <a:p>
            <a:endParaRPr lang="cs-CZ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</a:t>
            </a:r>
            <a:endParaRPr lang="cs-CZ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193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ZVĚTŠUJE ZORNÝ ÚHEL</a:t>
            </a:r>
            <a:r>
              <a:rPr lang="cs-CZ" dirty="0" smtClean="0"/>
              <a:t> PŘI POZOROVÁNÍ VELMI MALÝCH OBJEKTŮ</a:t>
            </a:r>
          </a:p>
          <a:p>
            <a:r>
              <a:rPr lang="cs-CZ" dirty="0" smtClean="0"/>
              <a:t>PRVNÍ BYL </a:t>
            </a:r>
            <a:r>
              <a:rPr lang="cs-CZ" dirty="0" smtClean="0"/>
              <a:t>ZKONSTRUOVÁN </a:t>
            </a:r>
            <a:r>
              <a:rPr lang="cs-CZ" dirty="0" smtClean="0"/>
              <a:t>V </a:t>
            </a:r>
            <a:r>
              <a:rPr lang="cs-CZ" b="1" u="sng" dirty="0" smtClean="0">
                <a:solidFill>
                  <a:srgbClr val="006600"/>
                </a:solidFill>
              </a:rPr>
              <a:t>17. STOLETÍ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</a:t>
            </a:r>
            <a:endParaRPr lang="cs-CZ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38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ZVĚTŠUJE ZORNÝ ÚHEL</a:t>
            </a:r>
            <a:r>
              <a:rPr lang="cs-CZ" dirty="0" smtClean="0"/>
              <a:t> PŘI POZOROVÁNÍ VELMI MALÝCH OBJEKTŮ</a:t>
            </a:r>
          </a:p>
          <a:p>
            <a:r>
              <a:rPr lang="cs-CZ" dirty="0" smtClean="0"/>
              <a:t>PRVNÍ BYL </a:t>
            </a:r>
            <a:r>
              <a:rPr lang="cs-CZ" dirty="0" smtClean="0"/>
              <a:t>ZKONSTRUOVÁN </a:t>
            </a:r>
            <a:r>
              <a:rPr lang="cs-CZ" dirty="0" smtClean="0"/>
              <a:t>V </a:t>
            </a:r>
            <a:r>
              <a:rPr lang="cs-CZ" b="1" dirty="0" smtClean="0">
                <a:solidFill>
                  <a:srgbClr val="006600"/>
                </a:solidFill>
              </a:rPr>
              <a:t>17. STOLETÍ</a:t>
            </a:r>
          </a:p>
          <a:p>
            <a:r>
              <a:rPr lang="cs-CZ" b="1" u="sng" dirty="0" smtClean="0">
                <a:solidFill>
                  <a:srgbClr val="006600"/>
                </a:solidFill>
              </a:rPr>
              <a:t>SPOJNÁ </a:t>
            </a:r>
            <a:r>
              <a:rPr lang="cs-CZ" dirty="0" smtClean="0"/>
              <a:t>OPTICKÁ SOUSTAVA TVOŘENÁ </a:t>
            </a:r>
            <a:r>
              <a:rPr lang="cs-CZ" b="1" u="sng" dirty="0" smtClean="0">
                <a:solidFill>
                  <a:srgbClr val="006600"/>
                </a:solidFill>
              </a:rPr>
              <a:t>DVĚMA SPOJKAMI</a:t>
            </a:r>
            <a:r>
              <a:rPr lang="cs-CZ" dirty="0" smtClean="0"/>
              <a:t> O RŮZNÝCH OHNISKOVÝCH VZDÁLENOSTECH (</a:t>
            </a:r>
            <a:r>
              <a:rPr lang="cs-CZ" u="sng" dirty="0" smtClean="0"/>
              <a:t>SPOLEČNÁ OPTICKÁ OSA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2" name="Zaoblený obdélníkový popisek 1"/>
          <p:cNvSpPr/>
          <p:nvPr/>
        </p:nvSpPr>
        <p:spPr>
          <a:xfrm>
            <a:off x="1227896" y="5048342"/>
            <a:ext cx="2408000" cy="1440160"/>
          </a:xfrm>
          <a:prstGeom prst="wedgeRoundRectCallout">
            <a:avLst>
              <a:gd name="adj1" fmla="val -52973"/>
              <a:gd name="adj2" fmla="val -105512"/>
              <a:gd name="adj3" fmla="val 16667"/>
            </a:avLst>
          </a:prstGeom>
          <a:solidFill>
            <a:srgbClr val="FFE69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OBJEKTIV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4572000" y="5048342"/>
            <a:ext cx="2232248" cy="1440160"/>
          </a:xfrm>
          <a:prstGeom prst="wedgeRoundRectCallout">
            <a:avLst>
              <a:gd name="adj1" fmla="val -161368"/>
              <a:gd name="adj2" fmla="val -109419"/>
              <a:gd name="adj3" fmla="val 16667"/>
            </a:avLst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7774"/>
                </a:solidFill>
              </a:rPr>
              <a:t>OKULÁR</a:t>
            </a:r>
            <a:endParaRPr lang="cs-CZ" sz="4000" b="1" dirty="0">
              <a:solidFill>
                <a:srgbClr val="00777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382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FFE697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OBJEKTIV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566493"/>
          </a:xfrm>
        </p:spPr>
        <p:txBody>
          <a:bodyPr>
            <a:normAutofit/>
          </a:bodyPr>
          <a:lstStyle/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66FFFF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OKULÁR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MIKROSKOP-POPIS JEHO ČÁSTÍ</a:t>
            </a:r>
            <a:endParaRPr lang="cs-CZ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4663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FFE697"/>
          </a:solidFill>
        </p:spPr>
        <p:txBody>
          <a:bodyPr/>
          <a:lstStyle/>
          <a:p>
            <a:pPr algn="ctr"/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OBJEKT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IV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566493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SPOJKA</a:t>
            </a:r>
            <a:r>
              <a:rPr lang="cs-CZ" dirty="0" smtClean="0"/>
              <a:t> (č. 1), DO JEJÍ BLÍZKOSTI UMISŤUJEME POZOROVANÝ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OBJEKT</a:t>
            </a: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66FFFF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OKULÁR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MIKROSKOP-POPIS JEHO ČÁSTÍ</a:t>
            </a:r>
            <a:endParaRPr lang="cs-CZ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74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FFE697"/>
          </a:solidFill>
        </p:spPr>
        <p:txBody>
          <a:bodyPr/>
          <a:lstStyle/>
          <a:p>
            <a:pPr algn="ctr"/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OBJEKT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IV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" y="2174874"/>
                <a:ext cx="4040188" cy="4566493"/>
              </a:xfrm>
            </p:spPr>
            <p:txBody>
              <a:bodyPr>
                <a:normAutofit/>
              </a:bodyPr>
              <a:lstStyle/>
              <a:p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SPOJKA</a:t>
                </a:r>
                <a:r>
                  <a:rPr lang="cs-CZ" dirty="0" smtClean="0"/>
                  <a:t> (č. 1), DO JEJÍ BLÍZKOSTI UMISŤUJEME POZOROVANÝ </a:t>
                </a:r>
                <a:r>
                  <a:rPr lang="cs-CZ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OBJEKT</a:t>
                </a:r>
              </a:p>
              <a:p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OBJEKTIV </a:t>
                </a:r>
                <a:r>
                  <a:rPr lang="cs-CZ" dirty="0" smtClean="0"/>
                  <a:t>MÁ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MALOU</a:t>
                </a:r>
                <a:r>
                  <a:rPr lang="cs-CZ" dirty="0" smtClean="0"/>
                  <a:t>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OHNISKOVOU VZDÁLENOST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57200" y="2174874"/>
                <a:ext cx="4040188" cy="4566493"/>
              </a:xfrm>
              <a:blipFill rotWithShape="1">
                <a:blip r:embed="rId2"/>
                <a:stretch>
                  <a:fillRect l="-1961" t="-1068" r="-21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66FFFF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OKULÁR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MIKROSKOP-POPIS JEHO ČÁSTÍ</a:t>
            </a:r>
            <a:endParaRPr lang="cs-CZ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72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FFE697"/>
          </a:solidFill>
        </p:spPr>
        <p:txBody>
          <a:bodyPr/>
          <a:lstStyle/>
          <a:p>
            <a:pPr algn="ctr"/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OBJEKT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IV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" y="2174874"/>
                <a:ext cx="4040188" cy="4566493"/>
              </a:xfrm>
            </p:spPr>
            <p:txBody>
              <a:bodyPr>
                <a:normAutofit/>
              </a:bodyPr>
              <a:lstStyle/>
              <a:p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SPOJKA</a:t>
                </a:r>
                <a:r>
                  <a:rPr lang="cs-CZ" dirty="0" smtClean="0"/>
                  <a:t> (č. 1), DO JEJÍ BLÍZKOSTI UMISŤUJEME POZOROVANÝ </a:t>
                </a:r>
                <a:r>
                  <a:rPr lang="cs-CZ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OBJEKT</a:t>
                </a:r>
              </a:p>
              <a:p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OBJEKTIV </a:t>
                </a:r>
                <a:r>
                  <a:rPr lang="cs-CZ" dirty="0" smtClean="0"/>
                  <a:t>MÁ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MALOU</a:t>
                </a:r>
                <a:r>
                  <a:rPr lang="cs-CZ" dirty="0" smtClean="0"/>
                  <a:t>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OHNISKOVOU VZDÁLENOST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r>
                  <a:rPr lang="cs-CZ" dirty="0" smtClean="0">
                    <a:solidFill>
                      <a:schemeClr val="tx1"/>
                    </a:solidFill>
                  </a:rPr>
                  <a:t>POZOROVANÝ OBJEKT UMISŤUJEME DO VZDÁLENOSTI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&gt;</m:t>
                        </m:r>
                        <m: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57200" y="2174874"/>
                <a:ext cx="4040188" cy="4566493"/>
              </a:xfrm>
              <a:blipFill rotWithShape="1">
                <a:blip r:embed="rId2"/>
                <a:stretch>
                  <a:fillRect l="-1961" t="-1068" r="-21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66FFFF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OKULÁR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MIKROSKOP-POPIS JEHO ČÁSTÍ</a:t>
            </a:r>
            <a:endParaRPr lang="cs-CZ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72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FFE697"/>
          </a:solidFill>
        </p:spPr>
        <p:txBody>
          <a:bodyPr/>
          <a:lstStyle/>
          <a:p>
            <a:pPr algn="ctr"/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OBJEKT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IV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" y="2174874"/>
                <a:ext cx="4040188" cy="456649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SPOJKA</a:t>
                </a:r>
                <a:r>
                  <a:rPr lang="cs-CZ" dirty="0" smtClean="0"/>
                  <a:t> (č. 1), DO JEJÍ BLÍZKOSTI UMISŤUJEME POZOROVANÝ </a:t>
                </a:r>
                <a:r>
                  <a:rPr lang="cs-CZ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OBJEKT</a:t>
                </a:r>
              </a:p>
              <a:p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OBJEKTIV </a:t>
                </a:r>
                <a:r>
                  <a:rPr lang="cs-CZ" dirty="0" smtClean="0"/>
                  <a:t>MÁ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MALOU</a:t>
                </a:r>
                <a:r>
                  <a:rPr lang="cs-CZ" dirty="0" smtClean="0"/>
                  <a:t>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OHNISKOVOU VZDÁLENOST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r>
                  <a:rPr lang="cs-CZ" dirty="0" smtClean="0">
                    <a:solidFill>
                      <a:schemeClr val="tx1"/>
                    </a:solidFill>
                  </a:rPr>
                  <a:t>POZOROVANÝ OBJEKT UMISŤUJEME DO VZDÁLENOSTI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&gt;</m:t>
                        </m:r>
                        <m: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:r>
                  <a:rPr lang="cs-CZ" dirty="0" smtClean="0"/>
                  <a:t>OBJEKTIV VYTVOŘÍ</a:t>
                </a:r>
                <a:r>
                  <a:rPr lang="cs-CZ" b="1" dirty="0" smtClean="0"/>
                  <a:t>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SKUTEČNÝ PŘEVRÁCENÝ ZVĚTŠENÝ</a:t>
                </a:r>
                <a:r>
                  <a:rPr lang="cs-CZ" b="1" dirty="0" smtClean="0"/>
                  <a:t> </a:t>
                </a:r>
                <a:r>
                  <a:rPr lang="cs-CZ" dirty="0" smtClean="0"/>
                  <a:t>OBRAZ</a:t>
                </a:r>
                <a:endParaRPr lang="cs-CZ" dirty="0" smtClean="0">
                  <a:solidFill>
                    <a:schemeClr val="tx1"/>
                  </a:solidFill>
                </a:endParaRPr>
              </a:p>
              <a:p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57200" y="2174874"/>
                <a:ext cx="4040188" cy="4566493"/>
              </a:xfrm>
              <a:blipFill rotWithShape="1">
                <a:blip r:embed="rId2"/>
                <a:stretch>
                  <a:fillRect l="-1961" t="-1869" r="-21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66FFFF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OKULÁR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MIKROSKOP-POPIS JEHO ČÁSTÍ</a:t>
            </a:r>
            <a:endParaRPr lang="cs-CZ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72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FFE697"/>
          </a:solidFill>
        </p:spPr>
        <p:txBody>
          <a:bodyPr/>
          <a:lstStyle/>
          <a:p>
            <a:pPr algn="ctr"/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OBJEKT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IV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" y="2174874"/>
                <a:ext cx="4040188" cy="456649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SPOJKA</a:t>
                </a:r>
                <a:r>
                  <a:rPr lang="cs-CZ" dirty="0" smtClean="0"/>
                  <a:t> (č. 1), DO JEJÍ BLÍZKOSTI UMISŤUJEME POZOROVANÝ </a:t>
                </a:r>
                <a:r>
                  <a:rPr lang="cs-CZ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OBJEKT</a:t>
                </a:r>
              </a:p>
              <a:p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OBJEKTIV </a:t>
                </a:r>
                <a:r>
                  <a:rPr lang="cs-CZ" dirty="0" smtClean="0"/>
                  <a:t>MÁ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MALOU</a:t>
                </a:r>
                <a:r>
                  <a:rPr lang="cs-CZ" dirty="0" smtClean="0"/>
                  <a:t>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OHNISKOVOU VZDÁLENOST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r>
                  <a:rPr lang="cs-CZ" dirty="0" smtClean="0">
                    <a:solidFill>
                      <a:schemeClr val="tx1"/>
                    </a:solidFill>
                  </a:rPr>
                  <a:t>POZOROVANÝ OBJEKT UMISŤUJEME DO VZDÁLENOSTI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&gt;</m:t>
                        </m:r>
                        <m: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:r>
                  <a:rPr lang="cs-CZ" dirty="0" smtClean="0"/>
                  <a:t>OBJEKTIV VYTVOŘÍ</a:t>
                </a:r>
                <a:r>
                  <a:rPr lang="cs-CZ" b="1" dirty="0" smtClean="0"/>
                  <a:t>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SKUTEČNÝ PŘEVRÁCENÝ ZVĚTŠENÝ</a:t>
                </a:r>
                <a:r>
                  <a:rPr lang="cs-CZ" b="1" dirty="0" smtClean="0"/>
                  <a:t> </a:t>
                </a:r>
                <a:r>
                  <a:rPr lang="cs-CZ" dirty="0" smtClean="0"/>
                  <a:t>OBRAZ</a:t>
                </a:r>
                <a:endParaRPr lang="cs-CZ" dirty="0" smtClean="0">
                  <a:solidFill>
                    <a:schemeClr val="tx1"/>
                  </a:solidFill>
                </a:endParaRPr>
              </a:p>
              <a:p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57200" y="2174874"/>
                <a:ext cx="4040188" cy="4566493"/>
              </a:xfrm>
              <a:blipFill rotWithShape="1">
                <a:blip r:embed="rId2"/>
                <a:stretch>
                  <a:fillRect l="-1961" t="-1869" r="-21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66FFFF"/>
          </a:solidFill>
        </p:spPr>
        <p:txBody>
          <a:bodyPr/>
          <a:lstStyle/>
          <a:p>
            <a:pPr algn="ctr"/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</a:rPr>
              <a:t>OKU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LÁR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SPOJKA</a:t>
            </a:r>
            <a:r>
              <a:rPr lang="cs-CZ" dirty="0"/>
              <a:t> (č. </a:t>
            </a:r>
            <a:r>
              <a:rPr lang="cs-CZ" dirty="0" smtClean="0"/>
              <a:t>2), </a:t>
            </a:r>
            <a:r>
              <a:rPr lang="cs-CZ" dirty="0"/>
              <a:t>DO </a:t>
            </a:r>
            <a:r>
              <a:rPr lang="cs-CZ" dirty="0" smtClean="0"/>
              <a:t>JEJÍ </a:t>
            </a:r>
            <a:r>
              <a:rPr lang="cs-CZ" dirty="0"/>
              <a:t>BLÍZKOSTI UMISŤUJEME </a:t>
            </a:r>
            <a:r>
              <a:rPr lang="cs-CZ" b="1" u="sng" dirty="0" smtClean="0">
                <a:solidFill>
                  <a:srgbClr val="002060"/>
                </a:solidFill>
              </a:rPr>
              <a:t>OKO</a:t>
            </a:r>
            <a:endParaRPr lang="cs-CZ" b="1" u="sng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sp>
        <p:nvSpPr>
          <p:cNvPr id="9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MIKROSKOP-POPIS JEHO ČÁSTÍ</a:t>
            </a:r>
            <a:endParaRPr lang="cs-CZ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772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FFE697"/>
          </a:solidFill>
        </p:spPr>
        <p:txBody>
          <a:bodyPr/>
          <a:lstStyle/>
          <a:p>
            <a:pPr algn="ctr"/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OBJEKT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IV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" y="2174874"/>
                <a:ext cx="4040188" cy="456649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SPOJKA</a:t>
                </a:r>
                <a:r>
                  <a:rPr lang="cs-CZ" dirty="0" smtClean="0"/>
                  <a:t> (č. 1), DO JEJÍ BLÍZKOSTI UMISŤUJEME POZOROVANÝ </a:t>
                </a:r>
                <a:r>
                  <a:rPr lang="cs-CZ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OBJEKT</a:t>
                </a:r>
              </a:p>
              <a:p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OBJEKTIV </a:t>
                </a:r>
                <a:r>
                  <a:rPr lang="cs-CZ" dirty="0" smtClean="0"/>
                  <a:t>MÁ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MALOU</a:t>
                </a:r>
                <a:r>
                  <a:rPr lang="cs-CZ" dirty="0" smtClean="0"/>
                  <a:t>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OHNISKOVOU VZDÁLENOST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r>
                  <a:rPr lang="cs-CZ" dirty="0" smtClean="0">
                    <a:solidFill>
                      <a:schemeClr val="tx1"/>
                    </a:solidFill>
                  </a:rPr>
                  <a:t>POZOROVANÝ OBJEKT UMISŤUJEME DO VZDÁLENOSTI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&gt;</m:t>
                        </m:r>
                        <m: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:r>
                  <a:rPr lang="cs-CZ" dirty="0" smtClean="0"/>
                  <a:t>OBJEKTIV VYTVOŘÍ</a:t>
                </a:r>
                <a:r>
                  <a:rPr lang="cs-CZ" b="1" dirty="0" smtClean="0"/>
                  <a:t>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SKUTEČNÝ PŘEVRÁCENÝ ZVĚTŠENÝ</a:t>
                </a:r>
                <a:r>
                  <a:rPr lang="cs-CZ" b="1" dirty="0" smtClean="0"/>
                  <a:t> </a:t>
                </a:r>
                <a:r>
                  <a:rPr lang="cs-CZ" dirty="0" smtClean="0"/>
                  <a:t>OBRAZ</a:t>
                </a:r>
                <a:endParaRPr lang="cs-CZ" dirty="0" smtClean="0">
                  <a:solidFill>
                    <a:schemeClr val="tx1"/>
                  </a:solidFill>
                </a:endParaRPr>
              </a:p>
              <a:p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57200" y="2174874"/>
                <a:ext cx="4040188" cy="4566493"/>
              </a:xfrm>
              <a:blipFill rotWithShape="1">
                <a:blip r:embed="rId2"/>
                <a:stretch>
                  <a:fillRect l="-1961" t="-1869" r="-21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66FFFF"/>
          </a:solidFill>
        </p:spPr>
        <p:txBody>
          <a:bodyPr/>
          <a:lstStyle/>
          <a:p>
            <a:pPr algn="ctr"/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</a:rPr>
              <a:t>OKU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LÁR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quarter" idx="4"/>
              </p:nvPr>
            </p:nvSpPr>
            <p:spPr/>
            <p:txBody>
              <a:bodyPr/>
              <a:lstStyle/>
              <a:p>
                <a:r>
                  <a:rPr lang="cs-CZ" b="1" dirty="0" smtClean="0">
                    <a:solidFill>
                      <a:srgbClr val="002060"/>
                    </a:solidFill>
                  </a:rPr>
                  <a:t>SPOJKA</a:t>
                </a:r>
                <a:r>
                  <a:rPr lang="cs-CZ" dirty="0"/>
                  <a:t> (č. </a:t>
                </a:r>
                <a:r>
                  <a:rPr lang="cs-CZ" dirty="0" smtClean="0"/>
                  <a:t>2), </a:t>
                </a:r>
                <a:r>
                  <a:rPr lang="cs-CZ" dirty="0"/>
                  <a:t>DO </a:t>
                </a:r>
                <a:r>
                  <a:rPr lang="cs-CZ" dirty="0" smtClean="0"/>
                  <a:t>JEJÍ </a:t>
                </a:r>
                <a:r>
                  <a:rPr lang="cs-CZ" dirty="0"/>
                  <a:t>BLÍZKOSTI UMISŤUJEME </a:t>
                </a:r>
                <a:r>
                  <a:rPr lang="cs-CZ" b="1" u="sng" dirty="0" smtClean="0">
                    <a:solidFill>
                      <a:srgbClr val="002060"/>
                    </a:solidFill>
                  </a:rPr>
                  <a:t>OKO</a:t>
                </a:r>
                <a:endParaRPr lang="cs-CZ" b="1" u="sng" dirty="0">
                  <a:solidFill>
                    <a:srgbClr val="002060"/>
                  </a:solidFill>
                </a:endParaRPr>
              </a:p>
              <a:p>
                <a:r>
                  <a:rPr lang="cs-CZ" b="1" dirty="0" smtClean="0">
                    <a:solidFill>
                      <a:srgbClr val="002060"/>
                    </a:solidFill>
                  </a:rPr>
                  <a:t>OKULÁR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dirty="0"/>
                  <a:t>MÁ </a:t>
                </a:r>
                <a:r>
                  <a:rPr lang="cs-CZ" dirty="0" smtClean="0"/>
                  <a:t>VĚTŠÍ 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OHNISKOVOU VZDÁLENOST</a:t>
                </a:r>
                <a:r>
                  <a:rPr lang="cs-CZ" dirty="0">
                    <a:solidFill>
                      <a:srgbClr val="002060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dirty="0" smtClean="0"/>
                  <a:t>NEŽ MÁ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OBJEKTIV</a:t>
                </a:r>
                <a:endParaRPr lang="cs-CZ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blipFill rotWithShape="1">
                <a:blip r:embed="rId3"/>
                <a:stretch>
                  <a:fillRect l="-2112" t="-1235" r="-21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MIKROSKOP-POPIS JEHO ČÁSTÍ</a:t>
            </a:r>
            <a:endParaRPr lang="cs-CZ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912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FFE697"/>
          </a:solidFill>
        </p:spPr>
        <p:txBody>
          <a:bodyPr/>
          <a:lstStyle/>
          <a:p>
            <a:pPr algn="ctr"/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OBJEKT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IV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" y="2174874"/>
                <a:ext cx="4040188" cy="456649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SPOJKA</a:t>
                </a:r>
                <a:r>
                  <a:rPr lang="cs-CZ" dirty="0" smtClean="0"/>
                  <a:t> (č. 1), DO JEJÍ BLÍZKOSTI UMISŤUJEME POZOROVANÝ </a:t>
                </a:r>
                <a:r>
                  <a:rPr lang="cs-CZ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OBJEKT</a:t>
                </a:r>
              </a:p>
              <a:p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OBJEKTIV </a:t>
                </a:r>
                <a:r>
                  <a:rPr lang="cs-CZ" dirty="0" smtClean="0"/>
                  <a:t>MÁ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MALOU</a:t>
                </a:r>
                <a:r>
                  <a:rPr lang="cs-CZ" dirty="0" smtClean="0"/>
                  <a:t>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OHNISKOVOU VZDÁLENOST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r>
                  <a:rPr lang="cs-CZ" dirty="0" smtClean="0">
                    <a:solidFill>
                      <a:schemeClr val="tx1"/>
                    </a:solidFill>
                  </a:rPr>
                  <a:t>POZOROVANÝ OBJEKT UMISŤUJEME DO VZDÁLENOSTI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&gt;</m:t>
                        </m:r>
                        <m: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:r>
                  <a:rPr lang="cs-CZ" dirty="0" smtClean="0"/>
                  <a:t>OBJEKTIV VYTVOŘÍ</a:t>
                </a:r>
                <a:r>
                  <a:rPr lang="cs-CZ" b="1" dirty="0" smtClean="0"/>
                  <a:t>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SKUTEČNÝ PŘEVRÁCENÝ ZVĚTŠENÝ</a:t>
                </a:r>
                <a:r>
                  <a:rPr lang="cs-CZ" b="1" dirty="0" smtClean="0"/>
                  <a:t> </a:t>
                </a:r>
                <a:r>
                  <a:rPr lang="cs-CZ" dirty="0" smtClean="0"/>
                  <a:t>OBRAZ</a:t>
                </a:r>
                <a:endParaRPr lang="cs-CZ" dirty="0" smtClean="0">
                  <a:solidFill>
                    <a:schemeClr val="tx1"/>
                  </a:solidFill>
                </a:endParaRPr>
              </a:p>
              <a:p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57200" y="2174874"/>
                <a:ext cx="4040188" cy="4566493"/>
              </a:xfrm>
              <a:blipFill rotWithShape="1">
                <a:blip r:embed="rId2"/>
                <a:stretch>
                  <a:fillRect l="-1961" t="-1869" r="-21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66FFFF"/>
          </a:solidFill>
        </p:spPr>
        <p:txBody>
          <a:bodyPr/>
          <a:lstStyle/>
          <a:p>
            <a:pPr algn="ctr"/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</a:rPr>
              <a:t>OKU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LÁR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Zástupný symbol pro obsah 7"/>
              <p:cNvSpPr>
                <a:spLocks noGrp="1"/>
              </p:cNvSpPr>
              <p:nvPr>
                <p:ph sz="quarter" idx="4"/>
              </p:nvPr>
            </p:nvSpPr>
            <p:spPr/>
            <p:txBody>
              <a:bodyPr/>
              <a:lstStyle/>
              <a:p>
                <a:r>
                  <a:rPr lang="cs-CZ" b="1" dirty="0" smtClean="0">
                    <a:solidFill>
                      <a:srgbClr val="002060"/>
                    </a:solidFill>
                  </a:rPr>
                  <a:t>SPOJKA</a:t>
                </a:r>
                <a:r>
                  <a:rPr lang="cs-CZ" dirty="0"/>
                  <a:t> (č. </a:t>
                </a:r>
                <a:r>
                  <a:rPr lang="cs-CZ" dirty="0" smtClean="0"/>
                  <a:t>2), </a:t>
                </a:r>
                <a:r>
                  <a:rPr lang="cs-CZ" dirty="0"/>
                  <a:t>DO </a:t>
                </a:r>
                <a:r>
                  <a:rPr lang="cs-CZ" dirty="0" smtClean="0"/>
                  <a:t>JEJÍ </a:t>
                </a:r>
                <a:r>
                  <a:rPr lang="cs-CZ" dirty="0"/>
                  <a:t>BLÍZKOSTI UMISŤUJEME </a:t>
                </a:r>
                <a:r>
                  <a:rPr lang="cs-CZ" b="1" u="sng" dirty="0" smtClean="0">
                    <a:solidFill>
                      <a:srgbClr val="002060"/>
                    </a:solidFill>
                  </a:rPr>
                  <a:t>OKO</a:t>
                </a:r>
                <a:endParaRPr lang="cs-CZ" b="1" u="sng" dirty="0">
                  <a:solidFill>
                    <a:srgbClr val="002060"/>
                  </a:solidFill>
                </a:endParaRPr>
              </a:p>
              <a:p>
                <a:r>
                  <a:rPr lang="cs-CZ" b="1" dirty="0" smtClean="0">
                    <a:solidFill>
                      <a:srgbClr val="002060"/>
                    </a:solidFill>
                  </a:rPr>
                  <a:t>OKULÁR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dirty="0"/>
                  <a:t>MÁ </a:t>
                </a:r>
                <a:r>
                  <a:rPr lang="cs-CZ" dirty="0" smtClean="0"/>
                  <a:t>VĚTŠÍ 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OHNISKOVOU VZDÁLENOST</a:t>
                </a:r>
                <a:r>
                  <a:rPr lang="cs-CZ" dirty="0">
                    <a:solidFill>
                      <a:srgbClr val="002060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𝒇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,</m:t>
                        </m:r>
                      </m:sub>
                    </m:sSub>
                  </m:oMath>
                </a14:m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dirty="0" smtClean="0"/>
                  <a:t>NEŽ MÁ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OBJEKTIV</a:t>
                </a:r>
                <a:endParaRPr lang="cs-CZ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r>
                  <a:rPr lang="cs-CZ" b="1" dirty="0" smtClean="0">
                    <a:solidFill>
                      <a:srgbClr val="002060"/>
                    </a:solidFill>
                  </a:rPr>
                  <a:t>OKULÁR</a:t>
                </a:r>
                <a:r>
                  <a:rPr lang="cs-CZ" dirty="0" smtClean="0"/>
                  <a:t> PLNÍ FUNKCI 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LUPY</a:t>
                </a:r>
                <a:r>
                  <a:rPr lang="cs-CZ" dirty="0" smtClean="0"/>
                  <a:t>, KTEROU POZORUJEME </a:t>
                </a:r>
                <a:r>
                  <a:rPr lang="cs-CZ" b="1" dirty="0" smtClean="0"/>
                  <a:t>OBRAZ</a:t>
                </a:r>
                <a:r>
                  <a:rPr lang="cs-CZ" dirty="0" smtClean="0"/>
                  <a:t> VYTVOŘENÝ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OBJEKTIVEM</a:t>
                </a:r>
                <a:endParaRPr lang="cs-CZ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blipFill rotWithShape="1">
                <a:blip r:embed="rId3"/>
                <a:stretch>
                  <a:fillRect l="-2112" t="-1235" r="-2262" b="-2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MIKROSKOP-POPIS JEHO ČÁSTÍ</a:t>
            </a:r>
            <a:endParaRPr lang="cs-CZ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26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(1)		</a:t>
            </a:r>
            <a:r>
              <a:rPr lang="cs-CZ" b="1" dirty="0" smtClean="0">
                <a:solidFill>
                  <a:srgbClr val="002060"/>
                </a:solidFill>
              </a:rPr>
              <a:t>OKULÁR (2)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		</a:t>
            </a:r>
            <a:r>
              <a:rPr lang="cs-CZ" b="1" dirty="0" smtClean="0">
                <a:solidFill>
                  <a:srgbClr val="002060"/>
                </a:solidFill>
              </a:rPr>
              <a:t>			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 – SCHÉMA 1</a:t>
            </a:r>
            <a:endParaRPr lang="cs-CZ" b="1" dirty="0">
              <a:solidFill>
                <a:srgbClr val="0066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1302328" y="5788766"/>
            <a:ext cx="586408" cy="0"/>
          </a:xfrm>
          <a:prstGeom prst="straightConnector1">
            <a:avLst/>
          </a:prstGeom>
          <a:ln w="539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1297537" y="4725144"/>
            <a:ext cx="0" cy="2132856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823660" y="4002831"/>
            <a:ext cx="0" cy="2855169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580150" y="4002830"/>
            <a:ext cx="0" cy="2855169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139952" y="6208081"/>
            <a:ext cx="0" cy="649918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165244" y="508518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5244" y="5085184"/>
                <a:ext cx="658416" cy="461665"/>
              </a:xfrm>
              <a:prstGeom prst="rect">
                <a:avLst/>
              </a:prstGeom>
              <a:blipFill rotWithShape="1">
                <a:blip r:embed="rId6"/>
                <a:stretch>
                  <a:fillRect b="-171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4" name="Přímá spojnice se šipkou 33"/>
          <p:cNvCxnSpPr/>
          <p:nvPr/>
        </p:nvCxnSpPr>
        <p:spPr>
          <a:xfrm>
            <a:off x="2580150" y="5788766"/>
            <a:ext cx="1559802" cy="0"/>
          </a:xfrm>
          <a:prstGeom prst="straightConnector1">
            <a:avLst/>
          </a:prstGeom>
          <a:ln w="53975">
            <a:solidFill>
              <a:srgbClr val="0070C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027040" y="519958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𝒇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7040" y="5199581"/>
                <a:ext cx="658416" cy="461665"/>
              </a:xfrm>
              <a:prstGeom prst="rect">
                <a:avLst/>
              </a:prstGeom>
              <a:blipFill rotWithShape="1">
                <a:blip r:embed="rId7"/>
                <a:stretch>
                  <a:fillRect b="-171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6" name="Přímá spojnice se šipkou 35"/>
          <p:cNvCxnSpPr/>
          <p:nvPr/>
        </p:nvCxnSpPr>
        <p:spPr>
          <a:xfrm>
            <a:off x="1843872" y="6509504"/>
            <a:ext cx="773568" cy="0"/>
          </a:xfrm>
          <a:prstGeom prst="straightConnector1">
            <a:avLst/>
          </a:prstGeom>
          <a:ln w="5397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1856517" y="5887209"/>
                <a:ext cx="65841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∆</m:t>
                      </m:r>
                    </m:oMath>
                  </m:oMathPara>
                </a14:m>
                <a:endParaRPr lang="cs-CZ" sz="3600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6517" y="5887209"/>
                <a:ext cx="658416" cy="6463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4741168" y="4628433"/>
                <a:ext cx="4402832" cy="23262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∆ −</m:t>
                      </m:r>
                      <m:r>
                        <m:rPr>
                          <m:sty m:val="p"/>
                        </m:rPr>
                        <a:rPr lang="cs-CZ" sz="3600" b="0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tato</m:t>
                      </m:r>
                      <m:r>
                        <a:rPr lang="cs-CZ" sz="3600" b="0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3600" b="0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vzd</m:t>
                      </m:r>
                      <m:r>
                        <a:rPr lang="cs-CZ" sz="3600" b="0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á</m:t>
                      </m:r>
                      <m:r>
                        <m:rPr>
                          <m:sty m:val="p"/>
                        </m:rPr>
                        <a:rPr lang="cs-CZ" sz="3600" b="0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lenost</m:t>
                      </m:r>
                      <m:r>
                        <a:rPr lang="cs-CZ" sz="3600" b="0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sz="3600" b="0" i="0" dirty="0" smtClean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3600" b="0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se</m:t>
                      </m:r>
                      <m:r>
                        <a:rPr lang="cs-CZ" sz="3600" b="0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3600" b="0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naz</m:t>
                      </m:r>
                      <m:r>
                        <a:rPr lang="cs-CZ" sz="3600" b="0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ý</m:t>
                      </m:r>
                      <m:r>
                        <m:rPr>
                          <m:sty m:val="p"/>
                        </m:rPr>
                        <a:rPr lang="cs-CZ" sz="3600" b="0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v</m:t>
                      </m:r>
                      <m:r>
                        <a:rPr lang="cs-CZ" sz="3600" b="0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á</m:t>
                      </m:r>
                    </m:oMath>
                  </m:oMathPara>
                </a14:m>
                <a:endParaRPr lang="cs-CZ" sz="3600" b="0" i="0" dirty="0" smtClean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0" u="sng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𝐎𝐏𝐓𝐈𝐂𝐊</m:t>
                      </m:r>
                      <m:r>
                        <a:rPr lang="cs-CZ" sz="3600" b="1" i="0" u="sng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Ý </m:t>
                      </m:r>
                      <m:r>
                        <a:rPr lang="cs-CZ" sz="3600" b="1" i="0" u="sng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𝐈𝐍𝐓𝐄𝐑𝐕𝐀𝐋</m:t>
                      </m:r>
                    </m:oMath>
                  </m:oMathPara>
                </a14:m>
                <a:endParaRPr lang="cs-CZ" sz="3600" b="1" u="sng" dirty="0" smtClean="0">
                  <a:solidFill>
                    <a:srgbClr val="FF0000"/>
                  </a:solidFill>
                  <a:ea typeface="Cambria Math"/>
                </a:endParaRPr>
              </a:p>
              <a:p>
                <a:endParaRPr lang="cs-CZ" sz="3600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1168" y="4628433"/>
                <a:ext cx="4402832" cy="232627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67762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3000"/>
                            </p:stCondLst>
                            <p:childTnLst>
                              <p:par>
                                <p:cTn id="6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500"/>
                            </p:stCondLst>
                            <p:childTnLst>
                              <p:par>
                                <p:cTn id="7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000"/>
                            </p:stCondLst>
                            <p:childTnLst>
                              <p:par>
                                <p:cTn id="7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6000"/>
                            </p:stCondLst>
                            <p:childTnLst>
                              <p:par>
                                <p:cTn id="8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000"/>
                            </p:stCondLst>
                            <p:childTnLst>
                              <p:par>
                                <p:cTn id="9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0" grpId="0" animBg="1"/>
      <p:bldP spid="21" grpId="0" animBg="1"/>
      <p:bldP spid="22" grpId="0" animBg="1"/>
      <p:bldP spid="40" grpId="0"/>
      <p:bldP spid="41" grpId="0"/>
      <p:bldP spid="42" grpId="0"/>
      <p:bldP spid="43" grpId="0"/>
      <p:bldP spid="33" grpId="0"/>
      <p:bldP spid="35" grpId="0"/>
      <p:bldP spid="38" grpId="0"/>
      <p:bldP spid="39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			OKO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 – SCHÉMA 2</a:t>
            </a:r>
            <a:endParaRPr lang="cs-CZ" b="1" dirty="0">
              <a:solidFill>
                <a:srgbClr val="0066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5580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</a:t>
            </a:r>
            <a:r>
              <a:rPr lang="cs-CZ" b="1" smtClean="0">
                <a:solidFill>
                  <a:srgbClr val="002060"/>
                </a:solidFill>
              </a:rPr>
              <a:t>			OKO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 – SCHÉMA 2</a:t>
            </a:r>
            <a:endParaRPr lang="cs-CZ" b="1" dirty="0">
              <a:solidFill>
                <a:srgbClr val="0066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aoblený obdélníkový popisek 1"/>
          <p:cNvSpPr/>
          <p:nvPr/>
        </p:nvSpPr>
        <p:spPr>
          <a:xfrm>
            <a:off x="498376" y="5373216"/>
            <a:ext cx="2777480" cy="1330083"/>
          </a:xfrm>
          <a:prstGeom prst="wedgeRoundRectCallout">
            <a:avLst>
              <a:gd name="adj1" fmla="val -43625"/>
              <a:gd name="adj2" fmla="val -164896"/>
              <a:gd name="adj3" fmla="val 16667"/>
            </a:avLst>
          </a:prstGeom>
          <a:solidFill>
            <a:srgbClr val="FFFF00">
              <a:alpha val="2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POZOROVANÝ OBJEKT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184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</a:t>
            </a:r>
            <a:r>
              <a:rPr lang="cs-CZ" b="1" smtClean="0">
                <a:solidFill>
                  <a:srgbClr val="002060"/>
                </a:solidFill>
              </a:rPr>
              <a:t>			OKO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 – SCHÉMA 2</a:t>
            </a:r>
            <a:endParaRPr lang="cs-CZ" b="1" dirty="0">
              <a:solidFill>
                <a:srgbClr val="0066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aoblený obdélníkový popisek 1"/>
          <p:cNvSpPr/>
          <p:nvPr/>
        </p:nvSpPr>
        <p:spPr>
          <a:xfrm>
            <a:off x="498376" y="5373216"/>
            <a:ext cx="2777480" cy="1330083"/>
          </a:xfrm>
          <a:prstGeom prst="wedgeRoundRectCallout">
            <a:avLst>
              <a:gd name="adj1" fmla="val -43625"/>
              <a:gd name="adj2" fmla="val -164896"/>
              <a:gd name="adj3" fmla="val 16667"/>
            </a:avLst>
          </a:prstGeom>
          <a:solidFill>
            <a:srgbClr val="FFFF00">
              <a:alpha val="2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PŘEDMĚTOVÁ VZDÁLENOST </a:t>
            </a:r>
            <a:r>
              <a:rPr lang="cs-CZ" sz="3200" b="1" i="1" dirty="0" smtClean="0">
                <a:solidFill>
                  <a:schemeClr val="tx1"/>
                </a:solidFill>
              </a:rPr>
              <a:t>a</a:t>
            </a:r>
            <a:r>
              <a:rPr lang="en-US" sz="3200" b="1" i="1" dirty="0" smtClean="0">
                <a:solidFill>
                  <a:schemeClr val="tx1"/>
                </a:solidFill>
              </a:rPr>
              <a:t>&gt;</a:t>
            </a:r>
            <a:r>
              <a:rPr lang="en-US" sz="3200" b="1" i="1" dirty="0" smtClean="0">
                <a:solidFill>
                  <a:schemeClr val="accent6">
                    <a:lumMod val="50000"/>
                  </a:schemeClr>
                </a:solidFill>
              </a:rPr>
              <a:t>f </a:t>
            </a:r>
            <a:r>
              <a:rPr lang="en-US" sz="2000" b="1" i="1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712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</a:t>
            </a:r>
            <a:r>
              <a:rPr lang="cs-CZ" b="1" smtClean="0">
                <a:solidFill>
                  <a:srgbClr val="002060"/>
                </a:solidFill>
              </a:rPr>
              <a:t>			OKO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 – SCHÉMA 2</a:t>
            </a:r>
            <a:endParaRPr lang="cs-CZ" b="1" dirty="0">
              <a:solidFill>
                <a:srgbClr val="0066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aoblený obdélníkový popisek 1"/>
          <p:cNvSpPr/>
          <p:nvPr/>
        </p:nvSpPr>
        <p:spPr>
          <a:xfrm>
            <a:off x="498376" y="5373216"/>
            <a:ext cx="2777480" cy="1330083"/>
          </a:xfrm>
          <a:prstGeom prst="wedgeRoundRectCallout">
            <a:avLst>
              <a:gd name="adj1" fmla="val -19820"/>
              <a:gd name="adj2" fmla="val -96149"/>
              <a:gd name="adj3" fmla="val 16667"/>
            </a:avLst>
          </a:prstGeom>
          <a:solidFill>
            <a:srgbClr val="FFFF00">
              <a:alpha val="2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accent6">
                    <a:lumMod val="50000"/>
                  </a:schemeClr>
                </a:solidFill>
              </a:rPr>
              <a:t>SPOJKA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= OBJEKTIV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95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</a:t>
            </a:r>
            <a:r>
              <a:rPr lang="cs-CZ" b="1" smtClean="0">
                <a:solidFill>
                  <a:srgbClr val="002060"/>
                </a:solidFill>
              </a:rPr>
              <a:t>			OKO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 – SCHÉMA 2</a:t>
            </a:r>
            <a:endParaRPr lang="cs-CZ" b="1" dirty="0">
              <a:solidFill>
                <a:srgbClr val="0066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Zaoblený obdélníkový popisek 23"/>
          <p:cNvSpPr/>
          <p:nvPr/>
        </p:nvSpPr>
        <p:spPr>
          <a:xfrm>
            <a:off x="498376" y="5373216"/>
            <a:ext cx="2777480" cy="1330083"/>
          </a:xfrm>
          <a:prstGeom prst="wedgeRoundRectCallout">
            <a:avLst>
              <a:gd name="adj1" fmla="val 25764"/>
              <a:gd name="adj2" fmla="val -89802"/>
              <a:gd name="adj3" fmla="val 16667"/>
            </a:avLst>
          </a:prstGeom>
          <a:solidFill>
            <a:srgbClr val="FFFF00">
              <a:alpha val="2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OBJEKTIVEM VYTVOŘENÝ OBRAZ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8363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</a:t>
            </a:r>
            <a:r>
              <a:rPr lang="cs-CZ" b="1" smtClean="0">
                <a:solidFill>
                  <a:srgbClr val="002060"/>
                </a:solidFill>
              </a:rPr>
              <a:t>			OKO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 – SCHÉMA 2</a:t>
            </a:r>
            <a:endParaRPr lang="cs-CZ" b="1" dirty="0">
              <a:solidFill>
                <a:srgbClr val="0066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Zaoblený obdélníkový popisek 23"/>
          <p:cNvSpPr/>
          <p:nvPr/>
        </p:nvSpPr>
        <p:spPr>
          <a:xfrm>
            <a:off x="498376" y="5373216"/>
            <a:ext cx="3209528" cy="1330083"/>
          </a:xfrm>
          <a:prstGeom prst="wedgeRoundRectCallout">
            <a:avLst>
              <a:gd name="adj1" fmla="val 17436"/>
              <a:gd name="adj2" fmla="val -89802"/>
              <a:gd name="adj3" fmla="val 16667"/>
            </a:avLst>
          </a:prstGeom>
          <a:solidFill>
            <a:srgbClr val="FFFF00">
              <a:alpha val="2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OBRAZ VZNIKÁ V  PŘEDMĚTOVÉM OHNISKU </a:t>
            </a:r>
            <a:r>
              <a:rPr lang="cs-CZ" sz="2400" b="1" dirty="0" smtClean="0">
                <a:solidFill>
                  <a:srgbClr val="0070C0"/>
                </a:solidFill>
              </a:rPr>
              <a:t>OKULÁRU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882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</a:t>
            </a:r>
            <a:r>
              <a:rPr lang="cs-CZ" b="1" smtClean="0">
                <a:solidFill>
                  <a:srgbClr val="002060"/>
                </a:solidFill>
              </a:rPr>
              <a:t>			OKO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 – SCHÉMA 2</a:t>
            </a:r>
            <a:endParaRPr lang="cs-CZ" b="1" dirty="0">
              <a:solidFill>
                <a:srgbClr val="0066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Zaoblený obdélníkový popisek 23"/>
          <p:cNvSpPr/>
          <p:nvPr/>
        </p:nvSpPr>
        <p:spPr>
          <a:xfrm>
            <a:off x="548576" y="5373216"/>
            <a:ext cx="3209528" cy="1330083"/>
          </a:xfrm>
          <a:prstGeom prst="wedgeRoundRectCallout">
            <a:avLst>
              <a:gd name="adj1" fmla="val 57761"/>
              <a:gd name="adj2" fmla="val -128935"/>
              <a:gd name="adj3" fmla="val 16667"/>
            </a:avLst>
          </a:prstGeom>
          <a:solidFill>
            <a:srgbClr val="FFFF00">
              <a:alpha val="2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OKULÁR = SPOJKA S OHNISKOVOU VZDÁLENOSTÍ </a:t>
            </a:r>
            <a:r>
              <a:rPr lang="cs-CZ" sz="2400" b="1" dirty="0" smtClean="0">
                <a:solidFill>
                  <a:srgbClr val="0070C0"/>
                </a:solidFill>
              </a:rPr>
              <a:t>VĚTŠÍ, </a:t>
            </a:r>
            <a:r>
              <a:rPr lang="cs-CZ" sz="2400" b="1" dirty="0" smtClean="0">
                <a:solidFill>
                  <a:srgbClr val="0070C0"/>
                </a:solidFill>
              </a:rPr>
              <a:t>NEŽ MÁ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OBJEKTIV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667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</a:t>
            </a:r>
            <a:r>
              <a:rPr lang="cs-CZ" b="1" smtClean="0">
                <a:solidFill>
                  <a:srgbClr val="002060"/>
                </a:solidFill>
              </a:rPr>
              <a:t>			OKO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 – SCHÉMA 2</a:t>
            </a:r>
            <a:endParaRPr lang="cs-CZ" b="1" dirty="0">
              <a:solidFill>
                <a:srgbClr val="0066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Zaoblený obdélníkový popisek 23"/>
          <p:cNvSpPr/>
          <p:nvPr/>
        </p:nvSpPr>
        <p:spPr>
          <a:xfrm>
            <a:off x="5076056" y="5111363"/>
            <a:ext cx="3209528" cy="1330083"/>
          </a:xfrm>
          <a:prstGeom prst="wedgeRoundRectCallout">
            <a:avLst>
              <a:gd name="adj1" fmla="val 24449"/>
              <a:gd name="adj2" fmla="val -265372"/>
              <a:gd name="adj3" fmla="val 16667"/>
            </a:avLst>
          </a:prstGeom>
          <a:solidFill>
            <a:srgbClr val="FFFF00">
              <a:alpha val="2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POZOROVÁNÍ NEAKOMODOVANÝM OKEM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394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			OKO</a:t>
            </a:r>
            <a:endParaRPr lang="cs-CZ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 noGrp="1"/>
              </p:cNvSpPr>
              <p:nvPr>
                <p:ph type="title"/>
              </p:nvPr>
            </p:nvSpPr>
            <p:spPr>
              <a:prstGeom prst="rect">
                <a:avLst/>
              </a:prstGeom>
              <a:solidFill>
                <a:srgbClr val="5DFF5D"/>
              </a:solidFill>
            </p:spPr>
            <p:txBody>
              <a:bodyPr vert="horz" lIns="91440" tIns="45720" rIns="91440" bIns="45720" rtlCol="0" anchor="ctr">
                <a:normAutofit fontScale="90000"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b="1" dirty="0" smtClean="0">
                    <a:solidFill>
                      <a:srgbClr val="006600"/>
                    </a:solidFill>
                  </a:rPr>
                  <a:t>MIKROSKOP – ODVOZENÍ VZTAHU PRO ÚHLOVÉ ZVĚTŠENÍ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6600"/>
                        </a:solidFill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endParaRPr lang="cs-CZ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prstGeom prst="rect">
                <a:avLst/>
              </a:prstGeom>
              <a:blipFill rotWithShape="1">
                <a:blip r:embed="rId2"/>
                <a:stretch>
                  <a:fillRect t="-17021" b="-29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6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92297" y="3159585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737166" y="3935843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/>
              <a:t>y</a:t>
            </a:r>
            <a:r>
              <a:rPr lang="cs-CZ" sz="3200" b="1" i="1" dirty="0" smtClean="0"/>
              <a:t>´</a:t>
            </a:r>
            <a:endParaRPr lang="cs-CZ" sz="3200" b="1" i="1" dirty="0"/>
          </a:p>
        </p:txBody>
      </p:sp>
      <p:sp>
        <p:nvSpPr>
          <p:cNvPr id="2" name="Oblouk 1"/>
          <p:cNvSpPr/>
          <p:nvPr/>
        </p:nvSpPr>
        <p:spPr>
          <a:xfrm rot="13801641">
            <a:off x="3209733" y="3595612"/>
            <a:ext cx="907232" cy="900100"/>
          </a:xfrm>
          <a:prstGeom prst="arc">
            <a:avLst>
              <a:gd name="adj1" fmla="val 16200000"/>
              <a:gd name="adj2" fmla="val 20074923"/>
            </a:avLst>
          </a:prstGeom>
          <a:ln w="3492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888736" y="5210345"/>
                <a:ext cx="2104872" cy="111601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𝒕𝒈</m:t>
                      </m:r>
                      <m:r>
                        <a:rPr lang="cs-CZ" sz="3200" b="1" i="1" smtClean="0">
                          <a:latin typeface="Cambria Math"/>
                        </a:rPr>
                        <m:t> 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8736" y="5210345"/>
                <a:ext cx="2104872" cy="111601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Pravoúhlý trojúhelník 10"/>
          <p:cNvSpPr/>
          <p:nvPr/>
        </p:nvSpPr>
        <p:spPr>
          <a:xfrm rot="5400000">
            <a:off x="3010959" y="3468084"/>
            <a:ext cx="865989" cy="1585483"/>
          </a:xfrm>
          <a:prstGeom prst="rtTriangle">
            <a:avLst/>
          </a:prstGeom>
          <a:solidFill>
            <a:srgbClr val="FFFF00">
              <a:alpha val="37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aoblený obdélníkový popisek 11"/>
              <p:cNvSpPr/>
              <p:nvPr/>
            </p:nvSpPr>
            <p:spPr>
              <a:xfrm>
                <a:off x="909145" y="968081"/>
                <a:ext cx="8234855" cy="1636262"/>
              </a:xfrm>
              <a:prstGeom prst="wedgeRoundRectCallout">
                <a:avLst>
                  <a:gd name="adj1" fmla="val -52403"/>
                  <a:gd name="adj2" fmla="val 110646"/>
                  <a:gd name="adj3" fmla="val 16667"/>
                </a:avLst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b="1" dirty="0" smtClean="0">
                    <a:solidFill>
                      <a:schemeClr val="tx1"/>
                    </a:solidFill>
                  </a:rPr>
                  <a:t>POZORUJEME-LI PŘEDMĚT O VELIKOSTI </a:t>
                </a:r>
                <a:r>
                  <a:rPr lang="cs-CZ" sz="2800" b="1" i="1" u="sng" dirty="0" smtClean="0">
                    <a:solidFill>
                      <a:srgbClr val="FF0000"/>
                    </a:solidFill>
                  </a:rPr>
                  <a:t>y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800" b="1" u="sng" dirty="0" smtClean="0">
                    <a:solidFill>
                      <a:schemeClr val="tx1"/>
                    </a:solidFill>
                  </a:rPr>
                  <a:t>BEZ OPTICKÉHO PŘÍSTROJE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 V KONVENČNÍ ZRAKOVÉ VZDÁLENOSTI </a:t>
                </a:r>
                <a:r>
                  <a:rPr lang="cs-CZ" sz="2800" b="1" i="1" u="sng" dirty="0">
                    <a:solidFill>
                      <a:srgbClr val="FF0000"/>
                    </a:solidFill>
                  </a:rPr>
                  <a:t>d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, PLATÍ</a:t>
                </a:r>
                <a14:m>
                  <m:oMath xmlns:m="http://schemas.openxmlformats.org/officeDocument/2006/math">
                    <m:r>
                      <a:rPr lang="cs-CZ" sz="3600" b="1" i="0" smtClean="0">
                        <a:solidFill>
                          <a:schemeClr val="tx1"/>
                        </a:solidFill>
                        <a:latin typeface="Cambria Math"/>
                      </a:rPr>
                      <m:t>:        </m:t>
                    </m:r>
                    <m:r>
                      <a:rPr lang="cs-CZ" sz="3600" b="1" i="1" smtClean="0">
                        <a:solidFill>
                          <a:schemeClr val="tx1"/>
                        </a:solidFill>
                        <a:latin typeface="Cambria Math"/>
                      </a:rPr>
                      <m:t>𝒕𝒈</m:t>
                    </m:r>
                    <m:r>
                      <a:rPr lang="cs-CZ" sz="3600" b="1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36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𝝉</m:t>
                    </m:r>
                    <m:r>
                      <a:rPr lang="cs-CZ" sz="36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3600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𝒚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𝒅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2" name="Zaoblený obdélníkový popise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9145" y="968081"/>
                <a:ext cx="8234855" cy="1636262"/>
              </a:xfrm>
              <a:prstGeom prst="wedgeRoundRectCallout">
                <a:avLst>
                  <a:gd name="adj1" fmla="val -52403"/>
                  <a:gd name="adj2" fmla="val 110646"/>
                  <a:gd name="adj3" fmla="val 16667"/>
                </a:avLst>
              </a:prstGeom>
              <a:blipFill rotWithShape="1">
                <a:blip r:embed="rId9"/>
                <a:stretch>
                  <a:fillRect t="-25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8672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1"/>
      <p:bldP spid="29" grpId="0" build="allAtOnce"/>
      <p:bldP spid="2" grpId="0" animBg="1"/>
      <p:bldP spid="6" grpId="0"/>
      <p:bldP spid="8" grpId="0" animBg="1"/>
      <p:bldP spid="11" grpId="0" animBg="1"/>
      <p:bldP spid="12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			OKO</a:t>
            </a:r>
            <a:endParaRPr lang="cs-CZ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 noGrp="1"/>
              </p:cNvSpPr>
              <p:nvPr>
                <p:ph type="title"/>
              </p:nvPr>
            </p:nvSpPr>
            <p:spPr>
              <a:prstGeom prst="rect">
                <a:avLst/>
              </a:prstGeom>
              <a:solidFill>
                <a:srgbClr val="5DFF5D"/>
              </a:solidFill>
            </p:spPr>
            <p:txBody>
              <a:bodyPr vert="horz" lIns="91440" tIns="45720" rIns="91440" bIns="45720" rtlCol="0" anchor="ctr">
                <a:normAutofit fontScale="90000"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b="1" dirty="0" smtClean="0">
                    <a:solidFill>
                      <a:srgbClr val="006600"/>
                    </a:solidFill>
                  </a:rPr>
                  <a:t>MIKROSKOP – ODVOZENÍ VZTAHU PRO ÚHLOVÉ ZVĚTŠENÍ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6600"/>
                        </a:solidFill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endParaRPr lang="cs-CZ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prstGeom prst="rect">
                <a:avLst/>
              </a:prstGeom>
              <a:blipFill rotWithShape="1">
                <a:blip r:embed="rId2"/>
                <a:stretch>
                  <a:fillRect t="-17021" b="-29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6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92297" y="3159585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737166" y="3935843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/>
              <a:t>y</a:t>
            </a:r>
            <a:r>
              <a:rPr lang="cs-CZ" sz="3200" b="1" i="1" dirty="0" smtClean="0"/>
              <a:t>´</a:t>
            </a:r>
            <a:endParaRPr lang="cs-CZ" sz="3200" b="1" i="1" dirty="0"/>
          </a:p>
        </p:txBody>
      </p:sp>
      <p:sp>
        <p:nvSpPr>
          <p:cNvPr id="2" name="Oblouk 1"/>
          <p:cNvSpPr/>
          <p:nvPr/>
        </p:nvSpPr>
        <p:spPr>
          <a:xfrm rot="13801641">
            <a:off x="3209733" y="3595612"/>
            <a:ext cx="907232" cy="900100"/>
          </a:xfrm>
          <a:prstGeom prst="arc">
            <a:avLst>
              <a:gd name="adj1" fmla="val 16200000"/>
              <a:gd name="adj2" fmla="val 20074923"/>
            </a:avLst>
          </a:prstGeom>
          <a:ln w="3492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99653" y="5215913"/>
                <a:ext cx="2966068" cy="111601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𝒕𝒈</m:t>
                      </m:r>
                      <m:r>
                        <a:rPr lang="cs-CZ" sz="3200" b="1" i="1" smtClean="0">
                          <a:latin typeface="Cambria Math"/>
                        </a:rPr>
                        <m:t> 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acc>
                        <m:accPr>
                          <m:chr m:val="̇"/>
                          <m:ctrlPr>
                            <a:rPr lang="cs-CZ" sz="3200" b="1" i="1" smtClean="0"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  <m:r>
                        <a:rPr lang="cs-CZ" sz="3200" b="1" i="1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9653" y="5215913"/>
                <a:ext cx="2966068" cy="111601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Pravoúhlý trojúhelník 10"/>
          <p:cNvSpPr/>
          <p:nvPr/>
        </p:nvSpPr>
        <p:spPr>
          <a:xfrm rot="5400000">
            <a:off x="3010959" y="3468084"/>
            <a:ext cx="865989" cy="1585483"/>
          </a:xfrm>
          <a:prstGeom prst="rtTriangle">
            <a:avLst/>
          </a:prstGeom>
          <a:solidFill>
            <a:srgbClr val="FFFF00">
              <a:alpha val="37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292080" y="5296970"/>
                <a:ext cx="2664296" cy="94275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𝒕𝒈</m:t>
                      </m:r>
                      <m:r>
                        <a:rPr lang="cs-CZ" sz="3200" b="1" i="1" smtClean="0">
                          <a:latin typeface="Cambria Math"/>
                        </a:rPr>
                        <m:t> </m:t>
                      </m:r>
                      <m:r>
                        <a:rPr lang="cs-CZ" sz="3200" b="1" i="1"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den>
                      </m:f>
                      <m:acc>
                        <m:accPr>
                          <m:chr m:val="̇"/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sz="3200" b="1" i="1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  <m:r>
                        <a:rPr lang="cs-CZ" sz="32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5296970"/>
                <a:ext cx="2664296" cy="94275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164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0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			OKO</a:t>
            </a:r>
            <a:endParaRPr lang="cs-CZ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 noGrp="1"/>
              </p:cNvSpPr>
              <p:nvPr>
                <p:ph type="title"/>
              </p:nvPr>
            </p:nvSpPr>
            <p:spPr>
              <a:prstGeom prst="rect">
                <a:avLst/>
              </a:prstGeom>
              <a:solidFill>
                <a:srgbClr val="5DFF5D"/>
              </a:solidFill>
            </p:spPr>
            <p:txBody>
              <a:bodyPr vert="horz" lIns="91440" tIns="45720" rIns="91440" bIns="45720" rtlCol="0" anchor="ctr">
                <a:normAutofit fontScale="90000"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b="1" dirty="0" smtClean="0">
                    <a:solidFill>
                      <a:srgbClr val="006600"/>
                    </a:solidFill>
                  </a:rPr>
                  <a:t>MIKROSKOP – ODVOZENÍ VZTAHU PRO ÚHLOVÉ ZVĚTŠENÍ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6600"/>
                        </a:solidFill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endParaRPr lang="cs-CZ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prstGeom prst="rect">
                <a:avLst/>
              </a:prstGeom>
              <a:blipFill rotWithShape="1">
                <a:blip r:embed="rId2"/>
                <a:stretch>
                  <a:fillRect t="-17021" b="-29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6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92297" y="3159585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737166" y="3935843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/>
              <a:t>y</a:t>
            </a:r>
            <a:r>
              <a:rPr lang="cs-CZ" sz="3200" b="1" i="1" dirty="0" smtClean="0"/>
              <a:t>´</a:t>
            </a:r>
            <a:endParaRPr lang="cs-CZ" sz="3200" b="1" i="1" dirty="0"/>
          </a:p>
        </p:txBody>
      </p:sp>
      <p:sp>
        <p:nvSpPr>
          <p:cNvPr id="2" name="Oblouk 1"/>
          <p:cNvSpPr/>
          <p:nvPr/>
        </p:nvSpPr>
        <p:spPr>
          <a:xfrm rot="13801641">
            <a:off x="3209733" y="3595612"/>
            <a:ext cx="907232" cy="900100"/>
          </a:xfrm>
          <a:prstGeom prst="arc">
            <a:avLst>
              <a:gd name="adj1" fmla="val 16200000"/>
              <a:gd name="adj2" fmla="val 20074923"/>
            </a:avLst>
          </a:prstGeom>
          <a:ln w="3492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99653" y="5215913"/>
                <a:ext cx="2966068" cy="111601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𝒕𝒈</m:t>
                      </m:r>
                      <m:r>
                        <a:rPr lang="cs-CZ" sz="3200" b="1" i="1" smtClean="0">
                          <a:latin typeface="Cambria Math"/>
                        </a:rPr>
                        <m:t> 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acc>
                        <m:accPr>
                          <m:chr m:val="̇"/>
                          <m:ctrlPr>
                            <a:rPr lang="cs-CZ" sz="3200" b="1" i="1" smtClean="0"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  <m:r>
                        <a:rPr lang="cs-CZ" sz="3200" b="1" i="1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9653" y="5215913"/>
                <a:ext cx="2966068" cy="111601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Pravoúhlý trojúhelník 10"/>
          <p:cNvSpPr/>
          <p:nvPr/>
        </p:nvSpPr>
        <p:spPr>
          <a:xfrm rot="5400000">
            <a:off x="3010959" y="3468084"/>
            <a:ext cx="865989" cy="1585483"/>
          </a:xfrm>
          <a:prstGeom prst="rtTriangle">
            <a:avLst/>
          </a:prstGeom>
          <a:solidFill>
            <a:srgbClr val="FFFF00">
              <a:alpha val="37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292080" y="5296970"/>
                <a:ext cx="2664296" cy="94275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𝒕𝒈</m:t>
                      </m:r>
                      <m:r>
                        <a:rPr lang="cs-CZ" sz="3200" b="1" i="1" smtClean="0">
                          <a:latin typeface="Cambria Math"/>
                        </a:rPr>
                        <m:t> </m:t>
                      </m:r>
                      <m:r>
                        <a:rPr lang="cs-CZ" sz="3200" b="1" i="1"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den>
                      </m:f>
                      <m:acc>
                        <m:accPr>
                          <m:chr m:val="̇"/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sz="3200" b="1" i="1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  <m:r>
                        <a:rPr lang="cs-CZ" sz="32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5296970"/>
                <a:ext cx="2664296" cy="94275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521347" y="1678624"/>
                <a:ext cx="5161148" cy="1029705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𝝉</m:t>
                          </m:r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𝝉</m:t>
                          </m:r>
                        </m:den>
                      </m:f>
                    </m:oMath>
                  </m:oMathPara>
                </a14:m>
                <a:endParaRPr lang="cs-CZ" sz="3200" b="1" i="1" dirty="0" smtClean="0">
                  <a:latin typeface="Cambria Math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1347" y="1678624"/>
                <a:ext cx="5161148" cy="102970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03488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			OKO</a:t>
            </a:r>
            <a:endParaRPr lang="cs-CZ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 noGrp="1"/>
              </p:cNvSpPr>
              <p:nvPr>
                <p:ph type="title"/>
              </p:nvPr>
            </p:nvSpPr>
            <p:spPr>
              <a:prstGeom prst="rect">
                <a:avLst/>
              </a:prstGeom>
              <a:solidFill>
                <a:srgbClr val="5DFF5D"/>
              </a:solidFill>
            </p:spPr>
            <p:txBody>
              <a:bodyPr vert="horz" lIns="91440" tIns="45720" rIns="91440" bIns="45720" rtlCol="0" anchor="ctr">
                <a:normAutofit fontScale="90000"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b="1" dirty="0" smtClean="0">
                    <a:solidFill>
                      <a:srgbClr val="006600"/>
                    </a:solidFill>
                  </a:rPr>
                  <a:t>MIKROSKOP – ODVOZENÍ VZTAHU PRO ÚHLOVÉ ZVĚTŠENÍ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6600"/>
                        </a:solidFill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endParaRPr lang="cs-CZ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prstGeom prst="rect">
                <a:avLst/>
              </a:prstGeom>
              <a:blipFill rotWithShape="1">
                <a:blip r:embed="rId2"/>
                <a:stretch>
                  <a:fillRect t="-17021" b="-29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6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92297" y="3159585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737166" y="3935843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/>
              <a:t>y</a:t>
            </a:r>
            <a:r>
              <a:rPr lang="cs-CZ" sz="3200" b="1" i="1" dirty="0" smtClean="0"/>
              <a:t>´</a:t>
            </a:r>
            <a:endParaRPr lang="cs-CZ" sz="3200" b="1" i="1" dirty="0"/>
          </a:p>
        </p:txBody>
      </p:sp>
      <p:sp>
        <p:nvSpPr>
          <p:cNvPr id="2" name="Oblouk 1"/>
          <p:cNvSpPr/>
          <p:nvPr/>
        </p:nvSpPr>
        <p:spPr>
          <a:xfrm rot="13801641">
            <a:off x="3209733" y="3595612"/>
            <a:ext cx="907232" cy="900100"/>
          </a:xfrm>
          <a:prstGeom prst="arc">
            <a:avLst>
              <a:gd name="adj1" fmla="val 16200000"/>
              <a:gd name="adj2" fmla="val 20074923"/>
            </a:avLst>
          </a:prstGeom>
          <a:ln w="3492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99653" y="5215913"/>
                <a:ext cx="2966068" cy="111601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𝒕𝒈</m:t>
                      </m:r>
                      <m:r>
                        <a:rPr lang="cs-CZ" sz="3200" b="1" i="1" smtClean="0">
                          <a:latin typeface="Cambria Math"/>
                        </a:rPr>
                        <m:t> 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acc>
                        <m:accPr>
                          <m:chr m:val="̇"/>
                          <m:ctrlPr>
                            <a:rPr lang="cs-CZ" sz="3200" b="1" i="1" smtClean="0"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  <m:r>
                        <a:rPr lang="cs-CZ" sz="3200" b="1" i="1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9653" y="5215913"/>
                <a:ext cx="2966068" cy="111601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Pravoúhlý trojúhelník 10"/>
          <p:cNvSpPr/>
          <p:nvPr/>
        </p:nvSpPr>
        <p:spPr>
          <a:xfrm rot="5400000">
            <a:off x="3010959" y="3468084"/>
            <a:ext cx="865989" cy="1585483"/>
          </a:xfrm>
          <a:prstGeom prst="rtTriangle">
            <a:avLst/>
          </a:prstGeom>
          <a:solidFill>
            <a:srgbClr val="FFFF00">
              <a:alpha val="37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292080" y="5296970"/>
                <a:ext cx="2664296" cy="94275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𝒕𝒈</m:t>
                      </m:r>
                      <m:r>
                        <a:rPr lang="cs-CZ" sz="3200" b="1" i="1" smtClean="0">
                          <a:latin typeface="Cambria Math"/>
                        </a:rPr>
                        <m:t> </m:t>
                      </m:r>
                      <m:r>
                        <a:rPr lang="cs-CZ" sz="3200" b="1" i="1"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den>
                      </m:f>
                      <m:acc>
                        <m:accPr>
                          <m:chr m:val="̇"/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sz="3200" b="1" i="1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  <m:r>
                        <a:rPr lang="cs-CZ" sz="32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5296970"/>
                <a:ext cx="2664296" cy="94275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521347" y="1678624"/>
                <a:ext cx="5161148" cy="205338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𝝉</m:t>
                          </m:r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𝝉</m:t>
                          </m:r>
                        </m:den>
                      </m:f>
                    </m:oMath>
                  </m:oMathPara>
                </a14:m>
                <a:endParaRPr lang="cs-CZ" sz="3200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3200" b="1" i="1"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: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den>
                      </m:f>
                    </m:oMath>
                  </m:oMathPara>
                </a14:m>
                <a:endParaRPr lang="cs-CZ" sz="3200" b="1" i="1" dirty="0" smtClean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1347" y="1678624"/>
                <a:ext cx="5161148" cy="205338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03488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			OKO</a:t>
            </a:r>
            <a:endParaRPr lang="cs-CZ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 noGrp="1"/>
              </p:cNvSpPr>
              <p:nvPr>
                <p:ph type="title"/>
              </p:nvPr>
            </p:nvSpPr>
            <p:spPr>
              <a:prstGeom prst="rect">
                <a:avLst/>
              </a:prstGeom>
              <a:solidFill>
                <a:srgbClr val="5DFF5D"/>
              </a:solidFill>
            </p:spPr>
            <p:txBody>
              <a:bodyPr vert="horz" lIns="91440" tIns="45720" rIns="91440" bIns="45720" rtlCol="0" anchor="ctr">
                <a:normAutofit fontScale="90000"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b="1" dirty="0" smtClean="0">
                    <a:solidFill>
                      <a:srgbClr val="006600"/>
                    </a:solidFill>
                  </a:rPr>
                  <a:t>MIKROSKOP – ODVOZENÍ VZTAHU PRO ÚHLOVÉ ZVĚTŠENÍ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6600"/>
                        </a:solidFill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endParaRPr lang="cs-CZ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prstGeom prst="rect">
                <a:avLst/>
              </a:prstGeom>
              <a:blipFill rotWithShape="1">
                <a:blip r:embed="rId2"/>
                <a:stretch>
                  <a:fillRect t="-17021" b="-29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6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92297" y="3159585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737166" y="3935843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/>
              <a:t>y</a:t>
            </a:r>
            <a:r>
              <a:rPr lang="cs-CZ" sz="3200" b="1" i="1" dirty="0" smtClean="0"/>
              <a:t>´</a:t>
            </a:r>
            <a:endParaRPr lang="cs-CZ" sz="3200" b="1" i="1" dirty="0"/>
          </a:p>
        </p:txBody>
      </p:sp>
      <p:sp>
        <p:nvSpPr>
          <p:cNvPr id="2" name="Oblouk 1"/>
          <p:cNvSpPr/>
          <p:nvPr/>
        </p:nvSpPr>
        <p:spPr>
          <a:xfrm rot="13801641">
            <a:off x="3209733" y="3595612"/>
            <a:ext cx="907232" cy="900100"/>
          </a:xfrm>
          <a:prstGeom prst="arc">
            <a:avLst>
              <a:gd name="adj1" fmla="val 16200000"/>
              <a:gd name="adj2" fmla="val 20074923"/>
            </a:avLst>
          </a:prstGeom>
          <a:ln w="3492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99653" y="5215913"/>
                <a:ext cx="2966068" cy="111601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𝒕𝒈</m:t>
                      </m:r>
                      <m:r>
                        <a:rPr lang="cs-CZ" sz="3200" b="1" i="1" smtClean="0">
                          <a:latin typeface="Cambria Math"/>
                        </a:rPr>
                        <m:t> 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acc>
                        <m:accPr>
                          <m:chr m:val="̇"/>
                          <m:ctrlPr>
                            <a:rPr lang="cs-CZ" sz="3200" b="1" i="1" smtClean="0"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  <m:r>
                        <a:rPr lang="cs-CZ" sz="3200" b="1" i="1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9653" y="5215913"/>
                <a:ext cx="2966068" cy="111601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Pravoúhlý trojúhelník 10"/>
          <p:cNvSpPr/>
          <p:nvPr/>
        </p:nvSpPr>
        <p:spPr>
          <a:xfrm rot="5400000">
            <a:off x="3010959" y="3468084"/>
            <a:ext cx="865989" cy="1585483"/>
          </a:xfrm>
          <a:prstGeom prst="rtTriangle">
            <a:avLst/>
          </a:prstGeom>
          <a:solidFill>
            <a:srgbClr val="FFFF00">
              <a:alpha val="37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292080" y="5296970"/>
                <a:ext cx="2664296" cy="94275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𝒕𝒈</m:t>
                      </m:r>
                      <m:r>
                        <a:rPr lang="cs-CZ" sz="3200" b="1" i="1" smtClean="0">
                          <a:latin typeface="Cambria Math"/>
                        </a:rPr>
                        <m:t> </m:t>
                      </m:r>
                      <m:r>
                        <a:rPr lang="cs-CZ" sz="3200" b="1" i="1"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den>
                      </m:f>
                      <m:acc>
                        <m:accPr>
                          <m:chr m:val="̇"/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sz="3200" b="1" i="1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  <m:r>
                        <a:rPr lang="cs-CZ" sz="32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5296970"/>
                <a:ext cx="2664296" cy="94275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521347" y="1678624"/>
                <a:ext cx="5161148" cy="307706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𝝉</m:t>
                          </m:r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𝝉</m:t>
                          </m:r>
                        </m:den>
                      </m:f>
                    </m:oMath>
                  </m:oMathPara>
                </a14:m>
                <a:endParaRPr lang="cs-CZ" sz="3200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3200" b="1" i="1"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: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den>
                      </m:f>
                    </m:oMath>
                  </m:oMathPara>
                </a14:m>
                <a:endParaRPr lang="cs-CZ" sz="3200" b="1" i="1" dirty="0" smtClean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3200" b="1" i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. 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1347" y="1678624"/>
                <a:ext cx="5161148" cy="307706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03488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			OKO</a:t>
            </a:r>
            <a:endParaRPr lang="cs-CZ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 noGrp="1"/>
              </p:cNvSpPr>
              <p:nvPr>
                <p:ph type="title"/>
              </p:nvPr>
            </p:nvSpPr>
            <p:spPr>
              <a:prstGeom prst="rect">
                <a:avLst/>
              </a:prstGeom>
              <a:solidFill>
                <a:srgbClr val="5DFF5D"/>
              </a:solidFill>
            </p:spPr>
            <p:txBody>
              <a:bodyPr vert="horz" lIns="91440" tIns="45720" rIns="91440" bIns="45720" rtlCol="0" anchor="ctr">
                <a:normAutofit fontScale="90000"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b="1" dirty="0" smtClean="0">
                    <a:solidFill>
                      <a:srgbClr val="006600"/>
                    </a:solidFill>
                  </a:rPr>
                  <a:t>MIKROSKOP – ODVOZENÍ VZTAHU PRO ÚHLOVÉ ZVĚTŠENÍ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6600"/>
                        </a:solidFill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endParaRPr lang="cs-CZ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prstGeom prst="rect">
                <a:avLst/>
              </a:prstGeom>
              <a:blipFill rotWithShape="1">
                <a:blip r:embed="rId2"/>
                <a:stretch>
                  <a:fillRect t="-17021" b="-29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6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92297" y="3159585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737166" y="3935843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/>
              <a:t>y</a:t>
            </a:r>
            <a:r>
              <a:rPr lang="cs-CZ" sz="3200" b="1" i="1" dirty="0" smtClean="0"/>
              <a:t>´</a:t>
            </a:r>
            <a:endParaRPr lang="cs-CZ" sz="3200" b="1" i="1" dirty="0"/>
          </a:p>
        </p:txBody>
      </p:sp>
      <p:sp>
        <p:nvSpPr>
          <p:cNvPr id="2" name="Oblouk 1"/>
          <p:cNvSpPr/>
          <p:nvPr/>
        </p:nvSpPr>
        <p:spPr>
          <a:xfrm rot="13801641">
            <a:off x="3209733" y="3595612"/>
            <a:ext cx="907232" cy="900100"/>
          </a:xfrm>
          <a:prstGeom prst="arc">
            <a:avLst>
              <a:gd name="adj1" fmla="val 16200000"/>
              <a:gd name="adj2" fmla="val 20074923"/>
            </a:avLst>
          </a:prstGeom>
          <a:ln w="3492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Pravoúhlý trojúhelník 10"/>
          <p:cNvSpPr/>
          <p:nvPr/>
        </p:nvSpPr>
        <p:spPr>
          <a:xfrm rot="5400000">
            <a:off x="3010959" y="3468084"/>
            <a:ext cx="865989" cy="1585483"/>
          </a:xfrm>
          <a:prstGeom prst="rtTriangle">
            <a:avLst/>
          </a:prstGeom>
          <a:solidFill>
            <a:srgbClr val="FFFF00">
              <a:alpha val="37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521347" y="1678624"/>
                <a:ext cx="5161148" cy="513313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𝝉</m:t>
                          </m:r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𝝉</m:t>
                          </m:r>
                        </m:den>
                      </m:f>
                    </m:oMath>
                  </m:oMathPara>
                </a14:m>
                <a:endParaRPr lang="cs-CZ" sz="3200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3200" b="1" i="1"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: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den>
                      </m:f>
                    </m:oMath>
                  </m:oMathPara>
                </a14:m>
                <a:endParaRPr lang="cs-CZ" sz="3200" b="1" i="1" dirty="0" smtClean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3200" b="1" i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. 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 smtClean="0"/>
              </a:p>
              <a:p>
                <a:r>
                  <a:rPr lang="cs-CZ" sz="3200" dirty="0" smtClean="0">
                    <a:ea typeface="Cambria Math"/>
                  </a:rPr>
                  <a:t>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3200" b="1" i="1">
                            <a:latin typeface="Cambria Math"/>
                            <a:ea typeface="Cambria Math"/>
                          </a:rPr>
                          <m:t>𝒚</m:t>
                        </m:r>
                        <m:r>
                          <a:rPr lang="cs-CZ" sz="3200" b="1" i="1">
                            <a:latin typeface="Cambria Math"/>
                            <a:ea typeface="Cambria Math"/>
                          </a:rPr>
                          <m:t>´</m:t>
                        </m:r>
                      </m:num>
                      <m:den>
                        <m: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𝒚</m:t>
                        </m:r>
                      </m:den>
                    </m:f>
                  </m:oMath>
                </a14:m>
                <a:r>
                  <a:rPr lang="cs-CZ" sz="3200" b="1" dirty="0" smtClean="0"/>
                  <a:t> </a:t>
                </a:r>
                <a:r>
                  <a:rPr lang="cs-CZ" sz="3200" dirty="0" smtClean="0"/>
                  <a:t>lze užitím podobnosti trojúhelníků nahradit vztahem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∆</m:t>
                        </m:r>
                      </m:num>
                      <m:den>
                        <m:sSub>
                          <m:sSubPr>
                            <m:ctrlPr>
                              <a:rPr lang="cs-CZ" sz="3200" b="1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32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  <a:ea typeface="Cambria Math"/>
                              </a:rPr>
                              <m:t>𝒇</m:t>
                            </m:r>
                          </m:e>
                          <m:sub>
                            <m:r>
                              <a:rPr lang="cs-CZ" sz="3200" b="1" i="1" smtClean="0">
                                <a:latin typeface="Cambria Math"/>
                                <a:ea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1347" y="1678624"/>
                <a:ext cx="5161148" cy="5133136"/>
              </a:xfrm>
              <a:prstGeom prst="rect">
                <a:avLst/>
              </a:prstGeom>
              <a:blipFill rotWithShape="1">
                <a:blip r:embed="rId8"/>
                <a:stretch>
                  <a:fillRect l="-30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8392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			OKO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5DFF5D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6600"/>
                </a:solidFill>
              </a:rPr>
              <a:t>MIKROSKOP – podobné trojúhelníky </a:t>
            </a:r>
            <a:endParaRPr lang="cs-CZ" b="1" dirty="0">
              <a:solidFill>
                <a:srgbClr val="0066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92297" y="3159585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737166" y="3935843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/>
              <a:t>y</a:t>
            </a:r>
            <a:r>
              <a:rPr lang="cs-CZ" sz="3200" b="1" i="1" dirty="0" smtClean="0"/>
              <a:t>´</a:t>
            </a:r>
            <a:endParaRPr lang="cs-CZ" sz="3200" b="1" i="1" dirty="0"/>
          </a:p>
        </p:txBody>
      </p:sp>
      <p:sp>
        <p:nvSpPr>
          <p:cNvPr id="2" name="Oblouk 1"/>
          <p:cNvSpPr/>
          <p:nvPr/>
        </p:nvSpPr>
        <p:spPr>
          <a:xfrm rot="13801641">
            <a:off x="3209733" y="3595612"/>
            <a:ext cx="907232" cy="900100"/>
          </a:xfrm>
          <a:prstGeom prst="arc">
            <a:avLst>
              <a:gd name="adj1" fmla="val 16200000"/>
              <a:gd name="adj2" fmla="val 20074923"/>
            </a:avLst>
          </a:prstGeom>
          <a:ln w="3492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99653" y="5215913"/>
                <a:ext cx="1601528" cy="118699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den>
                      </m:f>
                      <m:acc>
                        <m:accPr>
                          <m:chr m:val="̇"/>
                          <m:ctrlPr>
                            <a:rPr lang="cs-CZ" sz="3200" b="1" i="1" smtClean="0"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sz="32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32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  <m:t>∆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3200" b="1" i="1" smtClean="0">
                                      <a:solidFill>
                                        <a:schemeClr val="accent6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3200" b="1" i="1" smtClean="0">
                                      <a:solidFill>
                                        <a:schemeClr val="accent6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𝒇</m:t>
                                  </m:r>
                                </m:e>
                                <m:sub>
                                  <m:r>
                                    <a:rPr lang="cs-CZ" sz="3200" b="1" i="1" smtClean="0">
                                      <a:solidFill>
                                        <a:schemeClr val="accent6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</m:e>
                      </m:acc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9653" y="5215913"/>
                <a:ext cx="1601528" cy="118699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Pravoúhlý trojúhelník 10"/>
          <p:cNvSpPr/>
          <p:nvPr/>
        </p:nvSpPr>
        <p:spPr>
          <a:xfrm>
            <a:off x="1357024" y="3332828"/>
            <a:ext cx="504056" cy="505731"/>
          </a:xfrm>
          <a:prstGeom prst="rtTriangle">
            <a:avLst/>
          </a:prstGeom>
          <a:solidFill>
            <a:srgbClr val="FFFF00">
              <a:alpha val="72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ravoúhlý trojúhelník 30"/>
          <p:cNvSpPr/>
          <p:nvPr/>
        </p:nvSpPr>
        <p:spPr>
          <a:xfrm rot="10800000">
            <a:off x="1804228" y="3857168"/>
            <a:ext cx="810058" cy="887477"/>
          </a:xfrm>
          <a:prstGeom prst="rtTriangle">
            <a:avLst/>
          </a:prstGeom>
          <a:solidFill>
            <a:srgbClr val="FFFF00">
              <a:alpha val="72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387741" y="1710658"/>
                <a:ext cx="5161148" cy="459119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𝝉</m:t>
                          </m:r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𝝉</m:t>
                          </m:r>
                        </m:den>
                      </m:f>
                    </m:oMath>
                  </m:oMathPara>
                </a14:m>
                <a:endParaRPr lang="cs-CZ" sz="3200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3200" b="1" i="1"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: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den>
                      </m:f>
                    </m:oMath>
                  </m:oMathPara>
                </a14:m>
                <a:endParaRPr lang="cs-CZ" sz="3200" b="1" i="1" dirty="0" smtClean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3200" b="1" i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. 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3200" b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∆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.  </m:t>
                      </m:r>
                      <m:f>
                        <m:fPr>
                          <m:ctrlP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 smtClean="0"/>
              </a:p>
              <a:p>
                <a:endParaRPr lang="cs-CZ" sz="32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7741" y="1710658"/>
                <a:ext cx="5161148" cy="459119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4" name="Přímá spojnice se šipkou 33"/>
          <p:cNvCxnSpPr/>
          <p:nvPr/>
        </p:nvCxnSpPr>
        <p:spPr>
          <a:xfrm flipV="1">
            <a:off x="2737166" y="5517232"/>
            <a:ext cx="2986962" cy="43204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V="1">
            <a:off x="1889897" y="4377911"/>
            <a:ext cx="3834231" cy="1065799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878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1" grpId="0" animBg="1"/>
      <p:bldP spid="31" grpId="0" animBg="1"/>
      <p:bldP spid="33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 		</a:t>
            </a:r>
            <a:r>
              <a:rPr lang="cs-CZ" b="1" dirty="0" smtClean="0">
                <a:solidFill>
                  <a:srgbClr val="002060"/>
                </a:solidFill>
              </a:rPr>
              <a:t>OKULÁR			OKO</a:t>
            </a:r>
            <a:endParaRPr lang="cs-CZ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 noGrp="1"/>
              </p:cNvSpPr>
              <p:nvPr>
                <p:ph type="title"/>
              </p:nvPr>
            </p:nvSpPr>
            <p:spPr>
              <a:prstGeom prst="rect">
                <a:avLst/>
              </a:prstGeom>
              <a:solidFill>
                <a:srgbClr val="5DFF5D"/>
              </a:solidFill>
            </p:spPr>
            <p:txBody>
              <a:bodyPr vert="horz" lIns="91440" tIns="45720" rIns="91440" bIns="45720" rtlCol="0" anchor="ctr">
                <a:normAutofit fontScale="90000"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b="1" dirty="0" smtClean="0">
                    <a:solidFill>
                      <a:srgbClr val="006600"/>
                    </a:solidFill>
                  </a:rPr>
                  <a:t>MIKROSKOP – ODVOZENÍ VZTAHU PRO ÚHLOVÉ ZVĚTŠENÍ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6600"/>
                        </a:solidFill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endParaRPr lang="cs-CZ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prstGeom prst="rect">
                <a:avLst/>
              </a:prstGeom>
              <a:blipFill rotWithShape="1">
                <a:blip r:embed="rId2"/>
                <a:stretch>
                  <a:fillRect t="-17021" b="-29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611560" y="3861048"/>
            <a:ext cx="784887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924944"/>
            <a:ext cx="0" cy="1800200"/>
          </a:xfrm>
          <a:prstGeom prst="straightConnector1">
            <a:avLst/>
          </a:prstGeom>
          <a:ln w="41275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3037" y="3284984"/>
            <a:ext cx="10344" cy="578198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827584" y="3753036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45432" y="3753036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580112" y="3757707"/>
            <a:ext cx="144016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44720" y="3719819"/>
            <a:ext cx="144016" cy="21602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139952" y="1988840"/>
            <a:ext cx="0" cy="4248472"/>
          </a:xfrm>
          <a:prstGeom prst="straightConnector1">
            <a:avLst/>
          </a:prstGeom>
          <a:ln w="412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5633" y="3305305"/>
            <a:ext cx="67322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318857" y="3284984"/>
            <a:ext cx="1668967" cy="189736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45633" y="3305304"/>
            <a:ext cx="2198175" cy="1616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617440" y="3863182"/>
            <a:ext cx="10344" cy="906350"/>
          </a:xfrm>
          <a:prstGeom prst="straightConnector1">
            <a:avLst/>
          </a:prstGeom>
          <a:ln w="539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624" y="3186253"/>
                <a:ext cx="65841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376" y="4002831"/>
                <a:ext cx="658416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528" y="3187353"/>
                <a:ext cx="658416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sz="24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4920" y="4085524"/>
                <a:ext cx="658416" cy="461665"/>
              </a:xfrm>
              <a:prstGeom prst="rect">
                <a:avLst/>
              </a:prstGeom>
              <a:blipFill rotWithShape="1">
                <a:blip r:embed="rId6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se šipkou 43"/>
          <p:cNvCxnSpPr/>
          <p:nvPr/>
        </p:nvCxnSpPr>
        <p:spPr>
          <a:xfrm>
            <a:off x="2651212" y="4780652"/>
            <a:ext cx="1488740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139952" y="2708920"/>
            <a:ext cx="3384376" cy="207173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2627784" y="1772816"/>
            <a:ext cx="4896544" cy="2982869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92297" y="3159585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737166" y="3935843"/>
            <a:ext cx="6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/>
              <a:t>y</a:t>
            </a:r>
            <a:r>
              <a:rPr lang="cs-CZ" sz="3200" b="1" i="1" dirty="0" smtClean="0"/>
              <a:t>´</a:t>
            </a:r>
            <a:endParaRPr lang="cs-CZ" sz="3200" b="1" i="1" dirty="0"/>
          </a:p>
        </p:txBody>
      </p:sp>
      <p:sp>
        <p:nvSpPr>
          <p:cNvPr id="2" name="Oblouk 1"/>
          <p:cNvSpPr/>
          <p:nvPr/>
        </p:nvSpPr>
        <p:spPr>
          <a:xfrm rot="13801641">
            <a:off x="3209733" y="3595612"/>
            <a:ext cx="907232" cy="900100"/>
          </a:xfrm>
          <a:prstGeom prst="arc">
            <a:avLst>
              <a:gd name="adj1" fmla="val 16200000"/>
              <a:gd name="adj2" fmla="val 20074923"/>
            </a:avLst>
          </a:prstGeom>
          <a:ln w="3492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𝝉</m:t>
                      </m:r>
                      <m:r>
                        <a:rPr lang="cs-CZ" sz="3200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793136"/>
                <a:ext cx="604653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Pravoúhlý trojúhelník 10"/>
          <p:cNvSpPr/>
          <p:nvPr/>
        </p:nvSpPr>
        <p:spPr>
          <a:xfrm rot="5400000">
            <a:off x="3010959" y="3468084"/>
            <a:ext cx="865989" cy="1585483"/>
          </a:xfrm>
          <a:prstGeom prst="rtTriangle">
            <a:avLst/>
          </a:prstGeom>
          <a:solidFill>
            <a:srgbClr val="FFFF00">
              <a:alpha val="37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521347" y="1678624"/>
                <a:ext cx="5161148" cy="459119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𝝉</m:t>
                          </m:r>
                          <m:r>
                            <a:rPr lang="cs-CZ" sz="32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𝝉</m:t>
                          </m:r>
                        </m:den>
                      </m:f>
                    </m:oMath>
                  </m:oMathPara>
                </a14:m>
                <a:endParaRPr lang="cs-CZ" sz="3200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3200" b="1" i="1"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32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:</m:t>
                      </m:r>
                      <m:f>
                        <m:fPr>
                          <m:ctrlPr>
                            <a:rPr lang="cs-CZ" sz="32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den>
                      </m:f>
                    </m:oMath>
                  </m:oMathPara>
                </a14:m>
                <a:endParaRPr lang="cs-CZ" sz="3200" b="1" i="1" dirty="0" smtClean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3200" b="1" i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32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den>
                      </m:f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 .  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3200" b="1" i="1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3200" b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∆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 smtClean="0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3200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.  </m:t>
                      </m:r>
                      <m:f>
                        <m:fPr>
                          <m:ctrlP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num>
                        <m:den>
                          <m:sSub>
                            <m:sSubPr>
                              <m:ctrlPr>
                                <a:rPr lang="cs-CZ" sz="3200" b="1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32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b="1" dirty="0" smtClean="0">
                  <a:solidFill>
                    <a:srgbClr val="0070C0"/>
                  </a:solidFill>
                  <a:ea typeface="Cambria Math"/>
                </a:endParaRPr>
              </a:p>
              <a:p>
                <a:endParaRPr lang="cs-CZ" sz="3200" b="1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1347" y="1678624"/>
                <a:ext cx="5161148" cy="459119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0678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 noGrp="1"/>
              </p:cNvSpPr>
              <p:nvPr>
                <p:ph type="title"/>
              </p:nvPr>
            </p:nvSpPr>
            <p:spPr>
              <a:prstGeom prst="rect">
                <a:avLst/>
              </a:prstGeom>
              <a:solidFill>
                <a:srgbClr val="5DFF5D"/>
              </a:solidFill>
            </p:spPr>
            <p:txBody>
              <a:bodyPr vert="horz" lIns="91440" tIns="45720" rIns="91440" bIns="45720" rtlCol="0" anchor="ctr">
                <a:normAutofit fontScale="90000"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b="1" dirty="0" smtClean="0">
                    <a:solidFill>
                      <a:srgbClr val="006600"/>
                    </a:solidFill>
                  </a:rPr>
                  <a:t>MIKROSKOP – VZTAH PRO ÚHLOVÉ ZVĚTŠENÍ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6600"/>
                        </a:solidFill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endParaRPr lang="cs-CZ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prstGeom prst="rect">
                <a:avLst/>
              </a:prstGeom>
              <a:blipFill rotWithShape="1">
                <a:blip r:embed="rId2"/>
                <a:stretch>
                  <a:fillRect t="-17021" b="-29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339752" y="2792647"/>
                <a:ext cx="5161148" cy="200805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000" b="1" i="1" smtClean="0">
                          <a:solidFill>
                            <a:srgbClr val="006600"/>
                          </a:solidFill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60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6000" b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60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60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∆</m:t>
                          </m:r>
                        </m:num>
                        <m:den>
                          <m:sSub>
                            <m:sSubPr>
                              <m:ctrlPr>
                                <a:rPr lang="cs-CZ" sz="6000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6000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60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6000" b="1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.  </m:t>
                      </m:r>
                      <m:f>
                        <m:fPr>
                          <m:ctrlPr>
                            <a:rPr lang="cs-CZ" sz="60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60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num>
                        <m:den>
                          <m:sSub>
                            <m:sSubPr>
                              <m:ctrlPr>
                                <a:rPr lang="cs-CZ" sz="6000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6000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6000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6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2792647"/>
                <a:ext cx="5161148" cy="200805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20969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ÚHLOVÉ ZVĚTŠENÍ OBJEKTIVU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 noGrp="1"/>
              </p:cNvSpPr>
              <p:nvPr>
                <p:ph type="title"/>
              </p:nvPr>
            </p:nvSpPr>
            <p:spPr>
              <a:prstGeom prst="rect">
                <a:avLst/>
              </a:prstGeom>
              <a:solidFill>
                <a:srgbClr val="5DFF5D"/>
              </a:solidFill>
            </p:spPr>
            <p:txBody>
              <a:bodyPr vert="horz" lIns="91440" tIns="45720" rIns="91440" bIns="45720" rtlCol="0" anchor="ctr">
                <a:normAutofit fontScale="90000"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b="1" dirty="0" smtClean="0">
                    <a:solidFill>
                      <a:srgbClr val="006600"/>
                    </a:solidFill>
                  </a:rPr>
                  <a:t>MIKROSKOP – VZTAH PRO ÚHLOVÉ ZVĚTŠENÍ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6600"/>
                        </a:solidFill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endParaRPr lang="cs-CZ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prstGeom prst="rect">
                <a:avLst/>
              </a:prstGeom>
              <a:blipFill rotWithShape="1">
                <a:blip r:embed="rId2"/>
                <a:stretch>
                  <a:fillRect t="-17021" b="-29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339752" y="2792647"/>
                <a:ext cx="5161148" cy="200805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000" b="1" i="1" smtClean="0">
                          <a:solidFill>
                            <a:srgbClr val="006600"/>
                          </a:solidFill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60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6000" b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60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6000" b="1" i="1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∆</m:t>
                          </m:r>
                        </m:num>
                        <m:den>
                          <m:sSub>
                            <m:sSubPr>
                              <m:ctrlPr>
                                <a:rPr lang="cs-CZ" sz="6000" b="1" i="1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6000" b="1" i="1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6000" b="1" i="1" smtClean="0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6000" b="1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.  </m:t>
                      </m:r>
                      <m:f>
                        <m:fPr>
                          <m:ctrlPr>
                            <a:rPr lang="cs-CZ" sz="60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60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num>
                        <m:den>
                          <m:sSub>
                            <m:sSubPr>
                              <m:ctrlPr>
                                <a:rPr lang="cs-CZ" sz="6000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6000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6000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6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2792647"/>
                <a:ext cx="5161148" cy="200805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>
            <a:off x="2339752" y="2252587"/>
            <a:ext cx="2232248" cy="1080120"/>
          </a:xfrm>
          <a:prstGeom prst="straightConnector1">
            <a:avLst/>
          </a:prstGeom>
          <a:ln w="635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787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ÚHLOVÉ ZVĚTŠENÍ OBJEKTIVU</a:t>
            </a:r>
          </a:p>
          <a:p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rgbClr val="0070C0"/>
                </a:solidFill>
              </a:rPr>
              <a:t>ÚHLOVÉ ZVĚTŠENÍ OKULÁRU</a:t>
            </a:r>
            <a:endParaRPr lang="cs-CZ" b="1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 noGrp="1"/>
              </p:cNvSpPr>
              <p:nvPr>
                <p:ph type="title"/>
              </p:nvPr>
            </p:nvSpPr>
            <p:spPr>
              <a:prstGeom prst="rect">
                <a:avLst/>
              </a:prstGeom>
              <a:solidFill>
                <a:srgbClr val="5DFF5D"/>
              </a:solidFill>
            </p:spPr>
            <p:txBody>
              <a:bodyPr vert="horz" lIns="91440" tIns="45720" rIns="91440" bIns="45720" rtlCol="0" anchor="ctr">
                <a:normAutofit fontScale="90000"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b="1" dirty="0" smtClean="0">
                    <a:solidFill>
                      <a:srgbClr val="006600"/>
                    </a:solidFill>
                  </a:rPr>
                  <a:t>MIKROSKOP – VZTAH PRO ÚHLOVÉ ZVĚTŠENÍ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6600"/>
                        </a:solidFill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endParaRPr lang="cs-CZ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prstGeom prst="rect">
                <a:avLst/>
              </a:prstGeom>
              <a:blipFill rotWithShape="1">
                <a:blip r:embed="rId2"/>
                <a:stretch>
                  <a:fillRect t="-17021" b="-29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339752" y="2792647"/>
                <a:ext cx="5161148" cy="200805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000" b="1" i="1" smtClean="0">
                          <a:solidFill>
                            <a:srgbClr val="006600"/>
                          </a:solidFill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60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6000" b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60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6000" b="1" i="1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∆</m:t>
                          </m:r>
                        </m:num>
                        <m:den>
                          <m:sSub>
                            <m:sSubPr>
                              <m:ctrlPr>
                                <a:rPr lang="cs-CZ" sz="6000" b="1" i="1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6000" b="1" i="1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6000" b="1" i="1" smtClean="0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6000" b="1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.  </m:t>
                      </m:r>
                      <m:f>
                        <m:fPr>
                          <m:ctrlPr>
                            <a:rPr lang="cs-CZ" sz="60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6000" b="1" i="1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num>
                        <m:den>
                          <m:sSub>
                            <m:sSubPr>
                              <m:ctrlPr>
                                <a:rPr lang="cs-CZ" sz="60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60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60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6000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2792647"/>
                <a:ext cx="5161148" cy="200805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>
            <a:off x="2339752" y="2252587"/>
            <a:ext cx="2232248" cy="1080120"/>
          </a:xfrm>
          <a:prstGeom prst="straightConnector1">
            <a:avLst/>
          </a:prstGeom>
          <a:ln w="635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3433214" y="4800697"/>
            <a:ext cx="2578946" cy="572519"/>
          </a:xfrm>
          <a:prstGeom prst="straightConnector1">
            <a:avLst/>
          </a:prstGeom>
          <a:ln w="635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5468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ÚHLOVÉ ZVĚTŠENÍ OBJEKTIVU</a:t>
            </a:r>
          </a:p>
          <a:p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rgbClr val="0070C0"/>
                </a:solidFill>
              </a:rPr>
              <a:t>ÚHLOVÉ ZVĚTŠENÍ OKULÁRU</a:t>
            </a:r>
            <a:endParaRPr lang="cs-CZ" b="1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 noGrp="1"/>
              </p:cNvSpPr>
              <p:nvPr>
                <p:ph type="title"/>
              </p:nvPr>
            </p:nvSpPr>
            <p:spPr>
              <a:prstGeom prst="rect">
                <a:avLst/>
              </a:prstGeom>
              <a:solidFill>
                <a:srgbClr val="5DFF5D"/>
              </a:solidFill>
            </p:spPr>
            <p:txBody>
              <a:bodyPr vert="horz" lIns="91440" tIns="45720" rIns="91440" bIns="45720" rtlCol="0" anchor="ctr">
                <a:normAutofit fontScale="90000"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b="1" dirty="0" smtClean="0">
                    <a:solidFill>
                      <a:srgbClr val="006600"/>
                    </a:solidFill>
                  </a:rPr>
                  <a:t>MIKROSKOP – VZTAH PRO ÚHLOVÉ ZVĚTŠENÍ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6600"/>
                        </a:solidFill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endParaRPr lang="cs-CZ" b="1" dirty="0">
                  <a:solidFill>
                    <a:srgbClr val="006600"/>
                  </a:solidFill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prstGeom prst="rect">
                <a:avLst/>
              </a:prstGeom>
              <a:blipFill rotWithShape="1">
                <a:blip r:embed="rId2"/>
                <a:stretch>
                  <a:fillRect t="-17021" b="-29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43608" y="2792647"/>
                <a:ext cx="7416824" cy="200805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000" b="1" i="1" smtClean="0">
                          <a:solidFill>
                            <a:srgbClr val="006600"/>
                          </a:solidFill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60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6000" b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60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60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𝜸</m:t>
                          </m:r>
                        </m:e>
                        <m:sub>
                          <m:r>
                            <a:rPr lang="cs-CZ" sz="60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60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.</m:t>
                      </m:r>
                      <m:sSub>
                        <m:sSubPr>
                          <m:ctrlPr>
                            <a:rPr lang="cs-CZ" sz="60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60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𝜸</m:t>
                          </m:r>
                        </m:e>
                        <m:sub>
                          <m:r>
                            <a:rPr lang="cs-CZ" sz="60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60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60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6000" b="1" i="1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∆</m:t>
                          </m:r>
                        </m:num>
                        <m:den>
                          <m:sSub>
                            <m:sSubPr>
                              <m:ctrlPr>
                                <a:rPr lang="cs-CZ" sz="6000" b="1" i="1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6000" b="1" i="1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6000" b="1" i="1" smtClean="0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6000" b="1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.  </m:t>
                      </m:r>
                      <m:f>
                        <m:fPr>
                          <m:ctrlPr>
                            <a:rPr lang="cs-CZ" sz="6000" b="1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6000" b="1" i="1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</a:rPr>
                            <m:t>𝒅</m:t>
                          </m:r>
                        </m:num>
                        <m:den>
                          <m:sSub>
                            <m:sSubPr>
                              <m:ctrlPr>
                                <a:rPr lang="cs-CZ" sz="60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60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6000" b="1" i="1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6000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792647"/>
                <a:ext cx="7416824" cy="200805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>
            <a:off x="1979712" y="2132856"/>
            <a:ext cx="1453502" cy="1368152"/>
          </a:xfrm>
          <a:prstGeom prst="straightConnector1">
            <a:avLst/>
          </a:prstGeom>
          <a:ln w="635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1619672" y="4293097"/>
            <a:ext cx="2448272" cy="1008111"/>
          </a:xfrm>
          <a:prstGeom prst="straightConnector1">
            <a:avLst/>
          </a:prstGeom>
          <a:ln w="635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979712" y="2108571"/>
            <a:ext cx="3967576" cy="1368152"/>
          </a:xfrm>
          <a:prstGeom prst="straightConnector1">
            <a:avLst/>
          </a:prstGeom>
          <a:ln w="635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619672" y="4797153"/>
            <a:ext cx="5472608" cy="504055"/>
          </a:xfrm>
          <a:prstGeom prst="straightConnector1">
            <a:avLst/>
          </a:prstGeom>
          <a:ln w="635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6475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2736304"/>
          </a:xfrm>
          <a:solidFill>
            <a:srgbClr val="57D3FF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ZOBRAZOVÁNÍ OPTICKÝMI SOUSTAVAMI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57D3FF"/>
          </a:solidFill>
        </p:spPr>
        <p:txBody>
          <a:bodyPr>
            <a:normAutofit fontScale="85000" lnSpcReduction="20000"/>
          </a:bodyPr>
          <a:lstStyle/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ZORNÝ ÚHEL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LUPA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006600"/>
                </a:solidFill>
              </a:rPr>
              <a:t>MIKROSKOP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DALEKOHLED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3995936" y="5202092"/>
            <a:ext cx="1656184" cy="216024"/>
          </a:xfrm>
          <a:prstGeom prst="leftArrow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3995936" y="4005064"/>
            <a:ext cx="288032" cy="2663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2843808" y="4409706"/>
            <a:ext cx="288032" cy="2663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3914658" y="4819926"/>
            <a:ext cx="288032" cy="2663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692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ZVĚTŠUJE ZORNÝ ÚHEL</a:t>
            </a:r>
            <a:r>
              <a:rPr lang="cs-CZ" dirty="0" smtClean="0"/>
              <a:t> PŘI POZOROVÁNÍ VELMI VZDÁLENÝCH OBJEKTŮ</a:t>
            </a:r>
          </a:p>
          <a:p>
            <a:endParaRPr lang="cs-CZ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C81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DALEKOHLED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252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ZVĚTŠUJE ZORNÝ ÚHEL</a:t>
            </a:r>
            <a:r>
              <a:rPr lang="cs-CZ" dirty="0" smtClean="0"/>
              <a:t> PŘI POZOROVÁNÍ VELMI VZDÁLENÝCH OBJEKTŮ</a:t>
            </a:r>
          </a:p>
          <a:p>
            <a:r>
              <a:rPr lang="cs-CZ" dirty="0" smtClean="0"/>
              <a:t>VYNÁLEZCI (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17. STOLETÍ</a:t>
            </a:r>
            <a:r>
              <a:rPr lang="cs-CZ" dirty="0" smtClean="0"/>
              <a:t>): Galileo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GALILEI</a:t>
            </a:r>
            <a:r>
              <a:rPr lang="cs-CZ" dirty="0" smtClean="0"/>
              <a:t>, Johanes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KEPLER</a:t>
            </a:r>
          </a:p>
          <a:p>
            <a:endParaRPr lang="cs-CZ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C81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DALEKOHLED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91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ZVĚTŠUJE ZORNÝ ÚHEL</a:t>
            </a:r>
            <a:r>
              <a:rPr lang="cs-CZ" dirty="0" smtClean="0"/>
              <a:t> PŘI POZOROVÁNÍ VELMI VZDÁLENÝCH OBJEKTŮ</a:t>
            </a:r>
          </a:p>
          <a:p>
            <a:r>
              <a:rPr lang="cs-CZ" dirty="0" smtClean="0"/>
              <a:t>VYNÁLEZCI (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17. STOLETÍ</a:t>
            </a:r>
            <a:r>
              <a:rPr lang="cs-CZ" dirty="0" smtClean="0"/>
              <a:t>): Galileo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GALILEI</a:t>
            </a:r>
            <a:r>
              <a:rPr lang="cs-CZ" dirty="0" smtClean="0"/>
              <a:t>, Johanes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KEPLER</a:t>
            </a:r>
          </a:p>
          <a:p>
            <a:r>
              <a:rPr lang="cs-CZ" dirty="0" smtClean="0"/>
              <a:t>VYUŽITÍ: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ASTRONOMIE, VOJENSTVÍ, NÁMOŘNÍ DOPRAVA ….</a:t>
            </a:r>
          </a:p>
          <a:p>
            <a:endParaRPr lang="cs-CZ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C81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DALEKOHLED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3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ZVĚTŠUJE ZORNÝ ÚHEL</a:t>
            </a:r>
            <a:r>
              <a:rPr lang="cs-CZ" dirty="0" smtClean="0"/>
              <a:t> PŘI POZOROVÁNÍ VELMI VZDÁLENÝCH OBJEKTŮ</a:t>
            </a:r>
          </a:p>
          <a:p>
            <a:r>
              <a:rPr lang="cs-CZ" dirty="0" smtClean="0"/>
              <a:t>VYNÁLEZCI (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17. STOLETÍ</a:t>
            </a:r>
            <a:r>
              <a:rPr lang="cs-CZ" dirty="0" smtClean="0"/>
              <a:t>): Galileo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GALILEI</a:t>
            </a:r>
            <a:r>
              <a:rPr lang="cs-CZ" dirty="0" smtClean="0"/>
              <a:t>, Johanes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KEPLER</a:t>
            </a:r>
          </a:p>
          <a:p>
            <a:r>
              <a:rPr lang="cs-CZ" dirty="0" smtClean="0"/>
              <a:t>VYUŽITÍ: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ASTRONOMIE, VOJENSTVÍ, NÁMOŘNÍ DOPRAVA ….</a:t>
            </a:r>
          </a:p>
          <a:p>
            <a:r>
              <a:rPr lang="cs-CZ" dirty="0" smtClean="0"/>
              <a:t>1.typ –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REFRAKTORY</a:t>
            </a:r>
            <a:r>
              <a:rPr lang="cs-CZ" dirty="0" smtClean="0"/>
              <a:t> – OBJEKTIV TVOŘEN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SPOJKOU </a:t>
            </a:r>
            <a:r>
              <a:rPr lang="cs-CZ" dirty="0" smtClean="0"/>
              <a:t>(</a:t>
            </a:r>
            <a:r>
              <a:rPr lang="cs-CZ" b="1" dirty="0" smtClean="0"/>
              <a:t>LOM</a:t>
            </a:r>
            <a:r>
              <a:rPr lang="cs-CZ" dirty="0" smtClean="0"/>
              <a:t> SVĚTLA – </a:t>
            </a:r>
            <a:r>
              <a:rPr lang="cs-CZ" b="1" dirty="0" smtClean="0"/>
              <a:t>REFRAKCE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C81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DALEKOHLED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130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ZVĚTŠUJE ZORNÝ ÚHEL</a:t>
            </a:r>
            <a:r>
              <a:rPr lang="cs-CZ" dirty="0" smtClean="0"/>
              <a:t> PŘI POZOROVÁNÍ VELMI VZDÁLENÝCH OBJEKTŮ</a:t>
            </a:r>
          </a:p>
          <a:p>
            <a:r>
              <a:rPr lang="cs-CZ" dirty="0" smtClean="0"/>
              <a:t>VYNÁLEZCI (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17. STOLETÍ</a:t>
            </a:r>
            <a:r>
              <a:rPr lang="cs-CZ" dirty="0" smtClean="0"/>
              <a:t>): Galileo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GALILEI</a:t>
            </a:r>
            <a:r>
              <a:rPr lang="cs-CZ" dirty="0" smtClean="0"/>
              <a:t>, Johanes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KEPLER</a:t>
            </a:r>
          </a:p>
          <a:p>
            <a:r>
              <a:rPr lang="cs-CZ" dirty="0" smtClean="0"/>
              <a:t>VYUŽITÍ: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ASTRONOMIE, VOJENSTVÍ, NÁMOŘNÍ DOPRAVA ….</a:t>
            </a:r>
          </a:p>
          <a:p>
            <a:r>
              <a:rPr lang="cs-CZ" dirty="0" smtClean="0"/>
              <a:t>1. typ –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REFRAKTORY</a:t>
            </a:r>
            <a:r>
              <a:rPr lang="cs-CZ" dirty="0" smtClean="0"/>
              <a:t> – OBJEKTIV TVOŘEN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ČOČKOU</a:t>
            </a:r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/>
              <a:t>(</a:t>
            </a:r>
            <a:r>
              <a:rPr lang="cs-CZ" b="1" dirty="0" smtClean="0"/>
              <a:t>LOM</a:t>
            </a:r>
            <a:r>
              <a:rPr lang="cs-CZ" dirty="0" smtClean="0"/>
              <a:t> SVĚTLA – </a:t>
            </a:r>
            <a:r>
              <a:rPr lang="cs-CZ" b="1" dirty="0" smtClean="0"/>
              <a:t>REFRAKCE</a:t>
            </a:r>
            <a:r>
              <a:rPr lang="cs-CZ" dirty="0" smtClean="0"/>
              <a:t>)</a:t>
            </a:r>
          </a:p>
          <a:p>
            <a:r>
              <a:rPr lang="cs-CZ" dirty="0" smtClean="0"/>
              <a:t>2. typ –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REFLEKTORY</a:t>
            </a:r>
            <a:r>
              <a:rPr lang="cs-CZ" dirty="0" smtClean="0"/>
              <a:t> – OBJEKTIV TVOŘEN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ZRCADLEM</a:t>
            </a:r>
            <a:r>
              <a:rPr lang="cs-CZ" dirty="0" smtClean="0"/>
              <a:t> (</a:t>
            </a:r>
            <a:r>
              <a:rPr lang="cs-CZ" b="1" dirty="0" smtClean="0"/>
              <a:t>ODRAZ</a:t>
            </a:r>
            <a:r>
              <a:rPr lang="cs-CZ" dirty="0" smtClean="0"/>
              <a:t> SVĚTLA – </a:t>
            </a:r>
            <a:r>
              <a:rPr lang="cs-CZ" b="1" dirty="0" smtClean="0"/>
              <a:t>REFLEXE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C81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DALEKOHLED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71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>
                <a:solidFill>
                  <a:schemeClr val="accent6">
                    <a:lumMod val="50000"/>
                  </a:schemeClr>
                </a:solidFill>
              </a:rPr>
              <a:t>SPOJNÁ </a:t>
            </a:r>
            <a:r>
              <a:rPr lang="cs-CZ" dirty="0"/>
              <a:t>OPTICKÁ SOUSTAVA TVOŘENÁ </a:t>
            </a:r>
            <a:r>
              <a:rPr lang="cs-CZ" b="1" u="sng" dirty="0">
                <a:solidFill>
                  <a:schemeClr val="accent6">
                    <a:lumMod val="50000"/>
                  </a:schemeClr>
                </a:solidFill>
              </a:rPr>
              <a:t>DVĚMA SPOJKAMI</a:t>
            </a:r>
            <a:r>
              <a:rPr lang="cs-CZ" dirty="0"/>
              <a:t> O RŮZNÝCH OHNISKOVÝCH VZDÁLENOSTECH (</a:t>
            </a:r>
            <a:r>
              <a:rPr lang="cs-CZ" u="sng" dirty="0"/>
              <a:t>SPOLEČNÁ OPTICKÁ OSA</a:t>
            </a:r>
            <a:r>
              <a:rPr lang="cs-CZ" dirty="0"/>
              <a:t>)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C819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KEPLERŮV DALEKOHLED (refraktor)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1276036" y="4797152"/>
            <a:ext cx="4751367" cy="1723154"/>
          </a:xfrm>
          <a:prstGeom prst="wedgeRoundRectCallout">
            <a:avLst>
              <a:gd name="adj1" fmla="val -53541"/>
              <a:gd name="adj2" fmla="val -179126"/>
              <a:gd name="adj3" fmla="val 16667"/>
            </a:avLst>
          </a:prstGeom>
          <a:solidFill>
            <a:srgbClr val="FFE69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OBJEKTIV S VELKOU OHNISKOVOU VZDÁLENOSTÍ 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3059833" y="3210055"/>
            <a:ext cx="5495654" cy="1587097"/>
          </a:xfrm>
          <a:prstGeom prst="wedgeRoundRectCallout">
            <a:avLst>
              <a:gd name="adj1" fmla="val -69825"/>
              <a:gd name="adj2" fmla="val -85241"/>
              <a:gd name="adj3" fmla="val 16667"/>
            </a:avLst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OKULÁR S VÝRAZNĚ MENŠÍ OHNISKOVOU VZDÁLENOSTÍ 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0757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>
                <a:solidFill>
                  <a:schemeClr val="accent6">
                    <a:lumMod val="50000"/>
                  </a:schemeClr>
                </a:solidFill>
              </a:rPr>
              <a:t>SPOJNÁ </a:t>
            </a:r>
            <a:r>
              <a:rPr lang="cs-CZ" dirty="0"/>
              <a:t>OPTICKÁ SOUSTAVA TVOŘENÁ </a:t>
            </a:r>
            <a:r>
              <a:rPr lang="cs-CZ" b="1" u="sng" dirty="0">
                <a:solidFill>
                  <a:schemeClr val="accent6">
                    <a:lumMod val="50000"/>
                  </a:schemeClr>
                </a:solidFill>
              </a:rPr>
              <a:t>DVĚMA SPOJKAMI</a:t>
            </a:r>
            <a:r>
              <a:rPr lang="cs-CZ" dirty="0"/>
              <a:t> O RŮZNÝCH OHNISKOVÝCH VZDÁLENOSTECH (</a:t>
            </a:r>
            <a:r>
              <a:rPr lang="cs-CZ" u="sng" dirty="0"/>
              <a:t>SPOLEČNÁ OPTICKÁ OSA</a:t>
            </a:r>
            <a:r>
              <a:rPr lang="cs-CZ" dirty="0" smtClean="0"/>
              <a:t>)</a:t>
            </a:r>
          </a:p>
          <a:p>
            <a:r>
              <a:rPr lang="cs-CZ" u="sng" dirty="0" smtClean="0"/>
              <a:t>OBRAZOVÉ OHNISKO OBJEKTIVU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´</a:t>
            </a:r>
            <a:r>
              <a:rPr lang="cs-CZ" dirty="0" smtClean="0"/>
              <a:t> SPLÝVÁ S </a:t>
            </a:r>
            <a:r>
              <a:rPr lang="cs-CZ" u="sng" dirty="0" smtClean="0"/>
              <a:t>PŘEDMĚTOVÝM OHNISKEM OKULÁRU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0070C0"/>
                </a:solidFill>
              </a:rPr>
              <a:t>F</a:t>
            </a:r>
            <a:r>
              <a:rPr lang="cs-CZ" sz="2000" b="1" dirty="0" smtClean="0">
                <a:solidFill>
                  <a:srgbClr val="0070C0"/>
                </a:solidFill>
              </a:rPr>
              <a:t>2 </a:t>
            </a:r>
            <a:r>
              <a:rPr lang="cs-CZ" sz="2000" b="1" dirty="0" smtClean="0"/>
              <a:t>=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F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´</a:t>
            </a:r>
            <a:endParaRPr lang="cs-CZ" b="1" dirty="0">
              <a:solidFill>
                <a:srgbClr val="0070C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C81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KEPLERŮV DALEKOHLED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7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cs-CZ" b="1" u="sng" dirty="0">
                <a:solidFill>
                  <a:schemeClr val="accent6">
                    <a:lumMod val="50000"/>
                  </a:schemeClr>
                </a:solidFill>
              </a:rPr>
              <a:t>SPOJNÁ </a:t>
            </a:r>
            <a:r>
              <a:rPr lang="cs-CZ" dirty="0"/>
              <a:t>OPTICKÁ SOUSTAVA TVOŘENÁ </a:t>
            </a:r>
            <a:r>
              <a:rPr lang="cs-CZ" b="1" u="sng" dirty="0">
                <a:solidFill>
                  <a:schemeClr val="accent6">
                    <a:lumMod val="50000"/>
                  </a:schemeClr>
                </a:solidFill>
              </a:rPr>
              <a:t>DVĚMA SPOJKAMI</a:t>
            </a:r>
            <a:r>
              <a:rPr lang="cs-CZ" dirty="0"/>
              <a:t> O RŮZNÝCH OHNISKOVÝCH VZDÁLENOSTECH (</a:t>
            </a:r>
            <a:r>
              <a:rPr lang="cs-CZ" u="sng" dirty="0"/>
              <a:t>SPOLEČNÁ OPTICKÁ OSA</a:t>
            </a:r>
            <a:r>
              <a:rPr lang="cs-CZ" dirty="0" smtClean="0"/>
              <a:t>)</a:t>
            </a:r>
          </a:p>
          <a:p>
            <a:r>
              <a:rPr lang="cs-CZ" u="sng" dirty="0" smtClean="0"/>
              <a:t>OBRAZOVÉ OHNISKO OBJEKTIVU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´</a:t>
            </a:r>
            <a:r>
              <a:rPr lang="cs-CZ" dirty="0" smtClean="0"/>
              <a:t> SPLÝVÁ S </a:t>
            </a:r>
            <a:r>
              <a:rPr lang="cs-CZ" u="sng" dirty="0" smtClean="0"/>
              <a:t>PŘEDMĚTOVÝM OHNISKEM OKULÁRU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0070C0"/>
                </a:solidFill>
              </a:rPr>
              <a:t>F</a:t>
            </a:r>
            <a:r>
              <a:rPr lang="cs-CZ" sz="2000" b="1" dirty="0" smtClean="0">
                <a:solidFill>
                  <a:srgbClr val="0070C0"/>
                </a:solidFill>
              </a:rPr>
              <a:t>2 </a:t>
            </a:r>
            <a:r>
              <a:rPr lang="cs-CZ" sz="2000" b="1" dirty="0" smtClean="0"/>
              <a:t>=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F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´</a:t>
            </a:r>
            <a:endParaRPr lang="cs-CZ" b="1" dirty="0">
              <a:solidFill>
                <a:srgbClr val="0070C0"/>
              </a:solidFill>
            </a:endParaRPr>
          </a:p>
          <a:p>
            <a:r>
              <a:rPr lang="cs-CZ" dirty="0" smtClean="0"/>
              <a:t>POZOROVÁNÍ </a:t>
            </a:r>
            <a:r>
              <a:rPr lang="cs-CZ" u="sng" dirty="0" smtClean="0"/>
              <a:t>VELMI VZDÁLENÝCH OBJEKTŮ</a:t>
            </a:r>
            <a:r>
              <a:rPr lang="cs-CZ" dirty="0" smtClean="0"/>
              <a:t> = DO OBJEKTIVU VSTUPUJE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ROVNOBĚŽNÝ SVAZEK PAPRSKŮ</a:t>
            </a:r>
          </a:p>
          <a:p>
            <a:endParaRPr lang="cs-CZ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C81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KEPLERŮV DALEKOHLED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937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-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</a:t>
            </a:r>
            <a:r>
              <a:rPr lang="cs-CZ" dirty="0" smtClean="0"/>
              <a:t> = SPOJKA S VELKOU </a:t>
            </a:r>
            <a:r>
              <a:rPr lang="cs-CZ" i="1" dirty="0" smtClean="0"/>
              <a:t>f</a:t>
            </a:r>
            <a:r>
              <a:rPr lang="cs-CZ" sz="1600" i="1" dirty="0" smtClean="0"/>
              <a:t>1</a:t>
            </a:r>
            <a:endParaRPr lang="cs-CZ" i="1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C81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KEPLERŮV DALEKOHLED - SCHÉMA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7294072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043608" y="2204864"/>
            <a:ext cx="2016224" cy="1512168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4699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2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- </a:t>
            </a:r>
            <a:r>
              <a:rPr lang="cs-CZ" b="1" dirty="0" smtClean="0">
                <a:solidFill>
                  <a:srgbClr val="00B0F0"/>
                </a:solidFill>
              </a:rPr>
              <a:t>OKULÁR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= SPOJKA S MALOU </a:t>
            </a:r>
            <a:r>
              <a:rPr lang="cs-CZ" i="1" dirty="0" smtClean="0"/>
              <a:t>f</a:t>
            </a:r>
            <a:r>
              <a:rPr lang="cs-CZ" sz="1600" i="1" dirty="0" smtClean="0"/>
              <a:t>2</a:t>
            </a:r>
            <a:endParaRPr lang="cs-CZ" i="1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C81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KEPLERŮV DALEKOHLED - SCHÉMA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7294072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043608" y="2204864"/>
            <a:ext cx="6120680" cy="2232248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038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7 </a:t>
            </a:r>
            <a:r>
              <a:rPr lang="cs-CZ" dirty="0" smtClean="0"/>
              <a:t>- </a:t>
            </a:r>
            <a:r>
              <a:rPr lang="cs-CZ" b="1" dirty="0" smtClean="0"/>
              <a:t>TUBUS</a:t>
            </a:r>
            <a:r>
              <a:rPr lang="cs-CZ" dirty="0" smtClean="0"/>
              <a:t> </a:t>
            </a:r>
            <a:endParaRPr lang="cs-CZ" i="1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C81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KEPLERŮV DALEKOHLED - SCHÉMA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7294072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907704" y="2132856"/>
            <a:ext cx="3168352" cy="180020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038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4 </a:t>
            </a:r>
            <a:r>
              <a:rPr lang="cs-CZ" dirty="0" smtClean="0"/>
              <a:t>- </a:t>
            </a:r>
            <a:r>
              <a:rPr lang="cs-CZ" b="1" dirty="0" smtClean="0"/>
              <a:t>POZOROVANÝ OBJEKT</a:t>
            </a:r>
            <a:r>
              <a:rPr lang="cs-CZ" dirty="0" smtClean="0"/>
              <a:t> =NAPŘ. HVĚZDA</a:t>
            </a:r>
            <a:endParaRPr lang="cs-CZ" i="1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C81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KEPLERŮV DALEKOHLED - SCHÉMA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7294072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1403648" y="2060848"/>
            <a:ext cx="864096" cy="2484276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038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PAPRSKY SVĚTLA VYCHÁZEJÍCÍ Z POZOROVANÉHO OBJEKTU A VSTUPUJÍCÍ DO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OBJEKTIVU</a:t>
            </a:r>
            <a:endParaRPr lang="cs-CZ" i="1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C81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KEPLERŮV DALEKOHLED - SCHÉMA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7294072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259632" y="2144830"/>
            <a:ext cx="792088" cy="2220274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038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5 </a:t>
            </a:r>
            <a:r>
              <a:rPr lang="cs-CZ" dirty="0" smtClean="0"/>
              <a:t>- OBRAZ VYTVOŘENÝ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OBJEKTIVEM 					</a:t>
            </a:r>
            <a:r>
              <a:rPr lang="cs-CZ" dirty="0" smtClean="0"/>
              <a:t>(ZMENŠENÝ, PŘEVRÁCENÝ, SKUTEČNÝ)</a:t>
            </a:r>
            <a:endParaRPr lang="cs-CZ" i="1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C81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KEPLERŮV DALEKOHLED - SCHÉMA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7294072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048834" y="2197050"/>
            <a:ext cx="5539390" cy="2348074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038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6 </a:t>
            </a:r>
            <a:r>
              <a:rPr lang="cs-CZ" dirty="0" smtClean="0"/>
              <a:t>– OBRAZ VYTVOŘENÝ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00B0F0"/>
                </a:solidFill>
              </a:rPr>
              <a:t>OKULÁREM – OKULÁR 	</a:t>
            </a:r>
            <a:r>
              <a:rPr lang="cs-CZ" dirty="0" smtClean="0"/>
              <a:t>PLNÍ FUNKCI </a:t>
            </a:r>
            <a:r>
              <a:rPr lang="cs-CZ" u="sng" dirty="0" smtClean="0"/>
              <a:t>LUPY</a:t>
            </a:r>
            <a:r>
              <a:rPr lang="cs-CZ" dirty="0" smtClean="0"/>
              <a:t>, OBRAZ JE JEŠTĚ VÍCE 	ZVĚTŠENÝ A ZŮSTÁVÁ	PŘEVRÁCENÝ</a:t>
            </a:r>
            <a:endParaRPr lang="cs-CZ" i="1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C819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KEPLERŮV DALEKOHLED - SCHÉMA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7294072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043608" y="2204864"/>
            <a:ext cx="288032" cy="1296144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038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4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4400" b="1" i="1" smtClean="0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4400" b="1" i="1" smtClean="0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4400" b="1" i="1" smtClean="0">
                                  <a:solidFill>
                                    <a:schemeClr val="accent6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4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4400" b="1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𝒇</m:t>
                              </m:r>
                            </m:e>
                            <m:sub>
                              <m:r>
                                <a:rPr lang="cs-CZ" sz="4400" b="1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4400" i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 noGrp="1"/>
              </p:cNvSpPr>
              <p:nvPr>
                <p:ph type="title"/>
              </p:nvPr>
            </p:nvSpPr>
            <p:spPr>
              <a:prstGeom prst="rect">
                <a:avLst/>
              </a:prstGeom>
              <a:solidFill>
                <a:srgbClr val="FFC819"/>
              </a:solidFill>
            </p:spPr>
            <p:txBody>
              <a:bodyPr vert="horz" lIns="91440" tIns="45720" rIns="91440" bIns="45720" rtlCol="0" anchor="ctr">
                <a:normAutofit fontScale="90000"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KEPLERŮV DALEKOHLED – ÚHLOVÉ ZVĚTŠENÍ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endParaRPr lang="cs-CZ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prstGeom prst="rect">
                <a:avLst/>
              </a:prstGeom>
              <a:blipFill rotWithShape="1">
                <a:blip r:embed="rId3"/>
                <a:stretch>
                  <a:fillRect t="-17021" b="-29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12976"/>
            <a:ext cx="7294072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Šipka ohnutá nahoru 6"/>
          <p:cNvSpPr/>
          <p:nvPr/>
        </p:nvSpPr>
        <p:spPr>
          <a:xfrm rot="10800000">
            <a:off x="3428447" y="1700808"/>
            <a:ext cx="1118181" cy="3888432"/>
          </a:xfrm>
          <a:prstGeom prst="bentUpArrow">
            <a:avLst>
              <a:gd name="adj1" fmla="val 9903"/>
              <a:gd name="adj2" fmla="val 37006"/>
              <a:gd name="adj3" fmla="val 21226"/>
            </a:avLst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5220072" y="3068960"/>
            <a:ext cx="1664067" cy="2312673"/>
          </a:xfrm>
          <a:prstGeom prst="straightConnector1">
            <a:avLst/>
          </a:prstGeom>
          <a:ln w="952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038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2736304"/>
          </a:xfrm>
          <a:solidFill>
            <a:srgbClr val="57D3FF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ZOBRAZOVÁNÍ OPTICKÝMI SOUSTAVAMI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57D3FF"/>
          </a:solidFill>
        </p:spPr>
        <p:txBody>
          <a:bodyPr>
            <a:normAutofit fontScale="85000" lnSpcReduction="20000"/>
          </a:bodyPr>
          <a:lstStyle/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ZORNÝ ÚHEL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LUPA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rgbClr val="006600"/>
                </a:solidFill>
              </a:rPr>
              <a:t>MIKROSKOP</a:t>
            </a:r>
          </a:p>
          <a:p>
            <a:pPr marL="514350" indent="-514350" algn="l">
              <a:buAutoNum type="arabicPeriod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DALEKOHLED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3995936" y="4005064"/>
            <a:ext cx="288032" cy="2663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2843808" y="4409706"/>
            <a:ext cx="288032" cy="2663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3914658" y="4819926"/>
            <a:ext cx="288032" cy="2663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4067058" y="5195369"/>
            <a:ext cx="288032" cy="2663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515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 AUTORA</a:t>
            </a:r>
          </a:p>
          <a:p>
            <a:r>
              <a:rPr lang="hu-HU" dirty="0"/>
              <a:t>TAMÁSTAMASFLEX, Szőcs. </a:t>
            </a:r>
            <a:r>
              <a:rPr lang="hu-HU" i="1" dirty="0"/>
              <a:t>Wikipedia.org</a:t>
            </a:r>
            <a:r>
              <a:rPr lang="hu-HU" dirty="0"/>
              <a:t> [online]. [cit. 10.12.2013]. Dostupný na WWW: </a:t>
            </a:r>
            <a:r>
              <a:rPr lang="hu-HU" dirty="0">
                <a:hlinkClick r:id="rId2"/>
              </a:rPr>
              <a:t>http://</a:t>
            </a:r>
            <a:r>
              <a:rPr lang="hu-HU" dirty="0" smtClean="0">
                <a:hlinkClick r:id="rId2"/>
              </a:rPr>
              <a:t>cs.wikipedia.org/wiki/Soubor:Kepschem2.jpg</a:t>
            </a:r>
            <a:endParaRPr lang="hu-HU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1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1282</TotalTime>
  <Words>3021</Words>
  <Application>Microsoft Office PowerPoint</Application>
  <PresentationFormat>Předvádění na obrazovce (4:3)</PresentationFormat>
  <Paragraphs>540</Paragraphs>
  <Slides>92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92</vt:i4>
      </vt:variant>
    </vt:vector>
  </HeadingPairs>
  <TitlesOfParts>
    <vt:vector size="93" baseType="lpstr">
      <vt:lpstr>Motiv systému Office</vt:lpstr>
      <vt:lpstr>Prezentace aplikace PowerPoint</vt:lpstr>
      <vt:lpstr>ZOBRAZOVÁNÍ OPTICKÝMI SOUSTAVAMI</vt:lpstr>
      <vt:lpstr>ZORNÝ ÚHEL</vt:lpstr>
      <vt:lpstr>ZORNÝ ÚHEL</vt:lpstr>
      <vt:lpstr>ZORNÝ ÚHEL</vt:lpstr>
      <vt:lpstr>Prezentace aplikace PowerPoint</vt:lpstr>
      <vt:lpstr>ZORNÝ ÚHEL</vt:lpstr>
      <vt:lpstr>ZORNÝ ÚHEL</vt:lpstr>
      <vt:lpstr>ZORNÝ ÚHEL</vt:lpstr>
      <vt:lpstr>ZORNÝ ÚHEL</vt:lpstr>
      <vt:lpstr>Prezentace aplikace PowerPoint</vt:lpstr>
      <vt:lpstr>Prezentace aplikace PowerPoint</vt:lpstr>
      <vt:lpstr>ROZLIŠOVACÍ SCHOPNOST OKA A ZORNÝ ÚHEL</vt:lpstr>
      <vt:lpstr>ROZLIŠOVACÍ SCHOPNOST OKA A ZORNÝ ÚHEL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PŘÍLIŠ MALÝ ZORNÝ ÚHEL …</vt:lpstr>
      <vt:lpstr>PŘÍLIŠ MALÝ ZORNÝ ÚHEL …</vt:lpstr>
      <vt:lpstr>ZOBRAZOVÁNÍ OPTICKÝMI SOUSTAVAMI</vt:lpstr>
      <vt:lpstr>LUPA</vt:lpstr>
      <vt:lpstr>LUPA</vt:lpstr>
      <vt:lpstr>LUPA</vt:lpstr>
      <vt:lpstr>LUPA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POUŽITÍ LUPY</vt:lpstr>
      <vt:lpstr>POUŽITÍ LUPY</vt:lpstr>
      <vt:lpstr>POUŽITÍ LUPY-shrnutí:</vt:lpstr>
      <vt:lpstr>POUŽITÍ LUPY-shrnutí:</vt:lpstr>
      <vt:lpstr>POUŽITÍ LUPY-shrnutí:</vt:lpstr>
      <vt:lpstr>POUŽITÍ LUPY-shrnutí:</vt:lpstr>
      <vt:lpstr>POUŽITÍ LUPY-shrnutí:</vt:lpstr>
      <vt:lpstr>ZOBRAZOVÁNÍ OPTICKÝMI SOUSTAVAMI</vt:lpstr>
      <vt:lpstr>MIKROSKOP</vt:lpstr>
      <vt:lpstr>MIKROSKOP</vt:lpstr>
      <vt:lpstr>MIKROSKOP</vt:lpstr>
      <vt:lpstr>MIKROSKOP-POPIS JEHO ČÁSTÍ</vt:lpstr>
      <vt:lpstr>MIKROSKOP-POPIS JEHO ČÁSTÍ</vt:lpstr>
      <vt:lpstr>MIKROSKOP-POPIS JEHO ČÁSTÍ</vt:lpstr>
      <vt:lpstr>MIKROSKOP-POPIS JEHO ČÁSTÍ</vt:lpstr>
      <vt:lpstr>MIKROSKOP-POPIS JEHO ČÁSTÍ</vt:lpstr>
      <vt:lpstr>MIKROSKOP-POPIS JEHO ČÁSTÍ</vt:lpstr>
      <vt:lpstr>MIKROSKOP-POPIS JEHO ČÁSTÍ</vt:lpstr>
      <vt:lpstr>MIKROSKOP-POPIS JEHO ČÁSTÍ</vt:lpstr>
      <vt:lpstr>MIKROSKOP – SCHÉMA 1</vt:lpstr>
      <vt:lpstr>MIKROSKOP – SCHÉMA 2</vt:lpstr>
      <vt:lpstr>MIKROSKOP – SCHÉMA 2</vt:lpstr>
      <vt:lpstr>MIKROSKOP – SCHÉMA 2</vt:lpstr>
      <vt:lpstr>MIKROSKOP – SCHÉMA 2</vt:lpstr>
      <vt:lpstr>MIKROSKOP – SCHÉMA 2</vt:lpstr>
      <vt:lpstr>MIKROSKOP – SCHÉMA 2</vt:lpstr>
      <vt:lpstr>MIKROSKOP – SCHÉMA 2</vt:lpstr>
      <vt:lpstr>MIKROSKOP – SCHÉMA 2</vt:lpstr>
      <vt:lpstr>MIKROSKOP – ODVOZENÍ VZTAHU PRO ÚHLOVÉ ZVĚTŠENÍ γ</vt:lpstr>
      <vt:lpstr>MIKROSKOP – ODVOZENÍ VZTAHU PRO ÚHLOVÉ ZVĚTŠENÍ γ</vt:lpstr>
      <vt:lpstr>MIKROSKOP – ODVOZENÍ VZTAHU PRO ÚHLOVÉ ZVĚTŠENÍ γ</vt:lpstr>
      <vt:lpstr>MIKROSKOP – ODVOZENÍ VZTAHU PRO ÚHLOVÉ ZVĚTŠENÍ γ</vt:lpstr>
      <vt:lpstr>MIKROSKOP – ODVOZENÍ VZTAHU PRO ÚHLOVÉ ZVĚTŠENÍ γ</vt:lpstr>
      <vt:lpstr>MIKROSKOP – ODVOZENÍ VZTAHU PRO ÚHLOVÉ ZVĚTŠENÍ γ</vt:lpstr>
      <vt:lpstr>MIKROSKOP – podobné trojúhelníky </vt:lpstr>
      <vt:lpstr>MIKROSKOP – ODVOZENÍ VZTAHU PRO ÚHLOVÉ ZVĚTŠENÍ γ</vt:lpstr>
      <vt:lpstr>MIKROSKOP – VZTAH PRO ÚHLOVÉ ZVĚTŠENÍ γ</vt:lpstr>
      <vt:lpstr>MIKROSKOP – VZTAH PRO ÚHLOVÉ ZVĚTŠENÍ γ</vt:lpstr>
      <vt:lpstr>MIKROSKOP – VZTAH PRO ÚHLOVÉ ZVĚTŠENÍ γ</vt:lpstr>
      <vt:lpstr>MIKROSKOP – VZTAH PRO ÚHLOVÉ ZVĚTŠENÍ γ</vt:lpstr>
      <vt:lpstr>ZOBRAZOVÁNÍ OPTICKÝMI SOUSTAVAMI</vt:lpstr>
      <vt:lpstr>DALEKOHLED</vt:lpstr>
      <vt:lpstr>DALEKOHLED</vt:lpstr>
      <vt:lpstr>DALEKOHLED</vt:lpstr>
      <vt:lpstr>DALEKOHLED</vt:lpstr>
      <vt:lpstr>DALEKOHLED</vt:lpstr>
      <vt:lpstr>KEPLERŮV DALEKOHLED (refraktor)</vt:lpstr>
      <vt:lpstr>KEPLERŮV DALEKOHLED</vt:lpstr>
      <vt:lpstr>KEPLERŮV DALEKOHLED</vt:lpstr>
      <vt:lpstr>KEPLERŮV DALEKOHLED - SCHÉMA</vt:lpstr>
      <vt:lpstr>KEPLERŮV DALEKOHLED - SCHÉMA</vt:lpstr>
      <vt:lpstr>KEPLERŮV DALEKOHLED - SCHÉMA</vt:lpstr>
      <vt:lpstr>KEPLERŮV DALEKOHLED - SCHÉMA</vt:lpstr>
      <vt:lpstr>KEPLERŮV DALEKOHLED - SCHÉMA</vt:lpstr>
      <vt:lpstr>KEPLERŮV DALEKOHLED - SCHÉMA</vt:lpstr>
      <vt:lpstr>KEPLERŮV DALEKOHLED - SCHÉMA</vt:lpstr>
      <vt:lpstr>KEPLERŮV DALEKOHLED – ÚHLOVÉ ZVĚTŠENÍ γ</vt:lpstr>
      <vt:lpstr>ZOBRAZOVÁNÍ OPTICKÝMI SOUSTAVAMI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ZOBRAZOVÁNÍ OPTICKÝMI SOUSTAVAMI</dc:title>
  <dc:creator>Iva Herrmannová</dc:creator>
  <cp:lastModifiedBy>User</cp:lastModifiedBy>
  <cp:revision>80</cp:revision>
  <dcterms:created xsi:type="dcterms:W3CDTF">2013-12-04T08:10:33Z</dcterms:created>
  <dcterms:modified xsi:type="dcterms:W3CDTF">1980-01-03T23:15:47Z</dcterms:modified>
</cp:coreProperties>
</file>