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1" r:id="rId3"/>
    <p:sldId id="260" r:id="rId4"/>
    <p:sldId id="257" r:id="rId5"/>
    <p:sldId id="259" r:id="rId6"/>
    <p:sldId id="262" r:id="rId7"/>
    <p:sldId id="264" r:id="rId8"/>
    <p:sldId id="266" r:id="rId9"/>
    <p:sldId id="267" r:id="rId10"/>
    <p:sldId id="26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948A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0F832-9672-44AF-B29E-EBC6B53AE5D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E06CA62-3E5F-4D3A-B87E-9D6F4064AE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0F832-9672-44AF-B29E-EBC6B53AE5D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E06CA62-3E5F-4D3A-B87E-9D6F4064AE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0F832-9672-44AF-B29E-EBC6B53AE5D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E06CA62-3E5F-4D3A-B87E-9D6F4064AE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890F832-9672-44AF-B29E-EBC6B53AE5D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CA62-3E5F-4D3A-B87E-9D6F4064AE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0F832-9672-44AF-B29E-EBC6B53AE5D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E06CA62-3E5F-4D3A-B87E-9D6F4064AE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0F832-9672-44AF-B29E-EBC6B53AE5D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E06CA62-3E5F-4D3A-B87E-9D6F4064AE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0F832-9672-44AF-B29E-EBC6B53AE5D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E06CA62-3E5F-4D3A-B87E-9D6F4064AE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E06CA62-3E5F-4D3A-B87E-9D6F4064AE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0F832-9672-44AF-B29E-EBC6B53AE5D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E06CA62-3E5F-4D3A-B87E-9D6F4064AE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890F832-9672-44AF-B29E-EBC6B53AE5D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0F832-9672-44AF-B29E-EBC6B53AE5D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6CA62-3E5F-4D3A-B87E-9D6F4064AE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E06CA62-3E5F-4D3A-B87E-9D6F4064AE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0F832-9672-44AF-B29E-EBC6B53AE5D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890F832-9672-44AF-B29E-EBC6B53AE5D6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E06CA62-3E5F-4D3A-B87E-9D6F4064AE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7948A2"/>
                </a:solidFill>
              </a:rPr>
              <a:t>ROK a </a:t>
            </a:r>
          </a:p>
          <a:p>
            <a:r>
              <a:rPr lang="cs-CZ" sz="4800" dirty="0" smtClean="0">
                <a:solidFill>
                  <a:srgbClr val="7948A2"/>
                </a:solidFill>
              </a:rPr>
              <a:t>ROČNÍ </a:t>
            </a:r>
            <a:r>
              <a:rPr lang="cs-CZ" sz="4800" dirty="0">
                <a:solidFill>
                  <a:srgbClr val="7948A2"/>
                </a:solidFill>
              </a:rPr>
              <a:t>OBDOBÍ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 sz="1800" dirty="0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sz="1800" i="1" dirty="0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sz="1800" b="1" i="1" dirty="0">
                <a:solidFill>
                  <a:srgbClr val="FF0000"/>
                </a:solidFill>
                <a:latin typeface="Calibri" pitchFamily="34" charset="0"/>
              </a:rPr>
              <a:t>2</a:t>
            </a:r>
            <a:r>
              <a:rPr lang="cs-CZ" sz="1800" b="1" i="1" dirty="0" smtClean="0">
                <a:solidFill>
                  <a:srgbClr val="FF0000"/>
                </a:solidFill>
                <a:latin typeface="Calibri" pitchFamily="34" charset="0"/>
              </a:rPr>
              <a:t>R</a:t>
            </a:r>
            <a:r>
              <a:rPr lang="cs-CZ" sz="1800" i="1" dirty="0" smtClean="0">
                <a:solidFill>
                  <a:srgbClr val="FF0000"/>
                </a:solidFill>
                <a:latin typeface="Calibri" pitchFamily="34" charset="0"/>
              </a:rPr>
              <a:t>.1B.1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</a:t>
            </a:r>
            <a:endParaRPr lang="cs-CZ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60648"/>
            <a:ext cx="4583351" cy="1027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60232" y="5949280"/>
            <a:ext cx="2053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r>
              <a:rPr lang="cs-CZ" dirty="0" smtClean="0"/>
              <a:t>otografie -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086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a jeho 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Vyjmenujte měsíce pěkně tak, jak jdou za sebou :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leden		červenec</a:t>
            </a:r>
          </a:p>
          <a:p>
            <a:pPr marL="0" indent="0">
              <a:buNone/>
            </a:pPr>
            <a:r>
              <a:rPr lang="cs-CZ" dirty="0" smtClean="0"/>
              <a:t>únor		srpen</a:t>
            </a:r>
          </a:p>
          <a:p>
            <a:pPr marL="0" indent="0">
              <a:buNone/>
            </a:pPr>
            <a:r>
              <a:rPr lang="cs-CZ" dirty="0" smtClean="0"/>
              <a:t>březen	září</a:t>
            </a:r>
          </a:p>
          <a:p>
            <a:pPr marL="0" indent="0">
              <a:buNone/>
            </a:pPr>
            <a:r>
              <a:rPr lang="cs-CZ" dirty="0" smtClean="0"/>
              <a:t>duben		říjen</a:t>
            </a:r>
          </a:p>
          <a:p>
            <a:pPr marL="0" indent="0">
              <a:buNone/>
            </a:pPr>
            <a:r>
              <a:rPr lang="cs-CZ" dirty="0" smtClean="0"/>
              <a:t>květen	listopad</a:t>
            </a:r>
          </a:p>
          <a:p>
            <a:pPr marL="0" indent="0">
              <a:buNone/>
            </a:pPr>
            <a:r>
              <a:rPr lang="cs-CZ" dirty="0" smtClean="0"/>
              <a:t>červen	prosinec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Zkusíte je srovnat podle abecedy 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březen	listopad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erven	prosinec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ervenec	říjen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uben		srpen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věten	únor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eden		září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1369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34400" cy="10081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SKRÝVAČKY</a:t>
            </a:r>
            <a:br>
              <a:rPr lang="cs-CZ" dirty="0" smtClean="0"/>
            </a:br>
            <a:r>
              <a:rPr lang="cs-CZ" dirty="0" smtClean="0"/>
              <a:t>Najdi ve větách roční období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VLNĚNÝ SVETR A DLOUHÉ KALHOTY NOSÍME POD ZIMNÍKEM ČASTO JEŠTĚ V BŘEZNU.</a:t>
            </a:r>
          </a:p>
          <a:p>
            <a:endParaRPr lang="cs-CZ" dirty="0"/>
          </a:p>
          <a:p>
            <a:r>
              <a:rPr lang="cs-CZ" dirty="0" smtClean="0"/>
              <a:t>NEJRADĚJI MÁM TEPLÉ TOPINKY S MÁSLEM A ČESNEKEM.</a:t>
            </a:r>
          </a:p>
          <a:p>
            <a:endParaRPr lang="cs-CZ" dirty="0"/>
          </a:p>
          <a:p>
            <a:r>
              <a:rPr lang="cs-CZ" dirty="0" smtClean="0"/>
              <a:t>NOVÝ JAR OBVYKLE POUŽÍVÁM NA ŠPINAVÉ NÁDOBÍ.</a:t>
            </a:r>
          </a:p>
          <a:p>
            <a:endParaRPr lang="cs-CZ" dirty="0" smtClean="0"/>
          </a:p>
          <a:p>
            <a:r>
              <a:rPr lang="cs-CZ" dirty="0" smtClean="0"/>
              <a:t>VÝROBNÍ </a:t>
            </a:r>
            <a:r>
              <a:rPr lang="cs-CZ" dirty="0" smtClean="0"/>
              <a:t>KRIZI MAJÍ UŽ I V NAŠÍ TOVÁRNĚ.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3568" y="2251284"/>
            <a:ext cx="1440160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304701" y="3140968"/>
            <a:ext cx="936104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691680" y="4437112"/>
            <a:ext cx="1008112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15816" y="5661248"/>
            <a:ext cx="936104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3279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16632"/>
            <a:ext cx="8534400" cy="10081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Každému ročnímu období připadají 3 měsíce. </a:t>
            </a:r>
            <a:r>
              <a:rPr lang="cs-CZ" dirty="0" smtClean="0"/>
              <a:t>Víte, </a:t>
            </a:r>
            <a:r>
              <a:rPr lang="cs-CZ" dirty="0" smtClean="0"/>
              <a:t>které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916832"/>
            <a:ext cx="4038600" cy="4136496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 období</a:t>
            </a:r>
          </a:p>
          <a:p>
            <a:endParaRPr lang="cs-CZ" dirty="0" smtClean="0"/>
          </a:p>
          <a:p>
            <a:r>
              <a:rPr lang="cs-CZ" dirty="0" smtClean="0"/>
              <a:t>Jaro	</a:t>
            </a:r>
          </a:p>
          <a:p>
            <a:r>
              <a:rPr lang="cs-CZ" dirty="0" smtClean="0"/>
              <a:t>Léto</a:t>
            </a:r>
          </a:p>
          <a:p>
            <a:r>
              <a:rPr lang="cs-CZ" dirty="0" smtClean="0"/>
              <a:t>Podzim</a:t>
            </a:r>
          </a:p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00600" y="1916832"/>
            <a:ext cx="4038600" cy="4136496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Měsíce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březen, duben, květen</a:t>
            </a:r>
            <a:endParaRPr lang="cs-CZ" dirty="0" smtClean="0"/>
          </a:p>
          <a:p>
            <a:r>
              <a:rPr lang="cs-CZ" dirty="0" smtClean="0"/>
              <a:t>červen, červenec, srpen</a:t>
            </a:r>
          </a:p>
          <a:p>
            <a:r>
              <a:rPr lang="cs-CZ" dirty="0" smtClean="0"/>
              <a:t>září, říjen, listopad</a:t>
            </a:r>
          </a:p>
          <a:p>
            <a:r>
              <a:rPr lang="cs-CZ" dirty="0"/>
              <a:t>prosinec, leden, únor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0605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340768"/>
            <a:ext cx="4038600" cy="4681728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Jarní měsíce jsou :</a:t>
            </a:r>
          </a:p>
          <a:p>
            <a:r>
              <a:rPr lang="cs-CZ" dirty="0" smtClean="0"/>
              <a:t>Březen</a:t>
            </a:r>
          </a:p>
          <a:p>
            <a:r>
              <a:rPr lang="cs-CZ" dirty="0" smtClean="0"/>
              <a:t>Duben</a:t>
            </a:r>
          </a:p>
          <a:p>
            <a:r>
              <a:rPr lang="cs-CZ" dirty="0" smtClean="0"/>
              <a:t>Květen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jaro začíná ?</a:t>
            </a:r>
          </a:p>
          <a:p>
            <a:r>
              <a:rPr lang="cs-CZ" dirty="0" smtClean="0"/>
              <a:t>21. března – je to den jarní rovnodennosti </a:t>
            </a:r>
          </a:p>
          <a:p>
            <a:pPr marL="0" indent="0">
              <a:buNone/>
            </a:pPr>
            <a:r>
              <a:rPr lang="cs-CZ" dirty="0" smtClean="0"/>
              <a:t>   (noc i den jsou stejně     dlouhé )</a:t>
            </a:r>
            <a:endParaRPr lang="cs-CZ" dirty="0"/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371600"/>
            <a:ext cx="4320480" cy="4681728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děje na jaře v přírodě ?</a:t>
            </a:r>
          </a:p>
          <a:p>
            <a:pPr marL="0" indent="0">
              <a:buNone/>
            </a:pP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Přilétají ptáci z teplých krajin</a:t>
            </a:r>
          </a:p>
          <a:p>
            <a:r>
              <a:rPr lang="cs-CZ" dirty="0" smtClean="0"/>
              <a:t>Dny se prodlužují a otepluje se</a:t>
            </a:r>
          </a:p>
          <a:p>
            <a:r>
              <a:rPr lang="cs-CZ" dirty="0" smtClean="0"/>
              <a:t>Příroda se probouzí k životu – stromům narůstají pupeny, klíčí a rostou rostliny.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9482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Letní měsíce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Červen</a:t>
            </a:r>
          </a:p>
          <a:p>
            <a:r>
              <a:rPr lang="cs-CZ" dirty="0" smtClean="0"/>
              <a:t>Červenec</a:t>
            </a:r>
          </a:p>
          <a:p>
            <a:r>
              <a:rPr lang="cs-CZ" dirty="0" smtClean="0"/>
              <a:t>Srpen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léto začíná ?</a:t>
            </a:r>
          </a:p>
          <a:p>
            <a:pPr marL="0" indent="0">
              <a:buNone/>
            </a:pP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21. června – je to den letního slunovratu</a:t>
            </a:r>
          </a:p>
          <a:p>
            <a:pPr marL="0" indent="0">
              <a:buNone/>
            </a:pPr>
            <a:r>
              <a:rPr lang="cs-CZ" dirty="0" smtClean="0"/>
              <a:t>(dny </a:t>
            </a:r>
            <a:r>
              <a:rPr lang="cs-CZ" dirty="0" smtClean="0"/>
              <a:t>se začínají prodlužovat a noci </a:t>
            </a:r>
            <a:r>
              <a:rPr lang="cs-CZ" dirty="0" smtClean="0"/>
              <a:t>zkracovat)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děje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létě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přírodě ?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Dny jsou nejdelší a nejteplejší</a:t>
            </a:r>
            <a:endParaRPr lang="cs-CZ" dirty="0"/>
          </a:p>
          <a:p>
            <a:r>
              <a:rPr lang="cs-CZ" dirty="0" smtClean="0"/>
              <a:t>Dozrává ovoce a obilí</a:t>
            </a:r>
          </a:p>
          <a:p>
            <a:r>
              <a:rPr lang="cs-CZ" dirty="0" smtClean="0"/>
              <a:t>Na loukách se suší seno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v létě děláme ?</a:t>
            </a:r>
          </a:p>
          <a:p>
            <a:pPr marL="0" indent="0">
              <a:buNone/>
            </a:pP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Máme prázdniny</a:t>
            </a:r>
          </a:p>
          <a:p>
            <a:r>
              <a:rPr lang="cs-CZ" dirty="0" smtClean="0"/>
              <a:t>Chodíme k vodě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3463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500972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Podzimní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měsíce jsou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Září</a:t>
            </a:r>
          </a:p>
          <a:p>
            <a:r>
              <a:rPr lang="cs-CZ" dirty="0" smtClean="0"/>
              <a:t>Říjen</a:t>
            </a:r>
          </a:p>
          <a:p>
            <a:r>
              <a:rPr lang="cs-CZ" dirty="0" smtClean="0"/>
              <a:t>Listopad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podzim začíná ?</a:t>
            </a:r>
          </a:p>
          <a:p>
            <a:endParaRPr lang="cs-CZ" dirty="0"/>
          </a:p>
          <a:p>
            <a:r>
              <a:rPr lang="cs-CZ" dirty="0" smtClean="0"/>
              <a:t>23. září – je to den podzimní rovnodennosti</a:t>
            </a:r>
          </a:p>
          <a:p>
            <a:r>
              <a:rPr lang="cs-CZ" dirty="0"/>
              <a:t>(noc i den jsou stejně     dlouhé </a:t>
            </a:r>
            <a:r>
              <a:rPr lang="cs-CZ" dirty="0" smtClean="0"/>
              <a:t>)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500972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děje na podzim v přírodě ?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Rostliny i zvířata se připravují na zimu</a:t>
            </a:r>
          </a:p>
          <a:p>
            <a:r>
              <a:rPr lang="cs-CZ" dirty="0" smtClean="0"/>
              <a:t>Sklízí se ovoce</a:t>
            </a:r>
          </a:p>
          <a:p>
            <a:r>
              <a:rPr lang="cs-CZ" dirty="0" smtClean="0"/>
              <a:t>Stromům se začíná barvit listí</a:t>
            </a:r>
          </a:p>
          <a:p>
            <a:r>
              <a:rPr lang="cs-CZ" dirty="0" smtClean="0"/>
              <a:t>Sbíráme kaštany, žaludy a šípky</a:t>
            </a:r>
          </a:p>
          <a:p>
            <a:r>
              <a:rPr lang="cs-CZ" dirty="0"/>
              <a:t>M</a:t>
            </a:r>
            <a:r>
              <a:rPr lang="cs-CZ" dirty="0" smtClean="0"/>
              <a:t>ění se počasí – častěji prší, fouká a jsou mlhy</a:t>
            </a:r>
          </a:p>
          <a:p>
            <a:r>
              <a:rPr lang="cs-CZ" dirty="0" smtClean="0"/>
              <a:t>Dny se zkracují a noci prodlužují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začíná 1. září ?</a:t>
            </a:r>
          </a:p>
          <a:p>
            <a:r>
              <a:rPr lang="cs-CZ" dirty="0" smtClean="0"/>
              <a:t>Začíná školní rok </a:t>
            </a:r>
            <a:r>
              <a:rPr lang="cs-CZ" dirty="0" smtClean="0">
                <a:sym typeface="Wingdings" pitchFamily="2" charset="2"/>
              </a:rPr>
              <a:t>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850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imní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měsíce jsou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Prosinec</a:t>
            </a:r>
          </a:p>
          <a:p>
            <a:r>
              <a:rPr lang="cs-CZ" dirty="0" smtClean="0"/>
              <a:t>Leden</a:t>
            </a:r>
          </a:p>
          <a:p>
            <a:r>
              <a:rPr lang="cs-CZ" dirty="0" smtClean="0"/>
              <a:t>Únor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začíná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21. prosince – je to den zimního slunovratu – je to nejkratší den a nejdelší noc v roce</a:t>
            </a:r>
          </a:p>
          <a:p>
            <a:pPr marL="0" indent="0">
              <a:buNone/>
            </a:pPr>
            <a:r>
              <a:rPr lang="cs-CZ" dirty="0" smtClean="0"/>
              <a:t>(dny </a:t>
            </a:r>
            <a:r>
              <a:rPr lang="cs-CZ" dirty="0"/>
              <a:t>se začínají prodlužovat a noci </a:t>
            </a:r>
            <a:r>
              <a:rPr lang="cs-CZ" dirty="0" smtClean="0"/>
              <a:t>zkracovat)</a:t>
            </a:r>
            <a:endParaRPr lang="cs-CZ" dirty="0"/>
          </a:p>
          <a:p>
            <a:endParaRPr lang="cs-CZ" dirty="0"/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děje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zimě v přírodě?</a:t>
            </a:r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Mrzne, padá sníh</a:t>
            </a:r>
          </a:p>
          <a:p>
            <a:r>
              <a:rPr lang="cs-CZ" dirty="0" smtClean="0"/>
              <a:t>Příroda odpočívá</a:t>
            </a:r>
          </a:p>
          <a:p>
            <a:r>
              <a:rPr lang="cs-CZ" dirty="0" smtClean="0"/>
              <a:t>Některá zvířata se uložila k zimnímu spánku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v zimě děláme ?</a:t>
            </a:r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Lyžujeme, sáňkujeme, stavíme sněhuláky</a:t>
            </a:r>
          </a:p>
          <a:p>
            <a:r>
              <a:rPr lang="cs-CZ" dirty="0" smtClean="0"/>
              <a:t>Staráme se o zvířata – nosíme jim krmení do krmelců a krmítek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6445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ZIMNÍ </a:t>
            </a:r>
            <a:r>
              <a:rPr lang="cs-CZ" dirty="0"/>
              <a:t>SVÁTKY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926432" cy="45720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Před Vánoci slavíme svátek sv. Mikuláše – víte kdy ?</a:t>
            </a:r>
            <a:endParaRPr lang="cs-CZ" dirty="0"/>
          </a:p>
          <a:p>
            <a:r>
              <a:rPr lang="cs-CZ" dirty="0" smtClean="0"/>
              <a:t>24. </a:t>
            </a:r>
            <a:r>
              <a:rPr lang="cs-CZ" dirty="0" smtClean="0"/>
              <a:t>prosince </a:t>
            </a:r>
            <a:r>
              <a:rPr lang="cs-CZ" dirty="0" smtClean="0"/>
              <a:t>je Štědrý den</a:t>
            </a:r>
          </a:p>
          <a:p>
            <a:r>
              <a:rPr lang="cs-CZ" dirty="0" smtClean="0"/>
              <a:t>Na Vánoce se zdobí stromeček, peče se vánočka a cukroví a rozdávají se dárky</a:t>
            </a:r>
          </a:p>
          <a:p>
            <a:r>
              <a:rPr lang="cs-CZ" dirty="0" smtClean="0"/>
              <a:t>Také se dělá spoustu různých zvyků – lití olova, krájení jablíčka, házení pantoflem a jiné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5105400" y="1371600"/>
            <a:ext cx="4038600" cy="46815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73098" y="2564904"/>
            <a:ext cx="2592288" cy="35689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91463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 kterým ročním obdobím patří obrázky ?</a:t>
            </a:r>
          </a:p>
          <a:p>
            <a:endParaRPr lang="cs-CZ" dirty="0"/>
          </a:p>
          <a:p>
            <a:pPr lvl="8"/>
            <a:r>
              <a:rPr lang="cs-CZ" sz="2400" dirty="0" smtClean="0"/>
              <a:t>                     </a:t>
            </a:r>
          </a:p>
          <a:p>
            <a:pPr lvl="8"/>
            <a:r>
              <a:rPr lang="cs-CZ" sz="2400" dirty="0"/>
              <a:t> </a:t>
            </a:r>
            <a:r>
              <a:rPr lang="cs-CZ" sz="2400" dirty="0" smtClean="0"/>
              <a:t>                     JARO</a:t>
            </a:r>
          </a:p>
          <a:p>
            <a:pPr lvl="8"/>
            <a:endParaRPr lang="cs-CZ" sz="2400" dirty="0" smtClean="0"/>
          </a:p>
          <a:p>
            <a:pPr lvl="8"/>
            <a:r>
              <a:rPr lang="cs-CZ" sz="2400" dirty="0"/>
              <a:t> </a:t>
            </a:r>
            <a:r>
              <a:rPr lang="cs-CZ" sz="2400" dirty="0" smtClean="0"/>
              <a:t>                     léto</a:t>
            </a:r>
          </a:p>
          <a:p>
            <a:pPr lvl="8"/>
            <a:endParaRPr lang="cs-CZ" sz="2400" dirty="0" smtClean="0"/>
          </a:p>
          <a:p>
            <a:pPr lvl="8"/>
            <a:r>
              <a:rPr lang="cs-CZ" sz="2400" dirty="0"/>
              <a:t> </a:t>
            </a:r>
            <a:r>
              <a:rPr lang="cs-CZ" sz="2400" dirty="0" smtClean="0"/>
              <a:t>                  podzim</a:t>
            </a:r>
          </a:p>
          <a:p>
            <a:pPr lvl="8"/>
            <a:endParaRPr lang="cs-CZ" sz="2400" dirty="0" smtClean="0"/>
          </a:p>
          <a:p>
            <a:pPr lvl="8"/>
            <a:r>
              <a:rPr lang="cs-CZ" sz="2400" dirty="0"/>
              <a:t> </a:t>
            </a:r>
            <a:r>
              <a:rPr lang="cs-CZ" sz="2400" dirty="0" smtClean="0"/>
              <a:t>                     zima</a:t>
            </a:r>
          </a:p>
          <a:p>
            <a:endParaRPr lang="cs-CZ" dirty="0" smtClean="0"/>
          </a:p>
          <a:p>
            <a:pPr lvl="8"/>
            <a:r>
              <a:rPr lang="cs-CZ" dirty="0" smtClean="0"/>
              <a:t>                            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2102573"/>
            <a:ext cx="2448272" cy="183620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4149080"/>
            <a:ext cx="2448272" cy="183620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8934" y="4293096"/>
            <a:ext cx="2448272" cy="18362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1555" y="2328898"/>
            <a:ext cx="2426909" cy="1820182"/>
          </a:xfrm>
          <a:prstGeom prst="rect">
            <a:avLst/>
          </a:prstGeom>
        </p:spPr>
      </p:pic>
      <p:cxnSp>
        <p:nvCxnSpPr>
          <p:cNvPr id="15" name="Přímá spojnice se šipkou 14"/>
          <p:cNvCxnSpPr/>
          <p:nvPr/>
        </p:nvCxnSpPr>
        <p:spPr>
          <a:xfrm>
            <a:off x="3275856" y="3020675"/>
            <a:ext cx="936104" cy="19925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5004048" y="3645024"/>
            <a:ext cx="1224136" cy="15661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220072" y="3238989"/>
            <a:ext cx="1008112" cy="11891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275856" y="3020675"/>
            <a:ext cx="936104" cy="204650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54688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ROK – MĚSÍC - TÝDEN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má … ?</a:t>
            </a:r>
          </a:p>
          <a:p>
            <a:endParaRPr lang="cs-CZ" dirty="0"/>
          </a:p>
          <a:p>
            <a:r>
              <a:rPr lang="cs-CZ" dirty="0" smtClean="0"/>
              <a:t>Rok </a:t>
            </a:r>
            <a:r>
              <a:rPr lang="cs-CZ" dirty="0" smtClean="0"/>
              <a:t>ročních </a:t>
            </a:r>
            <a:r>
              <a:rPr lang="cs-CZ" dirty="0" smtClean="0"/>
              <a:t>období</a:t>
            </a:r>
          </a:p>
          <a:p>
            <a:r>
              <a:rPr lang="cs-CZ" dirty="0" smtClean="0"/>
              <a:t>Rok měsíců v roce</a:t>
            </a:r>
          </a:p>
          <a:p>
            <a:r>
              <a:rPr lang="cs-CZ" dirty="0" smtClean="0"/>
              <a:t>Rok dnů </a:t>
            </a:r>
          </a:p>
          <a:p>
            <a:r>
              <a:rPr lang="cs-CZ" dirty="0" smtClean="0"/>
              <a:t>Rok týdnů</a:t>
            </a:r>
          </a:p>
          <a:p>
            <a:r>
              <a:rPr lang="cs-CZ" dirty="0" smtClean="0"/>
              <a:t>Týden pracovní dní</a:t>
            </a:r>
          </a:p>
          <a:p>
            <a:r>
              <a:rPr lang="cs-CZ" dirty="0" smtClean="0"/>
              <a:t>Únor obvykle dnů</a:t>
            </a:r>
          </a:p>
          <a:p>
            <a:r>
              <a:rPr lang="cs-CZ" dirty="0" smtClean="0"/>
              <a:t>Dnů přestupný rok </a:t>
            </a:r>
          </a:p>
          <a:p>
            <a:r>
              <a:rPr lang="cs-CZ" dirty="0" smtClean="0"/>
              <a:t>Rok měsíců, které mají 31 dnů </a:t>
            </a:r>
          </a:p>
          <a:p>
            <a:r>
              <a:rPr lang="cs-CZ" dirty="0" smtClean="0"/>
              <a:t>Dnů víkend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4</a:t>
            </a:r>
          </a:p>
          <a:p>
            <a:r>
              <a:rPr lang="cs-CZ" dirty="0" smtClean="0"/>
              <a:t>12</a:t>
            </a:r>
          </a:p>
          <a:p>
            <a:r>
              <a:rPr lang="cs-CZ" dirty="0" smtClean="0"/>
              <a:t>365</a:t>
            </a:r>
            <a:endParaRPr lang="cs-CZ" dirty="0"/>
          </a:p>
          <a:p>
            <a:r>
              <a:rPr lang="cs-CZ" dirty="0" smtClean="0"/>
              <a:t>52</a:t>
            </a:r>
            <a:endParaRPr lang="cs-CZ" dirty="0"/>
          </a:p>
          <a:p>
            <a:r>
              <a:rPr lang="cs-CZ" dirty="0" smtClean="0"/>
              <a:t>5</a:t>
            </a:r>
          </a:p>
          <a:p>
            <a:r>
              <a:rPr lang="cs-CZ" dirty="0" smtClean="0"/>
              <a:t>28	</a:t>
            </a:r>
          </a:p>
          <a:p>
            <a:r>
              <a:rPr lang="cs-CZ" dirty="0" smtClean="0"/>
              <a:t>366</a:t>
            </a:r>
          </a:p>
          <a:p>
            <a:r>
              <a:rPr lang="cs-CZ" dirty="0" smtClean="0"/>
              <a:t>7</a:t>
            </a:r>
          </a:p>
          <a:p>
            <a:endParaRPr lang="cs-CZ" dirty="0" smtClean="0"/>
          </a:p>
          <a:p>
            <a:r>
              <a:rPr lang="cs-CZ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xmlns="" val="3318887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1825</TotalTime>
  <Words>516</Words>
  <Application>Microsoft Office PowerPoint</Application>
  <PresentationFormat>Předvádění na obrazovce (4:3)</PresentationFormat>
  <Paragraphs>174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VY_32_INOVACE_ PRV.2R.1B.1          </vt:lpstr>
      <vt:lpstr>Rok a jeho měsíce</vt:lpstr>
      <vt:lpstr>SKRÝVAČKY Najdi ve větách roční období</vt:lpstr>
      <vt:lpstr>Každému ročnímu období připadají 3 měsíce. Víte, které ?</vt:lpstr>
      <vt:lpstr>JARO</vt:lpstr>
      <vt:lpstr>LÉTO</vt:lpstr>
      <vt:lpstr>PODZIM</vt:lpstr>
      <vt:lpstr>ZIMA</vt:lpstr>
      <vt:lpstr>ZIMNÍ SVÁTKY</vt:lpstr>
      <vt:lpstr>OPAKOVÁNÍ</vt:lpstr>
      <vt:lpstr>ROK – MĚSÍC - TÝDEN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– ROČNÍ OBDOBÍ</dc:title>
  <dc:creator>Admin</dc:creator>
  <cp:lastModifiedBy>Dum</cp:lastModifiedBy>
  <cp:revision>22</cp:revision>
  <dcterms:created xsi:type="dcterms:W3CDTF">2013-05-12T10:40:15Z</dcterms:created>
  <dcterms:modified xsi:type="dcterms:W3CDTF">2013-12-28T10:56:30Z</dcterms:modified>
</cp:coreProperties>
</file>