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65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6A2B82-0CDD-4ADF-BBEA-3533D1CB6D7B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5DC141D-C2CE-42C1-9355-D5644F0F6B5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6A2B82-0CDD-4ADF-BBEA-3533D1CB6D7B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DC141D-C2CE-42C1-9355-D5644F0F6B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6A2B82-0CDD-4ADF-BBEA-3533D1CB6D7B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DC141D-C2CE-42C1-9355-D5644F0F6B5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6A2B82-0CDD-4ADF-BBEA-3533D1CB6D7B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DC141D-C2CE-42C1-9355-D5644F0F6B5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6A2B82-0CDD-4ADF-BBEA-3533D1CB6D7B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DC141D-C2CE-42C1-9355-D5644F0F6B5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6A2B82-0CDD-4ADF-BBEA-3533D1CB6D7B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DC141D-C2CE-42C1-9355-D5644F0F6B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6A2B82-0CDD-4ADF-BBEA-3533D1CB6D7B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DC141D-C2CE-42C1-9355-D5644F0F6B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6A2B82-0CDD-4ADF-BBEA-3533D1CB6D7B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DC141D-C2CE-42C1-9355-D5644F0F6B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6A2B82-0CDD-4ADF-BBEA-3533D1CB6D7B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DC141D-C2CE-42C1-9355-D5644F0F6B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6A2B82-0CDD-4ADF-BBEA-3533D1CB6D7B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DC141D-C2CE-42C1-9355-D5644F0F6B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6A2B82-0CDD-4ADF-BBEA-3533D1CB6D7B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DC141D-C2CE-42C1-9355-D5644F0F6B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906A2B82-0CDD-4ADF-BBEA-3533D1CB6D7B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05DC141D-C2CE-42C1-9355-D5644F0F6B5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Honda_Hornet_900_1.jpg" TargetMode="External"/><Relationship Id="rId13" Type="http://schemas.openxmlformats.org/officeDocument/2006/relationships/hyperlink" Target="http://cs.wikipedia.org/wiki/Soubor:Jal.747.newcolours.arp.750pix.jpg" TargetMode="External"/><Relationship Id="rId18" Type="http://schemas.openxmlformats.org/officeDocument/2006/relationships/hyperlink" Target="http://cs.wikipedia.org/wiki/Soubor:Wrightflyer.jpg" TargetMode="External"/><Relationship Id="rId3" Type="http://schemas.openxmlformats.org/officeDocument/2006/relationships/hyperlink" Target="http://cs.wikipedia.org/wiki/Soubor:T14_1.JPG" TargetMode="External"/><Relationship Id="rId21" Type="http://schemas.openxmlformats.org/officeDocument/2006/relationships/hyperlink" Target="http://cs.wikipedia.org/wiki/Soubor:Bicycle_two_1886.jpg" TargetMode="External"/><Relationship Id="rId7" Type="http://schemas.openxmlformats.org/officeDocument/2006/relationships/hyperlink" Target="http://cs.wikipedia.org/wiki/Soubor:Teplice,_%C5%A0koda_14TrM.jpg" TargetMode="External"/><Relationship Id="rId12" Type="http://schemas.openxmlformats.org/officeDocument/2006/relationships/hyperlink" Target="http://cs.wikipedia.org/wiki/Soubor:ParnikVltava04.JPG" TargetMode="External"/><Relationship Id="rId17" Type="http://schemas.openxmlformats.org/officeDocument/2006/relationships/hyperlink" Target="http://cs.wikipedia.org/wiki/Soubor:Narrow_gauge_jindrichuv_hradec.JPG" TargetMode="External"/><Relationship Id="rId2" Type="http://schemas.openxmlformats.org/officeDocument/2006/relationships/hyperlink" Target="http://cs.wikipedia.org/wiki/Soubor:EC_370_at_Ml%C4%8Dechvosty_tunnel.jpeg" TargetMode="External"/><Relationship Id="rId16" Type="http://schemas.openxmlformats.org/officeDocument/2006/relationships/hyperlink" Target="http://cs.wikipedia.org/wiki/Soubor:Brno,_vozovna_Medl%C3%A1nky,_parn%C3%AD_tramvaj_(02).jpg" TargetMode="External"/><Relationship Id="rId20" Type="http://schemas.openxmlformats.org/officeDocument/2006/relationships/hyperlink" Target="http://cs.wikipedia.org/wiki/Soubor:Ordinary_bicycle01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E%C4%8Ds,_Ka%C4%8Derov_odjezd.jpg" TargetMode="External"/><Relationship Id="rId11" Type="http://schemas.openxmlformats.org/officeDocument/2006/relationships/hyperlink" Target="http://cs.wikipedia.org/wiki/Soubor:Je%C5%A1t%C4%9Bd,_doln%C3%AD_stanice_lanov%C3%A9_dr%C3%A1hy,_kabinka_lanov%C3%A9_dr%C3%A1hy.jpg" TargetMode="External"/><Relationship Id="rId5" Type="http://schemas.openxmlformats.org/officeDocument/2006/relationships/hyperlink" Target="http://cs.wikipedia.org/wiki/Soubor:Skoda_Felicia-red.jpg" TargetMode="External"/><Relationship Id="rId15" Type="http://schemas.openxmlformats.org/officeDocument/2006/relationships/hyperlink" Target="http://cs.wikipedia.org/wiki/Soubor:MHV_Benz_Omnibus_1896_01.jpg" TargetMode="External"/><Relationship Id="rId10" Type="http://schemas.openxmlformats.org/officeDocument/2006/relationships/hyperlink" Target="http://cs.wikipedia.org/wiki/Soubor:Praha,_Mal%C3%A1_Strana,_Pet%C5%99%C3%ADn,_Neboz%C3%ADzek,_jedouc%C3%AD_lanovka.JPG" TargetMode="External"/><Relationship Id="rId19" Type="http://schemas.openxmlformats.org/officeDocument/2006/relationships/hyperlink" Target="http://cs.wikipedia.org/wiki/Soubor:Draisine_or_Laufmaschine,_around_1820._Archetype_of_the_Bicycle._Pic_01.jpg" TargetMode="External"/><Relationship Id="rId4" Type="http://schemas.openxmlformats.org/officeDocument/2006/relationships/hyperlink" Target="http://cs.wikipedia.org/wiki/Soubor:Alpina_Volvo_Solobus,_Frankfurt_am_Main.jpg" TargetMode="External"/><Relationship Id="rId9" Type="http://schemas.openxmlformats.org/officeDocument/2006/relationships/hyperlink" Target="http://cs.wikipedia.org/wiki/Soubor:Left_side_of_Flying_Pigeon.jpg" TargetMode="External"/><Relationship Id="rId14" Type="http://schemas.openxmlformats.org/officeDocument/2006/relationships/hyperlink" Target="http://cs.wikipedia.org/wiki/Soubor:PresidentFirstCar.jpg" TargetMode="External"/><Relationship Id="rId22" Type="http://schemas.openxmlformats.org/officeDocument/2006/relationships/hyperlink" Target="http://cs.wikipedia.org/wiki/Soubor:ZweiRadMuseumNSU_Reitwagen.JPG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7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hyperlink" Target="//upload.wikimedia.org/wikipedia/commons/7/71/Teplice,_%C5%A0koda_14TrM.jpg" TargetMode="Externa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7" Type="http://schemas.openxmlformats.org/officeDocument/2006/relationships/image" Target="../media/image11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6" Type="http://schemas.openxmlformats.org/officeDocument/2006/relationships/hyperlink" Target="//upload.wikimedia.org/wikipedia/commons/1/1d/ParnikVltava04.JPG" TargetMode="External"/><Relationship Id="rId5" Type="http://schemas.openxmlformats.org/officeDocument/2006/relationships/image" Target="../media/image10.jpeg"/><Relationship Id="rId4" Type="http://schemas.openxmlformats.org/officeDocument/2006/relationships/hyperlink" Target="//upload.wikimedia.org/wikipedia/commons/9/93/Honda_Hornet_900_1.jpg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7" Type="http://schemas.openxmlformats.org/officeDocument/2006/relationships/image" Target="../media/image14.jpeg"/><Relationship Id="rId2" Type="http://schemas.openxmlformats.org/officeDocument/2006/relationships/hyperlink" Target="//upload.wikimedia.org/wikipedia/commons/3/3d/Praha,_Mal%C3%A1_Strana,_Pet%C5%99%C3%ADn,_Neboz%C3%ADzek,_jedouc%C3%AD_lanovka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//upload.wikimedia.org/wikipedia/commons/3/36/Jal.747.newcolours.arp.750pix.jpg" TargetMode="External"/><Relationship Id="rId5" Type="http://schemas.openxmlformats.org/officeDocument/2006/relationships/image" Target="../media/image13.jpeg"/><Relationship Id="rId4" Type="http://schemas.openxmlformats.org/officeDocument/2006/relationships/hyperlink" Target="//upload.wikimedia.org/wikipedia/commons/6/6a/Je%C5%A1t%C4%9Bd,_doln%C3%AD_stanice_lanov%C3%A9_dr%C3%A1hy,_kabinka_lanov%C3%A9_dr%C3%A1hy.jpg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hyperlink" Target="http://cs.wikipedia.org/wiki/Pr%C3%A4sident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hyperlink" Target="//upload.wikimedia.org/wikipedia/commons/1/1a/Narrow_gauge_jindrichuv_hradec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8.jpeg"/><Relationship Id="rId4" Type="http://schemas.openxmlformats.org/officeDocument/2006/relationships/hyperlink" Target="//upload.wikimedia.org/wikipedia/commons/2/2b/Brno,_vozovna_Medl%C3%A1nky,_parn%C3%AD_tramvaj_(02).jpg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hyperlink" Target="//upload.wikimedia.org/wikipedia/commons/9/95/Wrightflyer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0.jpeg"/><Relationship Id="rId4" Type="http://schemas.openxmlformats.org/officeDocument/2006/relationships/hyperlink" Target="//upload.wikimedia.org/wikipedia/commons/b/b3/ZweiRadMuseumNSU_Reitwagen.JPG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7" Type="http://schemas.openxmlformats.org/officeDocument/2006/relationships/image" Target="../media/image23.jpeg"/><Relationship Id="rId2" Type="http://schemas.openxmlformats.org/officeDocument/2006/relationships/hyperlink" Target="//upload.wikimedia.org/wikipedia/commons/8/8d/Draisine_or_Laufmaschine,_around_1820._Archetype_of_the_Bicycle._Pic_01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//upload.wikimedia.org/wikipedia/commons/7/70/Bicycle_two_1886.jpg" TargetMode="External"/><Relationship Id="rId5" Type="http://schemas.openxmlformats.org/officeDocument/2006/relationships/image" Target="../media/image22.jpeg"/><Relationship Id="rId4" Type="http://schemas.openxmlformats.org/officeDocument/2006/relationships/hyperlink" Target="//upload.wikimedia.org/wikipedia/commons/a/a7/Ordinary_bicycle01.jpg" TargetMode="Externa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Honda_Hornet_900_1.jpg" TargetMode="External"/><Relationship Id="rId13" Type="http://schemas.openxmlformats.org/officeDocument/2006/relationships/hyperlink" Target="http://cs.wikipedia.org/wiki/Soubor:Jal.747.newcolours.arp.750pix.jpg" TargetMode="External"/><Relationship Id="rId18" Type="http://schemas.openxmlformats.org/officeDocument/2006/relationships/hyperlink" Target="http://cs.wikipedia.org/wiki/Soubor:Wrightflyer.jpg" TargetMode="External"/><Relationship Id="rId3" Type="http://schemas.openxmlformats.org/officeDocument/2006/relationships/hyperlink" Target="http://cs.wikipedia.org/wiki/Soubor:T14_1.JPG" TargetMode="External"/><Relationship Id="rId21" Type="http://schemas.openxmlformats.org/officeDocument/2006/relationships/hyperlink" Target="http://cs.wikipedia.org/wiki/Soubor:Bicycle_two_1886.jpg" TargetMode="External"/><Relationship Id="rId7" Type="http://schemas.openxmlformats.org/officeDocument/2006/relationships/hyperlink" Target="http://cs.wikipedia.org/wiki/Soubor:Teplice,_%C5%A0koda_14TrM.jpg" TargetMode="External"/><Relationship Id="rId12" Type="http://schemas.openxmlformats.org/officeDocument/2006/relationships/hyperlink" Target="http://cs.wikipedia.org/wiki/Soubor:ParnikVltava04.JPG" TargetMode="External"/><Relationship Id="rId17" Type="http://schemas.openxmlformats.org/officeDocument/2006/relationships/hyperlink" Target="http://cs.wikipedia.org/wiki/Soubor:Narrow_gauge_jindrichuv_hradec.JPG" TargetMode="External"/><Relationship Id="rId2" Type="http://schemas.openxmlformats.org/officeDocument/2006/relationships/hyperlink" Target="http://cs.wikipedia.org/wiki/Soubor:EC_370_at_Ml%C4%8Dechvosty_tunnel.jpeg" TargetMode="External"/><Relationship Id="rId16" Type="http://schemas.openxmlformats.org/officeDocument/2006/relationships/hyperlink" Target="http://cs.wikipedia.org/wiki/Soubor:Brno,_vozovna_Medl%C3%A1nky,_parn%C3%AD_tramvaj_(02).jpg" TargetMode="External"/><Relationship Id="rId20" Type="http://schemas.openxmlformats.org/officeDocument/2006/relationships/hyperlink" Target="http://cs.wikipedia.org/wiki/Soubor:Ordinary_bicycle01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E%C4%8Ds,_Ka%C4%8Derov_odjezd.jpg" TargetMode="External"/><Relationship Id="rId11" Type="http://schemas.openxmlformats.org/officeDocument/2006/relationships/hyperlink" Target="http://cs.wikipedia.org/wiki/Soubor:Je%C5%A1t%C4%9Bd,_doln%C3%AD_stanice_lanov%C3%A9_dr%C3%A1hy,_kabinka_lanov%C3%A9_dr%C3%A1hy.jpg" TargetMode="External"/><Relationship Id="rId5" Type="http://schemas.openxmlformats.org/officeDocument/2006/relationships/hyperlink" Target="http://cs.wikipedia.org/wiki/Soubor:Skoda_Felicia-red.jpg" TargetMode="External"/><Relationship Id="rId15" Type="http://schemas.openxmlformats.org/officeDocument/2006/relationships/hyperlink" Target="http://cs.wikipedia.org/wiki/Soubor:MHV_Benz_Omnibus_1896_01.jpg" TargetMode="External"/><Relationship Id="rId10" Type="http://schemas.openxmlformats.org/officeDocument/2006/relationships/hyperlink" Target="http://cs.wikipedia.org/wiki/Soubor:Praha,_Mal%C3%A1_Strana,_Pet%C5%99%C3%ADn,_Neboz%C3%ADzek,_jedouc%C3%AD_lanovka.JPG" TargetMode="External"/><Relationship Id="rId19" Type="http://schemas.openxmlformats.org/officeDocument/2006/relationships/hyperlink" Target="http://cs.wikipedia.org/wiki/Soubor:Draisine_or_Laufmaschine,_around_1820._Archetype_of_the_Bicycle._Pic_01.jpg" TargetMode="External"/><Relationship Id="rId4" Type="http://schemas.openxmlformats.org/officeDocument/2006/relationships/hyperlink" Target="http://cs.wikipedia.org/wiki/Soubor:Alpina_Volvo_Solobus,_Frankfurt_am_Main.jpg" TargetMode="External"/><Relationship Id="rId9" Type="http://schemas.openxmlformats.org/officeDocument/2006/relationships/hyperlink" Target="http://cs.wikipedia.org/wiki/Soubor:Left_side_of_Flying_Pigeon.jpg" TargetMode="External"/><Relationship Id="rId14" Type="http://schemas.openxmlformats.org/officeDocument/2006/relationships/hyperlink" Target="http://cs.wikipedia.org/wiki/Soubor:PresidentFirstCar.jpg" TargetMode="External"/><Relationship Id="rId22" Type="http://schemas.openxmlformats.org/officeDocument/2006/relationships/hyperlink" Target="http://cs.wikipedia.org/wiki/Soubor:ZweiRadMuseumNSU_Reitwagen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Dopravní prostředky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51920" y="440305"/>
            <a:ext cx="4852960" cy="12961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Obdélník 4"/>
          <p:cNvSpPr/>
          <p:nvPr/>
        </p:nvSpPr>
        <p:spPr>
          <a:xfrm>
            <a:off x="395536" y="614212"/>
            <a:ext cx="314817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solidFill>
                  <a:srgbClr val="FF0000"/>
                </a:solidFill>
                <a:latin typeface="Calibri" pitchFamily="34" charset="0"/>
              </a:rPr>
              <a:t>VY_32_INOVACE</a:t>
            </a:r>
            <a:r>
              <a:rPr lang="cs-CZ">
                <a:solidFill>
                  <a:srgbClr val="FF0000"/>
                </a:solidFill>
                <a:latin typeface="Calibri" pitchFamily="34" charset="0"/>
              </a:rPr>
              <a:t>_ </a:t>
            </a:r>
            <a:r>
              <a:rPr lang="cs-CZ" i="1" smtClean="0">
                <a:solidFill>
                  <a:srgbClr val="FF0000"/>
                </a:solidFill>
                <a:latin typeface="Calibri" pitchFamily="34" charset="0"/>
              </a:rPr>
              <a:t>PRV.</a:t>
            </a:r>
            <a:r>
              <a:rPr lang="cs-CZ" b="1" i="1" smtClean="0">
                <a:solidFill>
                  <a:srgbClr val="FF0000"/>
                </a:solidFill>
                <a:latin typeface="Calibri" pitchFamily="34" charset="0"/>
              </a:rPr>
              <a:t>1R</a:t>
            </a:r>
            <a:r>
              <a:rPr lang="cs-CZ" i="1" smtClean="0">
                <a:solidFill>
                  <a:srgbClr val="FF0000"/>
                </a:solidFill>
                <a:latin typeface="Calibri" pitchFamily="34" charset="0"/>
              </a:rPr>
              <a:t>.1B.11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31803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260648"/>
            <a:ext cx="8363272" cy="6126163"/>
          </a:xfrm>
        </p:spPr>
        <p:txBody>
          <a:bodyPr>
            <a:noAutofit/>
          </a:bodyPr>
          <a:lstStyle/>
          <a:p>
            <a:r>
              <a:rPr lang="cs-CZ" sz="900" b="1" i="1" dirty="0" smtClean="0"/>
              <a:t>Název aktivity</a:t>
            </a:r>
            <a:endParaRPr lang="cs-CZ" sz="900" dirty="0" smtClean="0"/>
          </a:p>
          <a:p>
            <a:r>
              <a:rPr lang="cs-CZ" sz="900" b="1" dirty="0" smtClean="0"/>
              <a:t>Dopravní prostředky</a:t>
            </a:r>
            <a:endParaRPr lang="cs-CZ" sz="900" dirty="0" smtClean="0"/>
          </a:p>
          <a:p>
            <a:r>
              <a:rPr lang="cs-CZ" sz="900" i="1" dirty="0" smtClean="0"/>
              <a:t>Vzdělávací obory (</a:t>
            </a:r>
            <a:r>
              <a:rPr lang="cs-CZ" sz="900" i="1" dirty="0" smtClean="0"/>
              <a:t>předměty)</a:t>
            </a:r>
            <a:r>
              <a:rPr lang="cs-CZ" sz="900" dirty="0" smtClean="0"/>
              <a:t> </a:t>
            </a:r>
            <a:r>
              <a:rPr lang="cs-CZ" sz="900" dirty="0" err="1" smtClean="0"/>
              <a:t>Prv</a:t>
            </a:r>
            <a:endParaRPr lang="cs-CZ" sz="900" dirty="0" smtClean="0"/>
          </a:p>
          <a:p>
            <a:r>
              <a:rPr lang="cs-CZ" sz="900" i="1" dirty="0" smtClean="0"/>
              <a:t>Ročník: </a:t>
            </a:r>
            <a:r>
              <a:rPr lang="cs-CZ" sz="900" dirty="0" smtClean="0"/>
              <a:t>1</a:t>
            </a:r>
            <a:r>
              <a:rPr lang="cs-CZ" sz="900" dirty="0" smtClean="0"/>
              <a:t>.</a:t>
            </a:r>
          </a:p>
          <a:p>
            <a:r>
              <a:rPr lang="cs-CZ" sz="900" b="1" i="1" dirty="0" smtClean="0"/>
              <a:t>Metodický </a:t>
            </a:r>
            <a:r>
              <a:rPr lang="cs-CZ" sz="900" b="1" i="1" dirty="0" smtClean="0"/>
              <a:t>návod</a:t>
            </a:r>
            <a:endParaRPr lang="cs-CZ" sz="900" dirty="0" smtClean="0"/>
          </a:p>
          <a:p>
            <a:r>
              <a:rPr lang="cs-CZ" sz="900" dirty="0" smtClean="0"/>
              <a:t>Žáci si za pomocí prezentace připomenou, jaké různé druhy dopravních prostředků máme. </a:t>
            </a:r>
          </a:p>
          <a:p>
            <a:r>
              <a:rPr lang="cs-CZ" sz="900" dirty="0" smtClean="0"/>
              <a:t>Shlédnou také dopravní prostředky z dob našich babiček</a:t>
            </a:r>
            <a:r>
              <a:rPr lang="cs-CZ" sz="900" dirty="0" smtClean="0"/>
              <a:t>.</a:t>
            </a:r>
            <a:endParaRPr lang="cs-CZ" sz="900" dirty="0" smtClean="0"/>
          </a:p>
          <a:p>
            <a:r>
              <a:rPr lang="cs-CZ" sz="900" i="1" dirty="0" smtClean="0"/>
              <a:t>Využité formy a metody </a:t>
            </a:r>
            <a:r>
              <a:rPr lang="cs-CZ" sz="900" i="1" dirty="0" smtClean="0"/>
              <a:t>práce</a:t>
            </a:r>
            <a:r>
              <a:rPr lang="cs-CZ" sz="900" dirty="0" smtClean="0"/>
              <a:t>: rozhovor, frontální </a:t>
            </a:r>
            <a:r>
              <a:rPr lang="cs-CZ" sz="900" dirty="0" smtClean="0"/>
              <a:t>forma výuky </a:t>
            </a:r>
            <a:r>
              <a:rPr lang="cs-CZ" sz="900" dirty="0" smtClean="0"/>
              <a:t>, prezentace, </a:t>
            </a:r>
          </a:p>
          <a:p>
            <a:r>
              <a:rPr lang="cs-CZ" sz="900" i="1" dirty="0" smtClean="0"/>
              <a:t>Pomůcky</a:t>
            </a:r>
            <a:r>
              <a:rPr lang="cs-CZ" sz="900" dirty="0" smtClean="0"/>
              <a:t> </a:t>
            </a:r>
            <a:r>
              <a:rPr lang="cs-CZ" sz="900" dirty="0" smtClean="0"/>
              <a:t>Interaktivní tabule</a:t>
            </a:r>
          </a:p>
          <a:p>
            <a:r>
              <a:rPr lang="cs-CZ" sz="900" i="1" dirty="0" smtClean="0"/>
              <a:t>Zdroj citací, informací, podkladů.</a:t>
            </a:r>
            <a:endParaRPr lang="cs-CZ" sz="900" dirty="0" smtClean="0"/>
          </a:p>
          <a:p>
            <a:r>
              <a:rPr lang="cs-CZ" sz="900" u="sng" dirty="0" smtClean="0">
                <a:hlinkClick r:id="rId2"/>
              </a:rPr>
              <a:t>http://cs.wikipedia.org/wiki/Soubor:EC_370_at_Ml%C4%8Dechvosty_tunnel.jpeg</a:t>
            </a:r>
            <a:endParaRPr lang="cs-CZ" sz="900" dirty="0" smtClean="0"/>
          </a:p>
          <a:p>
            <a:r>
              <a:rPr lang="cs-CZ" sz="900" u="sng" dirty="0" smtClean="0">
                <a:hlinkClick r:id="rId3"/>
              </a:rPr>
              <a:t>http://cs.wikipedia.org/wiki/Soubor:T14_1.JPG</a:t>
            </a:r>
            <a:endParaRPr lang="cs-CZ" sz="900" dirty="0" smtClean="0"/>
          </a:p>
          <a:p>
            <a:r>
              <a:rPr lang="cs-CZ" sz="900" u="sng" dirty="0" smtClean="0">
                <a:hlinkClick r:id="rId4"/>
              </a:rPr>
              <a:t>http://cs.wikipedia.org/wiki/Soubor:Alpina_Volvo_Solobus,_Frankfurt_am_Main.jpg</a:t>
            </a:r>
            <a:endParaRPr lang="cs-CZ" sz="900" dirty="0" smtClean="0"/>
          </a:p>
          <a:p>
            <a:r>
              <a:rPr lang="cs-CZ" sz="900" u="sng" dirty="0" smtClean="0">
                <a:hlinkClick r:id="rId5"/>
              </a:rPr>
              <a:t>http://cs.wikipedia.org/wiki/Soubor:Skoda_Felicia-red.jpg</a:t>
            </a:r>
            <a:endParaRPr lang="cs-CZ" sz="900" dirty="0" smtClean="0"/>
          </a:p>
          <a:p>
            <a:r>
              <a:rPr lang="cs-CZ" sz="900" u="sng" dirty="0" smtClean="0">
                <a:hlinkClick r:id="rId6"/>
              </a:rPr>
              <a:t>http://cs.wikipedia.org/wiki/Soubor:E%C4%8Ds,_Ka%C4%8Derov_odjezd.jpg</a:t>
            </a:r>
            <a:endParaRPr lang="cs-CZ" sz="900" dirty="0" smtClean="0"/>
          </a:p>
          <a:p>
            <a:r>
              <a:rPr lang="cs-CZ" sz="900" u="sng" dirty="0" smtClean="0">
                <a:hlinkClick r:id="rId7"/>
              </a:rPr>
              <a:t>http://cs.wikipedia.org/wiki/Soubor:Teplice,_%C5%A0koda_14TrM.jpg</a:t>
            </a:r>
            <a:endParaRPr lang="cs-CZ" sz="900" dirty="0" smtClean="0"/>
          </a:p>
          <a:p>
            <a:r>
              <a:rPr lang="cs-CZ" sz="900" u="sng" dirty="0" smtClean="0">
                <a:hlinkClick r:id="rId8"/>
              </a:rPr>
              <a:t>http://cs.wikipedia.org/wiki/Soubor:Honda_Hornet_900_1.jpg</a:t>
            </a:r>
            <a:endParaRPr lang="cs-CZ" sz="900" dirty="0" smtClean="0"/>
          </a:p>
          <a:p>
            <a:r>
              <a:rPr lang="cs-CZ" sz="900" u="sng" dirty="0" smtClean="0">
                <a:hlinkClick r:id="rId9"/>
              </a:rPr>
              <a:t>http://cs.wikipedia.org/wiki/Soubor:Left_side_of_Flying_Pigeon.jpg</a:t>
            </a:r>
            <a:endParaRPr lang="cs-CZ" sz="900" dirty="0" smtClean="0"/>
          </a:p>
          <a:p>
            <a:r>
              <a:rPr lang="cs-CZ" sz="900" u="sng" dirty="0" smtClean="0">
                <a:hlinkClick r:id="rId10"/>
              </a:rPr>
              <a:t>http://cs.wikipedia.org/wiki/Soubor:Praha,_Mal%C3%A1_Strana,_Pet%C5%99%C3%ADn,_Neboz%C3%ADzek,_jedouc%C3%AD_lanovka.JPG</a:t>
            </a:r>
            <a:endParaRPr lang="cs-CZ" sz="900" dirty="0" smtClean="0"/>
          </a:p>
          <a:p>
            <a:r>
              <a:rPr lang="cs-CZ" sz="900" u="sng" dirty="0" smtClean="0">
                <a:hlinkClick r:id="rId11"/>
              </a:rPr>
              <a:t>http://cs.wikipedia.org/wiki/Soubor:Je%C5%A1t%C4%9Bd,_doln%C3%AD_stanice_lanov%C3%A9_dr%C3%A1hy,_kabinka_lanov%C3%A9_dr%C3%A1hy.jpg</a:t>
            </a:r>
            <a:endParaRPr lang="cs-CZ" sz="900" dirty="0" smtClean="0"/>
          </a:p>
          <a:p>
            <a:r>
              <a:rPr lang="cs-CZ" sz="900" u="sng" dirty="0" smtClean="0">
                <a:hlinkClick r:id="rId12"/>
              </a:rPr>
              <a:t>http://cs.wikipedia.org/wiki/Soubor:ParnikVltava04.JPG</a:t>
            </a:r>
            <a:endParaRPr lang="cs-CZ" sz="900" dirty="0" smtClean="0"/>
          </a:p>
          <a:p>
            <a:r>
              <a:rPr lang="cs-CZ" sz="900" u="sng" dirty="0" smtClean="0">
                <a:hlinkClick r:id="rId13"/>
              </a:rPr>
              <a:t>http://cs.wikipedia.org/wiki/Soubor:Jal.747.newcolours.arp.750pix.jpg</a:t>
            </a:r>
            <a:endParaRPr lang="cs-CZ" sz="900" dirty="0" smtClean="0"/>
          </a:p>
          <a:p>
            <a:r>
              <a:rPr lang="cs-CZ" sz="900" u="sng" dirty="0" smtClean="0">
                <a:hlinkClick r:id="rId14"/>
              </a:rPr>
              <a:t>http://cs.wikipedia.org/wiki/Soubor:PresidentFirstCar.jpg</a:t>
            </a:r>
            <a:endParaRPr lang="cs-CZ" sz="900" dirty="0" smtClean="0"/>
          </a:p>
          <a:p>
            <a:r>
              <a:rPr lang="cs-CZ" sz="900" u="sng" dirty="0" smtClean="0">
                <a:hlinkClick r:id="rId15"/>
              </a:rPr>
              <a:t>http://cs.wikipedia.org/wiki/Soubor:MHV_Benz_Omnibus_1896_01.jpg</a:t>
            </a:r>
            <a:endParaRPr lang="cs-CZ" sz="900" dirty="0" smtClean="0"/>
          </a:p>
          <a:p>
            <a:r>
              <a:rPr lang="cs-CZ" sz="900" u="sng" dirty="0" smtClean="0">
                <a:hlinkClick r:id="rId16"/>
              </a:rPr>
              <a:t>http://cs.wikipedia.org/wiki/Soubor:Brno,_vozovna_Medl%C3%A1nky,_parn%C3%AD_tramvaj_(02).jpg</a:t>
            </a:r>
            <a:endParaRPr lang="cs-CZ" sz="900" dirty="0" smtClean="0"/>
          </a:p>
          <a:p>
            <a:r>
              <a:rPr lang="cs-CZ" sz="900" u="sng" dirty="0" smtClean="0">
                <a:hlinkClick r:id="rId17"/>
              </a:rPr>
              <a:t>http://cs.wikipedia.org/wiki/Soubor:Narrow_gauge_jindrichuv_hradec.JPG</a:t>
            </a:r>
            <a:endParaRPr lang="cs-CZ" sz="900" dirty="0" smtClean="0"/>
          </a:p>
          <a:p>
            <a:r>
              <a:rPr lang="cs-CZ" sz="900" u="sng" dirty="0" smtClean="0">
                <a:hlinkClick r:id="rId18"/>
              </a:rPr>
              <a:t>http://cs.wikipedia.org/wiki/Soubor:Wrightflyer.jpg</a:t>
            </a:r>
            <a:endParaRPr lang="cs-CZ" sz="900" dirty="0" smtClean="0"/>
          </a:p>
          <a:p>
            <a:r>
              <a:rPr lang="cs-CZ" sz="900" u="sng" dirty="0" smtClean="0">
                <a:hlinkClick r:id="rId19"/>
              </a:rPr>
              <a:t>http://cs.wikipedia.org/wiki/Soubor:Draisine_or_Laufmaschine,_around_1820._Archetype_of_the_Bicycle._Pic_01.jpg</a:t>
            </a:r>
            <a:endParaRPr lang="cs-CZ" sz="900" dirty="0" smtClean="0"/>
          </a:p>
          <a:p>
            <a:r>
              <a:rPr lang="cs-CZ" sz="900" u="sng" dirty="0" smtClean="0">
                <a:hlinkClick r:id="rId20"/>
              </a:rPr>
              <a:t>http://cs.wikipedia.org/wiki/Soubor:Ordinary_bicycle01.jpg</a:t>
            </a:r>
            <a:endParaRPr lang="cs-CZ" sz="900" dirty="0" smtClean="0"/>
          </a:p>
          <a:p>
            <a:r>
              <a:rPr lang="cs-CZ" sz="900" u="sng" dirty="0" smtClean="0">
                <a:hlinkClick r:id="rId21"/>
              </a:rPr>
              <a:t>http://cs.wikipedia.org/wiki/Soubor:Bicycle_two_1886.jpg</a:t>
            </a:r>
            <a:endParaRPr lang="cs-CZ" sz="900" dirty="0" smtClean="0"/>
          </a:p>
          <a:p>
            <a:r>
              <a:rPr lang="cs-CZ" sz="900" u="sng" dirty="0" smtClean="0">
                <a:hlinkClick r:id="rId22"/>
              </a:rPr>
              <a:t>http://</a:t>
            </a:r>
            <a:r>
              <a:rPr lang="cs-CZ" sz="900" u="sng" dirty="0" smtClean="0">
                <a:hlinkClick r:id="rId22"/>
              </a:rPr>
              <a:t>cs.wikipedia.org/wiki/Soubor:ZweiRadMuseumNSU_Reitwagen.JPG</a:t>
            </a:r>
            <a:endParaRPr lang="cs-CZ" sz="900" dirty="0" smtClean="0"/>
          </a:p>
          <a:p>
            <a:r>
              <a:rPr lang="cs-CZ" sz="900" i="1" dirty="0" smtClean="0"/>
              <a:t>Autor:</a:t>
            </a:r>
            <a:endParaRPr lang="cs-CZ" sz="900" dirty="0" smtClean="0"/>
          </a:p>
          <a:p>
            <a:r>
              <a:rPr lang="cs-CZ" sz="900" b="1" dirty="0" smtClean="0"/>
              <a:t>Mgr. Petra </a:t>
            </a:r>
            <a:r>
              <a:rPr lang="cs-CZ" sz="900" b="1" dirty="0" err="1" smtClean="0"/>
              <a:t>Vérostová</a:t>
            </a:r>
            <a:endParaRPr lang="cs-CZ" sz="900" dirty="0" smtClean="0"/>
          </a:p>
          <a:p>
            <a:r>
              <a:rPr lang="cs-CZ" sz="900" dirty="0" smtClean="0"/>
              <a:t>Metodická pomůcka může být používána pro účely vzdělávání.</a:t>
            </a:r>
          </a:p>
          <a:p>
            <a:r>
              <a:rPr lang="cs-CZ" sz="900" b="1" smtClean="0"/>
              <a:t>22.9.2013</a:t>
            </a:r>
            <a:endParaRPr lang="cs-CZ" sz="900" dirty="0" smtClean="0"/>
          </a:p>
          <a:p>
            <a:r>
              <a:rPr lang="cs-CZ" sz="900" dirty="0" smtClean="0"/>
              <a:t>ZŠ </a:t>
            </a:r>
            <a:r>
              <a:rPr lang="cs-CZ" sz="900" dirty="0" err="1" smtClean="0"/>
              <a:t>Bosonožská</a:t>
            </a:r>
            <a:r>
              <a:rPr lang="cs-CZ" sz="900" dirty="0" smtClean="0"/>
              <a:t> 9,</a:t>
            </a:r>
          </a:p>
          <a:p>
            <a:r>
              <a:rPr lang="cs-CZ" sz="900" dirty="0" smtClean="0"/>
              <a:t>62500 Brno</a:t>
            </a:r>
          </a:p>
          <a:p>
            <a:r>
              <a:rPr lang="cs-CZ" sz="900" dirty="0" err="1" smtClean="0"/>
              <a:t>verostova</a:t>
            </a:r>
            <a:r>
              <a:rPr lang="cs-CZ" sz="900" dirty="0" smtClean="0"/>
              <a:t>@zsbos9.cz</a:t>
            </a:r>
          </a:p>
          <a:p>
            <a:endParaRPr lang="cs-CZ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Poznáte následující dopravní prostředky 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70513" y="1910403"/>
            <a:ext cx="2592288" cy="231068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8042" y="1648999"/>
            <a:ext cx="2430270" cy="324036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80112" y="4314738"/>
            <a:ext cx="3168352" cy="237626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1" name="Picture 7" descr="Soubor:Teplice, Škoda 14TrM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43513" y="1910403"/>
            <a:ext cx="3076410" cy="206119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24876" y="4337558"/>
            <a:ext cx="3137925" cy="235344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42519854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512168"/>
          </a:xfrm>
        </p:spPr>
        <p:txBody>
          <a:bodyPr/>
          <a:lstStyle/>
          <a:p>
            <a:r>
              <a:rPr lang="cs-CZ" dirty="0"/>
              <a:t>Poznáte následující dopravní prostředky ?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8185" y="1916832"/>
            <a:ext cx="3161928" cy="220939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3179" y="4293096"/>
            <a:ext cx="3574763" cy="238168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3" name="Picture 5" descr="Soubor:Honda Hornet 900 1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55976" y="1628800"/>
            <a:ext cx="3687606" cy="266429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 descr="Soubor:ParnikVltava04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67631" y="4408544"/>
            <a:ext cx="3240360" cy="215078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4091658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440160"/>
          </a:xfrm>
        </p:spPr>
        <p:txBody>
          <a:bodyPr/>
          <a:lstStyle/>
          <a:p>
            <a:r>
              <a:rPr lang="cs-CZ" dirty="0"/>
              <a:t>Poznáte následující dopravní prostředky ?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074" name="Picture 2" descr="Soubor:Praha, Malá Strana, Petřín, Nebozízek, jedoucí lanovka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6176" y="2204864"/>
            <a:ext cx="3638605" cy="442832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Soubor:Ještěd, dolní stanice lanové dráhy, kabinka lanové dráhy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99627" y="1556792"/>
            <a:ext cx="3528797" cy="235106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Soubor:Jal.747.newcolours.arp.750pix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95976" y="4034736"/>
            <a:ext cx="4032448" cy="25984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732981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 takto se cestovalo dříve…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					První </a:t>
            </a:r>
            <a:r>
              <a:rPr lang="cs-CZ" dirty="0"/>
              <a:t>sériově vyráběný </a:t>
            </a:r>
            <a:r>
              <a:rPr lang="cs-CZ" dirty="0" smtClean="0"/>
              <a:t>					automobil </a:t>
            </a:r>
            <a:r>
              <a:rPr lang="cs-CZ" dirty="0"/>
              <a:t>v Česku i ve </a:t>
            </a:r>
            <a:r>
              <a:rPr lang="cs-CZ" dirty="0" smtClean="0"/>
              <a:t>					střední Evropě - 						</a:t>
            </a:r>
            <a:r>
              <a:rPr lang="cs-CZ" dirty="0" err="1" smtClean="0">
                <a:solidFill>
                  <a:schemeClr val="tx1"/>
                </a:solidFill>
                <a:hlinkClick r:id="rId2" tooltip="Präsident"/>
              </a:rPr>
              <a:t>Präsident</a:t>
            </a:r>
            <a:endParaRPr lang="cs-CZ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dirty="0" smtClean="0"/>
              <a:t>								</a:t>
            </a:r>
          </a:p>
          <a:p>
            <a:pPr marL="3657600" lvl="8" indent="0">
              <a:buNone/>
            </a:pPr>
            <a:r>
              <a:rPr lang="cs-CZ" dirty="0" smtClean="0"/>
              <a:t>        </a:t>
            </a:r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Jeden z prvních autobusů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8" y="1700808"/>
            <a:ext cx="4413441" cy="305313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32040" y="3717032"/>
            <a:ext cx="3936438" cy="295232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2508547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A takto se cestovalo dříve…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51512"/>
          </a:xfrm>
        </p:spPr>
        <p:txBody>
          <a:bodyPr/>
          <a:lstStyle/>
          <a:p>
            <a:pPr marL="0" indent="0">
              <a:buNone/>
            </a:pPr>
            <a:r>
              <a:rPr lang="cs-CZ" dirty="0"/>
              <a:t>	 </a:t>
            </a:r>
            <a:r>
              <a:rPr lang="cs-CZ" dirty="0" smtClean="0"/>
              <a:t>      Parní tramvaj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		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		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	    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               Parní vlak</a:t>
            </a:r>
            <a:endParaRPr lang="cs-CZ" dirty="0"/>
          </a:p>
        </p:txBody>
      </p:sp>
      <p:pic>
        <p:nvPicPr>
          <p:cNvPr id="5124" name="Picture 4" descr="Soubor:Narrow gauge jindrichuv hradec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8" y="3473370"/>
            <a:ext cx="4104456" cy="307834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2" name="Picture 2" descr="Soubor:Brno, vozovna Medlánky, parní tramvaj (02)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83968" y="1628800"/>
            <a:ext cx="4392488" cy="329436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955932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A takto se cestovalo dříve…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		      Letadlo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					Motocykl</a:t>
            </a:r>
            <a:endParaRPr lang="cs-CZ" dirty="0"/>
          </a:p>
        </p:txBody>
      </p:sp>
      <p:pic>
        <p:nvPicPr>
          <p:cNvPr id="6146" name="Picture 2" descr="Soubor:Wrightflyer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55976" y="1484784"/>
            <a:ext cx="4468420" cy="266429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Soubor:ZweiRadMuseumNSU Reitwagen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9952" y="3583513"/>
            <a:ext cx="4458072" cy="295904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0182800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A takto se cestovalo dříve…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92692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pPr lvl="8"/>
            <a:r>
              <a:rPr lang="cs-CZ" dirty="0"/>
              <a:t> </a:t>
            </a:r>
            <a:r>
              <a:rPr lang="cs-CZ" dirty="0" smtClean="0"/>
              <a:t>         </a:t>
            </a:r>
            <a:r>
              <a:rPr lang="cs-CZ" sz="2400" dirty="0"/>
              <a:t>K</a:t>
            </a:r>
            <a:r>
              <a:rPr lang="cs-CZ" sz="2400" dirty="0" smtClean="0"/>
              <a:t>olo</a:t>
            </a:r>
            <a:endParaRPr lang="cs-CZ" sz="2400" dirty="0"/>
          </a:p>
        </p:txBody>
      </p:sp>
      <p:pic>
        <p:nvPicPr>
          <p:cNvPr id="7170" name="Picture 2" descr="Soubor:Draisine or Laufmaschine, around 1820. Archetype of the Bicycle. Pic 01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2" y="1498113"/>
            <a:ext cx="3659560" cy="274467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Soubor:Ordinary bicycle01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68286" y="1498111"/>
            <a:ext cx="3667125" cy="36290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174" name="Picture 6" descr="Soubor:Bicycle two 1886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680" y="4293096"/>
            <a:ext cx="3087738" cy="239979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2490785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1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1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1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1728192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6408712"/>
          </a:xfrm>
        </p:spPr>
        <p:txBody>
          <a:bodyPr>
            <a:normAutofit fontScale="62500" lnSpcReduction="20000"/>
          </a:bodyPr>
          <a:lstStyle/>
          <a:p>
            <a:r>
              <a:rPr lang="cs-CZ" u="sng" dirty="0" smtClean="0">
                <a:hlinkClick r:id="rId2"/>
              </a:rPr>
              <a:t>http://cs.wikipedia.org/wiki/Soubor:EC_370_at_Ml%C4%8Dechvosty_tunnel.jpeg</a:t>
            </a:r>
            <a:endParaRPr lang="cs-CZ" dirty="0" smtClean="0"/>
          </a:p>
          <a:p>
            <a:r>
              <a:rPr lang="cs-CZ" u="sng" dirty="0" smtClean="0">
                <a:hlinkClick r:id="rId3"/>
              </a:rPr>
              <a:t>http://cs.wikipedia.org/wiki/Soubor:T14_1.JPG</a:t>
            </a:r>
            <a:endParaRPr lang="cs-CZ" dirty="0" smtClean="0"/>
          </a:p>
          <a:p>
            <a:r>
              <a:rPr lang="cs-CZ" u="sng" dirty="0" smtClean="0">
                <a:hlinkClick r:id="rId4"/>
              </a:rPr>
              <a:t>http://cs.wikipedia.org/wiki/Soubor:Alpina_Volvo_Solobus,_Frankfurt_am_Main.jpg</a:t>
            </a:r>
            <a:endParaRPr lang="cs-CZ" dirty="0" smtClean="0"/>
          </a:p>
          <a:p>
            <a:r>
              <a:rPr lang="cs-CZ" u="sng" dirty="0" smtClean="0">
                <a:hlinkClick r:id="rId5"/>
              </a:rPr>
              <a:t>http://cs.wikipedia.org/wiki/Soubor:Skoda_Felicia-red.jpg</a:t>
            </a:r>
            <a:endParaRPr lang="cs-CZ" dirty="0" smtClean="0"/>
          </a:p>
          <a:p>
            <a:r>
              <a:rPr lang="cs-CZ" u="sng" dirty="0" smtClean="0">
                <a:hlinkClick r:id="rId6"/>
              </a:rPr>
              <a:t>http://cs.wikipedia.org/wiki/Soubor:E%C4%8Ds,_Ka%C4%8Derov_odjezd.jpg</a:t>
            </a:r>
            <a:endParaRPr lang="cs-CZ" dirty="0" smtClean="0"/>
          </a:p>
          <a:p>
            <a:r>
              <a:rPr lang="cs-CZ" u="sng" dirty="0" smtClean="0">
                <a:hlinkClick r:id="rId7"/>
              </a:rPr>
              <a:t>http://cs.wikipedia.org/wiki/Soubor:Teplice,_%C5%A0koda_14TrM.jpg</a:t>
            </a:r>
            <a:endParaRPr lang="cs-CZ" dirty="0" smtClean="0"/>
          </a:p>
          <a:p>
            <a:r>
              <a:rPr lang="cs-CZ" u="sng" dirty="0" smtClean="0">
                <a:hlinkClick r:id="rId8"/>
              </a:rPr>
              <a:t>http://cs.wikipedia.org/wiki/Soubor:Honda_Hornet_900_1.jpg</a:t>
            </a:r>
            <a:endParaRPr lang="cs-CZ" dirty="0" smtClean="0"/>
          </a:p>
          <a:p>
            <a:r>
              <a:rPr lang="cs-CZ" u="sng" dirty="0" smtClean="0">
                <a:hlinkClick r:id="rId9"/>
              </a:rPr>
              <a:t>http://cs.wikipedia.org/wiki/Soubor:Left_side_of_Flying_Pigeon.jpg</a:t>
            </a:r>
            <a:endParaRPr lang="cs-CZ" dirty="0" smtClean="0"/>
          </a:p>
          <a:p>
            <a:r>
              <a:rPr lang="cs-CZ" u="sng" dirty="0" smtClean="0">
                <a:hlinkClick r:id="rId10"/>
              </a:rPr>
              <a:t>http://cs.wikipedia.org/wiki/Soubor:Praha,_Mal%C3%A1_Strana,_Pet%C5%99%C3%ADn,_Neboz%C3%ADzek,_jedouc%C3%AD_lanovka.JPG</a:t>
            </a:r>
            <a:endParaRPr lang="cs-CZ" dirty="0" smtClean="0"/>
          </a:p>
          <a:p>
            <a:r>
              <a:rPr lang="cs-CZ" u="sng" dirty="0" smtClean="0">
                <a:hlinkClick r:id="rId11"/>
              </a:rPr>
              <a:t>http://cs.wikipedia.org/wiki/Soubor:Je%C5%A1t%C4%9Bd,_doln%C3%AD_stanice_lanov%C3%A9_dr%C3%A1hy,_kabinka_lanov%C3%A9_dr%C3%A1hy.jpg</a:t>
            </a:r>
            <a:endParaRPr lang="cs-CZ" dirty="0" smtClean="0"/>
          </a:p>
          <a:p>
            <a:r>
              <a:rPr lang="cs-CZ" u="sng" dirty="0" smtClean="0">
                <a:hlinkClick r:id="rId12"/>
              </a:rPr>
              <a:t>http://cs.wikipedia.org/wiki/Soubor:ParnikVltava04.JPG</a:t>
            </a:r>
            <a:endParaRPr lang="cs-CZ" dirty="0" smtClean="0"/>
          </a:p>
          <a:p>
            <a:r>
              <a:rPr lang="cs-CZ" u="sng" dirty="0" smtClean="0">
                <a:hlinkClick r:id="rId13"/>
              </a:rPr>
              <a:t>http://cs.wikipedia.org/wiki/Soubor:Jal.747.newcolours.arp.750pix.jpg</a:t>
            </a:r>
            <a:endParaRPr lang="cs-CZ" dirty="0" smtClean="0"/>
          </a:p>
          <a:p>
            <a:r>
              <a:rPr lang="cs-CZ" u="sng" dirty="0" smtClean="0">
                <a:hlinkClick r:id="rId14"/>
              </a:rPr>
              <a:t>http://cs.wikipedia.org/wiki/Soubor:PresidentFirstCar.jpg</a:t>
            </a:r>
            <a:endParaRPr lang="cs-CZ" dirty="0" smtClean="0"/>
          </a:p>
          <a:p>
            <a:r>
              <a:rPr lang="cs-CZ" u="sng" dirty="0" smtClean="0">
                <a:hlinkClick r:id="rId15"/>
              </a:rPr>
              <a:t>http://cs.wikipedia.org/wiki/Soubor:MHV_Benz_Omnibus_1896_01.jpg</a:t>
            </a:r>
            <a:endParaRPr lang="cs-CZ" dirty="0" smtClean="0"/>
          </a:p>
          <a:p>
            <a:r>
              <a:rPr lang="cs-CZ" u="sng" dirty="0" smtClean="0">
                <a:hlinkClick r:id="rId16"/>
              </a:rPr>
              <a:t>http://cs.wikipedia.org/wiki/Soubor:Brno,_vozovna_Medl%C3%A1nky,_parn%C3%AD_tramvaj_(02).jpg</a:t>
            </a:r>
            <a:endParaRPr lang="cs-CZ" dirty="0" smtClean="0"/>
          </a:p>
          <a:p>
            <a:r>
              <a:rPr lang="cs-CZ" u="sng" dirty="0" smtClean="0">
                <a:hlinkClick r:id="rId17"/>
              </a:rPr>
              <a:t>http://cs.wikipedia.org/wiki/Soubor:Narrow_gauge_jindrichuv_hradec.JPG</a:t>
            </a:r>
            <a:endParaRPr lang="cs-CZ" dirty="0" smtClean="0"/>
          </a:p>
          <a:p>
            <a:r>
              <a:rPr lang="cs-CZ" u="sng" dirty="0" smtClean="0">
                <a:hlinkClick r:id="rId18"/>
              </a:rPr>
              <a:t>http://cs.wikipedia.org/wiki/Soubor:Wrightflyer.jpg</a:t>
            </a:r>
            <a:endParaRPr lang="cs-CZ" dirty="0" smtClean="0"/>
          </a:p>
          <a:p>
            <a:r>
              <a:rPr lang="cs-CZ" u="sng" dirty="0" smtClean="0">
                <a:hlinkClick r:id="rId19"/>
              </a:rPr>
              <a:t>http://cs.wikipedia.org/wiki/Soubor:Draisine_or_Laufmaschine,_around_1820._Archetype_of_the_Bicycle._Pic_01.jpg</a:t>
            </a:r>
            <a:endParaRPr lang="cs-CZ" dirty="0" smtClean="0"/>
          </a:p>
          <a:p>
            <a:r>
              <a:rPr lang="cs-CZ" u="sng" dirty="0" smtClean="0">
                <a:hlinkClick r:id="rId20"/>
              </a:rPr>
              <a:t>http://cs.wikipedia.org/wiki/Soubor:Ordinary_bicycle01.jpg</a:t>
            </a:r>
            <a:endParaRPr lang="cs-CZ" dirty="0" smtClean="0"/>
          </a:p>
          <a:p>
            <a:r>
              <a:rPr lang="cs-CZ" u="sng" dirty="0" smtClean="0">
                <a:hlinkClick r:id="rId21"/>
              </a:rPr>
              <a:t>http://cs.wikipedia.org/wiki/Soubor:Bicycle_two_1886.jpg</a:t>
            </a:r>
            <a:endParaRPr lang="cs-CZ" dirty="0" smtClean="0"/>
          </a:p>
          <a:p>
            <a:r>
              <a:rPr lang="cs-CZ" u="sng" dirty="0" smtClean="0">
                <a:hlinkClick r:id="rId22"/>
              </a:rPr>
              <a:t>http://cs.wikipedia.org/wiki/Soubor:ZweiRadMuseumNSU_Reitwagen.JPG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491941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77</TotalTime>
  <Words>176</Words>
  <Application>Microsoft Office PowerPoint</Application>
  <PresentationFormat>Předvádění na obrazovce (4:3)</PresentationFormat>
  <Paragraphs>110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Exekutivní</vt:lpstr>
      <vt:lpstr>Dopravní prostředky</vt:lpstr>
      <vt:lpstr>Snímek 2</vt:lpstr>
      <vt:lpstr>Poznáte následující dopravní prostředky ?</vt:lpstr>
      <vt:lpstr>Poznáte následující dopravní prostředky ?</vt:lpstr>
      <vt:lpstr>Poznáte následující dopravní prostředky ?</vt:lpstr>
      <vt:lpstr>A takto se cestovalo dříve…</vt:lpstr>
      <vt:lpstr>A takto se cestovalo dříve…</vt:lpstr>
      <vt:lpstr>A takto se cestovalo dříve…</vt:lpstr>
      <vt:lpstr>A takto se cestovalo dříve…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Doprava</dc:title>
  <dc:creator>Admin</dc:creator>
  <cp:lastModifiedBy>Danuše</cp:lastModifiedBy>
  <cp:revision>19</cp:revision>
  <dcterms:created xsi:type="dcterms:W3CDTF">2013-10-28T14:11:18Z</dcterms:created>
  <dcterms:modified xsi:type="dcterms:W3CDTF">2013-12-27T22:11:03Z</dcterms:modified>
</cp:coreProperties>
</file>