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20" y="-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4E7F1D8-9BEB-49E3-A502-7CB27098A864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B2E2370-0104-49B4-95C5-69DEAC86B3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White_nectarine_and_cross_section02_edit.jpg" TargetMode="External"/><Relationship Id="rId13" Type="http://schemas.openxmlformats.org/officeDocument/2006/relationships/hyperlink" Target="http://en.wikipedia.org/wiki/File:Blueberry_Macro_2.JPG" TargetMode="External"/><Relationship Id="rId18" Type="http://schemas.openxmlformats.org/officeDocument/2006/relationships/hyperlink" Target="http://cs.wikipedia.org/wiki/Soubor:Ambersweet_oranges.jpg" TargetMode="External"/><Relationship Id="rId3" Type="http://schemas.openxmlformats.org/officeDocument/2006/relationships/hyperlink" Target="http://cs.wikipedia.org/wiki/Soubor:DSCF4435.JPG" TargetMode="External"/><Relationship Id="rId21" Type="http://schemas.openxmlformats.org/officeDocument/2006/relationships/hyperlink" Target="http://cs.wikipedia.org/wiki/Soubor:Kiwi_(Actinidia_chinensis)_1_Luc_Viatour.jpg" TargetMode="External"/><Relationship Id="rId7" Type="http://schemas.openxmlformats.org/officeDocument/2006/relationships/hyperlink" Target="http://cs.wikipedia.org/wiki/Soubor:Cherry_Stella444.jpg" TargetMode="External"/><Relationship Id="rId12" Type="http://schemas.openxmlformats.org/officeDocument/2006/relationships/hyperlink" Target="http://cs.wikipedia.org/wiki/Soubor:Stachelbeeren.jpg" TargetMode="External"/><Relationship Id="rId17" Type="http://schemas.openxmlformats.org/officeDocument/2006/relationships/hyperlink" Target="http://cs.wikipedia.org/wiki/Soubor:Pineapple_and_cross_section.jpg" TargetMode="External"/><Relationship Id="rId2" Type="http://schemas.openxmlformats.org/officeDocument/2006/relationships/hyperlink" Target="http://cs.wikipedia.org/wiki/Soubor:Fuji_apple.jpg" TargetMode="External"/><Relationship Id="rId16" Type="http://schemas.openxmlformats.org/officeDocument/2006/relationships/hyperlink" Target="http://cs.wikipedia.org/wiki/Soubor:Banana_and_cross_section.jpg" TargetMode="External"/><Relationship Id="rId20" Type="http://schemas.openxmlformats.org/officeDocument/2006/relationships/hyperlink" Target="http://cs.wikipedia.org/wiki/Soubor:Lemo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livo%C5%88_%C5%A1vestka,_plum.jpg" TargetMode="External"/><Relationship Id="rId11" Type="http://schemas.openxmlformats.org/officeDocument/2006/relationships/hyperlink" Target="http://cs.wikipedia.org/wiki/Soubor:Ribes_alpinum_-_berries_(aka).jpg" TargetMode="External"/><Relationship Id="rId5" Type="http://schemas.openxmlformats.org/officeDocument/2006/relationships/hyperlink" Target="http://en.wikipedia.org/wiki/File:PearBlossomsCalifornia.jpg" TargetMode="External"/><Relationship Id="rId15" Type="http://schemas.openxmlformats.org/officeDocument/2006/relationships/hyperlink" Target="http://cs.wikipedia.org/wiki/Soubor:Blackberry_fruit.jpg" TargetMode="External"/><Relationship Id="rId23" Type="http://schemas.openxmlformats.org/officeDocument/2006/relationships/hyperlink" Target="http://cs.wikipedia.org/wiki/Soubor:Pomegranate02_edit.jpg" TargetMode="External"/><Relationship Id="rId10" Type="http://schemas.openxmlformats.org/officeDocument/2006/relationships/hyperlink" Target="http://cs.wikipedia.org/wiki/Soubor:Fragaria_Fruit_Close-up.jpg" TargetMode="External"/><Relationship Id="rId19" Type="http://schemas.openxmlformats.org/officeDocument/2006/relationships/hyperlink" Target="http://cs.wikipedia.org/wiki/Soubor:Madarines_white_bg.jpg" TargetMode="External"/><Relationship Id="rId4" Type="http://schemas.openxmlformats.org/officeDocument/2006/relationships/hyperlink" Target="http://cs.wikipedia.org/wiki/Soubor:Pears.jpg" TargetMode="External"/><Relationship Id="rId9" Type="http://schemas.openxmlformats.org/officeDocument/2006/relationships/hyperlink" Target="http://cs.wikipedia.org/wiki/Soubor:Apricots.jpg" TargetMode="External"/><Relationship Id="rId14" Type="http://schemas.openxmlformats.org/officeDocument/2006/relationships/hyperlink" Target="http://en.wikipedia.org/wiki/File:Raspberries05.jpg" TargetMode="External"/><Relationship Id="rId22" Type="http://schemas.openxmlformats.org/officeDocument/2006/relationships/hyperlink" Target="http://cs.wikipedia.org/wiki/Soubor:Citrus_paradisi_(Grapefruit,_pink)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b/DSCF4435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image" Target="../media/image16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Ovoce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6632"/>
            <a:ext cx="4852960" cy="12961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5536" y="260648"/>
            <a:ext cx="31481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rgbClr val="FF0000"/>
                </a:solidFill>
                <a:latin typeface="Calibri" pitchFamily="34" charset="0"/>
              </a:rPr>
              <a:t>VY_32_INOVACE</a:t>
            </a:r>
            <a:r>
              <a:rPr lang="cs-CZ">
                <a:solidFill>
                  <a:srgbClr val="FF0000"/>
                </a:solidFill>
                <a:latin typeface="Calibri" pitchFamily="34" charset="0"/>
              </a:rPr>
              <a:t>_ 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PRV.</a:t>
            </a:r>
            <a:r>
              <a:rPr lang="cs-CZ" b="1" i="1" smtClean="0">
                <a:solidFill>
                  <a:srgbClr val="FF0000"/>
                </a:solidFill>
                <a:latin typeface="Calibri" pitchFamily="34" charset="0"/>
              </a:rPr>
              <a:t>1R</a:t>
            </a:r>
            <a:r>
              <a:rPr lang="cs-CZ" i="1" smtClean="0">
                <a:solidFill>
                  <a:srgbClr val="FF0000"/>
                </a:solidFill>
                <a:latin typeface="Calibri" pitchFamily="34" charset="0"/>
              </a:rPr>
              <a:t>.1B.17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08323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404664"/>
            <a:ext cx="6777317" cy="6192688"/>
          </a:xfrm>
        </p:spPr>
        <p:txBody>
          <a:bodyPr>
            <a:normAutofit fontScale="32500" lnSpcReduction="20000"/>
          </a:bodyPr>
          <a:lstStyle/>
          <a:p>
            <a:r>
              <a:rPr lang="cs-CZ" sz="2800" b="1" i="1" dirty="0" smtClean="0"/>
              <a:t>Název </a:t>
            </a:r>
            <a:r>
              <a:rPr lang="cs-CZ" sz="2800" b="1" i="1" dirty="0" smtClean="0"/>
              <a:t>aktivity</a:t>
            </a:r>
            <a:r>
              <a:rPr lang="cs-CZ" sz="2800" dirty="0" smtClean="0"/>
              <a:t>: </a:t>
            </a:r>
            <a:r>
              <a:rPr lang="cs-CZ" sz="2800" b="1" dirty="0" smtClean="0"/>
              <a:t>Ovoce</a:t>
            </a:r>
            <a:endParaRPr lang="cs-CZ" sz="2800" dirty="0" smtClean="0"/>
          </a:p>
          <a:p>
            <a:r>
              <a:rPr lang="cs-CZ" sz="2800" i="1" dirty="0" smtClean="0"/>
              <a:t>Vzdělávací obory (</a:t>
            </a:r>
            <a:r>
              <a:rPr lang="cs-CZ" sz="2800" i="1" dirty="0" smtClean="0"/>
              <a:t>předměty)</a:t>
            </a:r>
            <a:r>
              <a:rPr lang="cs-CZ" sz="2800" dirty="0" smtClean="0"/>
              <a:t> </a:t>
            </a:r>
            <a:r>
              <a:rPr lang="cs-CZ" sz="2800" dirty="0" err="1" smtClean="0"/>
              <a:t>Prv</a:t>
            </a:r>
            <a:endParaRPr lang="cs-CZ" sz="2800" dirty="0" smtClean="0"/>
          </a:p>
          <a:p>
            <a:r>
              <a:rPr lang="cs-CZ" sz="2800" i="1" dirty="0" smtClean="0"/>
              <a:t>Ročník</a:t>
            </a:r>
            <a:r>
              <a:rPr lang="cs-CZ" sz="2800" dirty="0" smtClean="0"/>
              <a:t>1</a:t>
            </a:r>
            <a:r>
              <a:rPr lang="cs-CZ" sz="2800" dirty="0" smtClean="0"/>
              <a:t>.</a:t>
            </a:r>
          </a:p>
          <a:p>
            <a:r>
              <a:rPr lang="cs-CZ" sz="2800" b="1" i="1" dirty="0" smtClean="0"/>
              <a:t>Metodický </a:t>
            </a:r>
            <a:r>
              <a:rPr lang="cs-CZ" sz="2800" b="1" i="1" dirty="0" smtClean="0"/>
              <a:t>návod</a:t>
            </a:r>
            <a:endParaRPr lang="cs-CZ" sz="2800" dirty="0" smtClean="0"/>
          </a:p>
          <a:p>
            <a:r>
              <a:rPr lang="cs-CZ" sz="2800" dirty="0" smtClean="0"/>
              <a:t>Žáci se pomocí prezentace seznámí s nejznámějšími druhy ovoce, které můžeme najít na našich zahrádkách.</a:t>
            </a:r>
          </a:p>
          <a:p>
            <a:r>
              <a:rPr lang="cs-CZ" sz="2800" dirty="0" smtClean="0"/>
              <a:t>Také se seznámí s nejznámějšímu druhy ovoce tropického</a:t>
            </a:r>
            <a:r>
              <a:rPr lang="cs-CZ" sz="2800" dirty="0" smtClean="0"/>
              <a:t>.</a:t>
            </a:r>
            <a:endParaRPr lang="cs-CZ" sz="2800" dirty="0" smtClean="0"/>
          </a:p>
          <a:p>
            <a:r>
              <a:rPr lang="cs-CZ" sz="2800" i="1" dirty="0" smtClean="0"/>
              <a:t>Využité formy a metody práce</a:t>
            </a:r>
            <a:endParaRPr lang="cs-CZ" sz="2800" dirty="0" smtClean="0"/>
          </a:p>
          <a:p>
            <a:r>
              <a:rPr lang="cs-CZ" sz="2800" dirty="0" smtClean="0"/>
              <a:t>rozhovor</a:t>
            </a:r>
          </a:p>
          <a:p>
            <a:r>
              <a:rPr lang="cs-CZ" sz="2800" dirty="0" smtClean="0"/>
              <a:t>frontální forma výuky </a:t>
            </a:r>
          </a:p>
          <a:p>
            <a:r>
              <a:rPr lang="cs-CZ" sz="2800" dirty="0" smtClean="0"/>
              <a:t>prezentace</a:t>
            </a:r>
          </a:p>
          <a:p>
            <a:r>
              <a:rPr lang="cs-CZ" sz="2800" i="1" dirty="0" smtClean="0"/>
              <a:t>Pomůcky</a:t>
            </a:r>
            <a:endParaRPr lang="cs-CZ" sz="2800" dirty="0" smtClean="0"/>
          </a:p>
          <a:p>
            <a:r>
              <a:rPr lang="cs-CZ" sz="2800" dirty="0" smtClean="0"/>
              <a:t> Interaktivní tabule</a:t>
            </a:r>
          </a:p>
          <a:p>
            <a:r>
              <a:rPr lang="cs-CZ" sz="2800" i="1" dirty="0" smtClean="0"/>
              <a:t>Zdroj citací, informací, podkladů.</a:t>
            </a:r>
            <a:endParaRPr lang="cs-CZ" sz="2800" dirty="0" smtClean="0"/>
          </a:p>
          <a:p>
            <a:r>
              <a:rPr lang="cs-CZ" sz="2800" u="sng" dirty="0" smtClean="0">
                <a:hlinkClick r:id="rId2"/>
              </a:rPr>
              <a:t>http://cs.wikipedia.org/wiki/Soubor:Fuji_apple.jpg</a:t>
            </a:r>
            <a:endParaRPr lang="cs-CZ" sz="2800" dirty="0" smtClean="0"/>
          </a:p>
          <a:p>
            <a:r>
              <a:rPr lang="cs-CZ" sz="2800" u="sng" dirty="0" smtClean="0">
                <a:hlinkClick r:id="rId3"/>
              </a:rPr>
              <a:t>http://</a:t>
            </a:r>
            <a:r>
              <a:rPr lang="cs-CZ" sz="2800" u="sng" dirty="0" smtClean="0">
                <a:hlinkClick r:id="rId3"/>
              </a:rPr>
              <a:t>cs.wikipedia.org/wiki/Soubor:DSCF4435.JPG</a:t>
            </a:r>
            <a:endParaRPr lang="cs-CZ" sz="2800" dirty="0" smtClean="0"/>
          </a:p>
          <a:p>
            <a:r>
              <a:rPr lang="cs-CZ" sz="2800" u="sng" dirty="0" smtClean="0">
                <a:hlinkClick r:id="rId4"/>
              </a:rPr>
              <a:t>http://cs.wikipedia.org/wiki/Soubor:Pears.jpg</a:t>
            </a:r>
            <a:endParaRPr lang="cs-CZ" sz="2800" dirty="0" smtClean="0"/>
          </a:p>
          <a:p>
            <a:r>
              <a:rPr lang="cs-CZ" sz="2800" u="sng" dirty="0" smtClean="0">
                <a:hlinkClick r:id="rId5"/>
              </a:rPr>
              <a:t>http://</a:t>
            </a:r>
            <a:r>
              <a:rPr lang="cs-CZ" sz="2800" u="sng" dirty="0" smtClean="0">
                <a:hlinkClick r:id="rId5"/>
              </a:rPr>
              <a:t>en.wikipedia.org/wiki/File:PearBlossomsCalifornia.jpg</a:t>
            </a:r>
            <a:r>
              <a:rPr lang="cs-CZ" sz="2800" dirty="0" smtClean="0"/>
              <a:t> </a:t>
            </a:r>
          </a:p>
          <a:p>
            <a:r>
              <a:rPr lang="cs-CZ" sz="2800" u="sng" dirty="0" smtClean="0">
                <a:hlinkClick r:id="rId6"/>
              </a:rPr>
              <a:t>http://cs.wikipedia.org/wiki/Soubor:Slivo%C5%88_%C5%A1vestka,_plum.jpg</a:t>
            </a:r>
            <a:endParaRPr lang="cs-CZ" sz="2800" dirty="0" smtClean="0"/>
          </a:p>
          <a:p>
            <a:r>
              <a:rPr lang="cs-CZ" sz="2800" u="sng" dirty="0" smtClean="0">
                <a:hlinkClick r:id="rId7"/>
              </a:rPr>
              <a:t>http://cs.wikipedia.org/wiki/Soubor:Cherry_Stella444.jpg</a:t>
            </a:r>
            <a:endParaRPr lang="cs-CZ" sz="2800" dirty="0" smtClean="0"/>
          </a:p>
          <a:p>
            <a:r>
              <a:rPr lang="cs-CZ" sz="2800" u="sng" dirty="0" smtClean="0">
                <a:hlinkClick r:id="rId8"/>
              </a:rPr>
              <a:t>http://en.wikipedia.org/wiki/File:White_nectarine_and_cross_section02_edit.jpg</a:t>
            </a:r>
            <a:endParaRPr lang="cs-CZ" sz="2800" dirty="0" smtClean="0"/>
          </a:p>
          <a:p>
            <a:r>
              <a:rPr lang="cs-CZ" sz="2800" u="sng" dirty="0" smtClean="0">
                <a:hlinkClick r:id="rId9"/>
              </a:rPr>
              <a:t>http://</a:t>
            </a:r>
            <a:r>
              <a:rPr lang="cs-CZ" sz="2800" u="sng" dirty="0" smtClean="0">
                <a:hlinkClick r:id="rId9"/>
              </a:rPr>
              <a:t>cs.wikipedia.org/wiki/Soubor:Apricots.jpg</a:t>
            </a:r>
            <a:endParaRPr lang="cs-CZ" sz="2800" dirty="0" smtClean="0"/>
          </a:p>
          <a:p>
            <a:r>
              <a:rPr lang="cs-CZ" sz="2800" u="sng" dirty="0" smtClean="0">
                <a:hlinkClick r:id="rId10"/>
              </a:rPr>
              <a:t>http://cs.wikipedia.org/wiki/Soubor:Fragaria_Fruit_Close-up.jpg</a:t>
            </a:r>
            <a:endParaRPr lang="cs-CZ" sz="2800" dirty="0" smtClean="0"/>
          </a:p>
          <a:p>
            <a:r>
              <a:rPr lang="cs-CZ" sz="2800" u="sng" dirty="0" smtClean="0">
                <a:hlinkClick r:id="rId11"/>
              </a:rPr>
              <a:t>http://cs.wikipedia.org/wiki/Soubor:Ribes_alpinum_-_berries_(aka).jpg</a:t>
            </a:r>
            <a:endParaRPr lang="cs-CZ" sz="2800" dirty="0" smtClean="0"/>
          </a:p>
          <a:p>
            <a:r>
              <a:rPr lang="cs-CZ" sz="2800" u="sng" dirty="0" smtClean="0">
                <a:hlinkClick r:id="rId12"/>
              </a:rPr>
              <a:t>http://cs.wikipedia.org/wiki/Soubor:Stachelbeeren.jpg</a:t>
            </a:r>
            <a:endParaRPr lang="cs-CZ" sz="2800" dirty="0" smtClean="0"/>
          </a:p>
          <a:p>
            <a:r>
              <a:rPr lang="cs-CZ" sz="2800" u="sng" dirty="0" smtClean="0">
                <a:hlinkClick r:id="rId13"/>
              </a:rPr>
              <a:t>http://en.wikipedia.org/wiki/File:Blueberry_Macro_2.JPG</a:t>
            </a:r>
            <a:endParaRPr lang="cs-CZ" sz="2800" dirty="0" smtClean="0"/>
          </a:p>
          <a:p>
            <a:r>
              <a:rPr lang="cs-CZ" sz="2800" u="sng" dirty="0" smtClean="0">
                <a:hlinkClick r:id="rId14"/>
              </a:rPr>
              <a:t>http://en.wikipedia.org/wiki/File:Raspberries05.jpg</a:t>
            </a:r>
            <a:endParaRPr lang="cs-CZ" sz="2800" dirty="0" smtClean="0"/>
          </a:p>
          <a:p>
            <a:r>
              <a:rPr lang="cs-CZ" sz="2800" u="sng" dirty="0" smtClean="0">
                <a:hlinkClick r:id="rId15"/>
              </a:rPr>
              <a:t>http://</a:t>
            </a:r>
            <a:r>
              <a:rPr lang="cs-CZ" sz="2800" u="sng" dirty="0" smtClean="0">
                <a:hlinkClick r:id="rId15"/>
              </a:rPr>
              <a:t>cs.wikipedia.org/wiki/Soubor:Blackberry_fruit.jpg</a:t>
            </a:r>
            <a:endParaRPr lang="cs-CZ" sz="2800" dirty="0" smtClean="0"/>
          </a:p>
          <a:p>
            <a:r>
              <a:rPr lang="cs-CZ" sz="2800" u="sng" dirty="0" smtClean="0">
                <a:hlinkClick r:id="rId16"/>
              </a:rPr>
              <a:t>http://cs.wikipedia.org/wiki/Soubor:Banana_and_cross_section.jpg</a:t>
            </a:r>
            <a:endParaRPr lang="cs-CZ" sz="2800" dirty="0" smtClean="0"/>
          </a:p>
          <a:p>
            <a:r>
              <a:rPr lang="cs-CZ" sz="2800" u="sng" dirty="0" smtClean="0">
                <a:hlinkClick r:id="rId17"/>
              </a:rPr>
              <a:t>http://cs.wikipedia.org/wiki/Soubor:Pineapple_and_cross_section.jpg</a:t>
            </a:r>
            <a:endParaRPr lang="cs-CZ" sz="2800" dirty="0" smtClean="0"/>
          </a:p>
          <a:p>
            <a:r>
              <a:rPr lang="cs-CZ" sz="2800" u="sng" dirty="0" smtClean="0">
                <a:hlinkClick r:id="rId18"/>
              </a:rPr>
              <a:t>http://cs.wikipedia.org/wiki/Soubor:Ambersweet_oranges.jpg</a:t>
            </a:r>
            <a:endParaRPr lang="cs-CZ" sz="2800" dirty="0" smtClean="0"/>
          </a:p>
          <a:p>
            <a:r>
              <a:rPr lang="cs-CZ" sz="2800" u="sng" dirty="0" smtClean="0">
                <a:hlinkClick r:id="rId19"/>
              </a:rPr>
              <a:t>http://</a:t>
            </a:r>
            <a:r>
              <a:rPr lang="cs-CZ" sz="2800" u="sng" dirty="0" smtClean="0">
                <a:hlinkClick r:id="rId19"/>
              </a:rPr>
              <a:t>cs.wikipedia.org/wiki/Soubor:Madarines_white_bg.jpg</a:t>
            </a:r>
            <a:endParaRPr lang="cs-CZ" sz="2800" dirty="0" smtClean="0"/>
          </a:p>
          <a:p>
            <a:r>
              <a:rPr lang="cs-CZ" sz="2800" u="sng" dirty="0" smtClean="0">
                <a:hlinkClick r:id="rId20"/>
              </a:rPr>
              <a:t>http://cs.wikipedia.org/wiki/Soubor:Lemon.jpg</a:t>
            </a:r>
            <a:endParaRPr lang="cs-CZ" sz="2800" dirty="0" smtClean="0"/>
          </a:p>
          <a:p>
            <a:r>
              <a:rPr lang="cs-CZ" sz="2800" u="sng" dirty="0" smtClean="0">
                <a:hlinkClick r:id="rId21"/>
              </a:rPr>
              <a:t>http://cs.wikipedia.org/wiki/Soubor:Kiwi_(Actinidia_chinensis)_1_Luc_Viatour.jpg</a:t>
            </a:r>
            <a:endParaRPr lang="cs-CZ" sz="2800" dirty="0" smtClean="0"/>
          </a:p>
          <a:p>
            <a:r>
              <a:rPr lang="cs-CZ" sz="2800" u="sng" dirty="0" smtClean="0">
                <a:hlinkClick r:id="rId22"/>
              </a:rPr>
              <a:t>http://cs.wikipedia.org/wiki/Soubor:Citrus_paradisi_(Grapefruit,_pink).jpg</a:t>
            </a:r>
            <a:endParaRPr lang="cs-CZ" sz="2800" dirty="0" smtClean="0"/>
          </a:p>
          <a:p>
            <a:r>
              <a:rPr lang="cs-CZ" sz="2800" u="sng" dirty="0" smtClean="0">
                <a:hlinkClick r:id="rId23"/>
              </a:rPr>
              <a:t>http://cs.wikipedia.org/wiki/Soubor:Pomegranate02_edit.jpg</a:t>
            </a:r>
            <a:endParaRPr lang="cs-CZ" sz="2800" dirty="0" smtClean="0"/>
          </a:p>
          <a:p>
            <a:r>
              <a:rPr lang="cs-CZ" sz="2800" i="1" dirty="0" smtClean="0"/>
              <a:t>Autor</a:t>
            </a:r>
            <a:endParaRPr lang="cs-CZ" sz="2800" dirty="0" smtClean="0"/>
          </a:p>
          <a:p>
            <a:r>
              <a:rPr lang="cs-CZ" sz="2800" b="1" dirty="0" smtClean="0"/>
              <a:t>Mgr. Petra </a:t>
            </a:r>
            <a:r>
              <a:rPr lang="cs-CZ" sz="2800" b="1" dirty="0" err="1" smtClean="0"/>
              <a:t>Vérostová</a:t>
            </a:r>
            <a:endParaRPr lang="cs-CZ" sz="2800" dirty="0" smtClean="0"/>
          </a:p>
          <a:p>
            <a:r>
              <a:rPr lang="cs-CZ" sz="2800" dirty="0" smtClean="0"/>
              <a:t>Metodická </a:t>
            </a:r>
            <a:r>
              <a:rPr lang="cs-CZ" sz="2800" dirty="0" smtClean="0"/>
              <a:t>pomůcka může být používána pro účely vzdělávání.</a:t>
            </a:r>
          </a:p>
          <a:p>
            <a:r>
              <a:rPr lang="cs-CZ" sz="2800" b="1" dirty="0" smtClean="0"/>
              <a:t>12.10.2013</a:t>
            </a:r>
            <a:endParaRPr lang="cs-CZ" sz="2800" dirty="0" smtClean="0"/>
          </a:p>
          <a:p>
            <a:r>
              <a:rPr lang="cs-CZ" sz="2800" i="1" dirty="0" smtClean="0"/>
              <a:t>Kontakt</a:t>
            </a:r>
            <a:endParaRPr lang="cs-CZ" sz="2800" dirty="0" smtClean="0"/>
          </a:p>
          <a:p>
            <a:r>
              <a:rPr lang="cs-CZ" sz="2800" b="1" dirty="0" smtClean="0"/>
              <a:t>Mgr. Petra </a:t>
            </a:r>
            <a:r>
              <a:rPr lang="cs-CZ" sz="2800" b="1" dirty="0" err="1" smtClean="0"/>
              <a:t>Vérostová</a:t>
            </a:r>
            <a:endParaRPr lang="cs-CZ" sz="2800" dirty="0" smtClean="0"/>
          </a:p>
          <a:p>
            <a:r>
              <a:rPr lang="cs-CZ" sz="2800" dirty="0" smtClean="0"/>
              <a:t>ZŠ </a:t>
            </a:r>
            <a:r>
              <a:rPr lang="cs-CZ" sz="2800" dirty="0" err="1" smtClean="0"/>
              <a:t>Bosonožská</a:t>
            </a:r>
            <a:r>
              <a:rPr lang="cs-CZ" sz="2800" dirty="0" smtClean="0"/>
              <a:t> 9,</a:t>
            </a:r>
          </a:p>
          <a:p>
            <a:r>
              <a:rPr lang="cs-CZ" sz="2800" dirty="0" smtClean="0"/>
              <a:t>62500 Brno</a:t>
            </a:r>
          </a:p>
          <a:p>
            <a:r>
              <a:rPr lang="cs-CZ" sz="2800" dirty="0" err="1" smtClean="0"/>
              <a:t>verostova</a:t>
            </a:r>
            <a:r>
              <a:rPr lang="cs-CZ" sz="2800" dirty="0" smtClean="0"/>
              <a:t>@zsbos9.cz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Poznáte ovoce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Jablko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556792"/>
            <a:ext cx="4114743" cy="25922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Soubor:DSCF4435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3212976"/>
            <a:ext cx="4090455" cy="306784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77568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16632"/>
            <a:ext cx="7024744" cy="1152128"/>
          </a:xfrm>
        </p:spPr>
        <p:txBody>
          <a:bodyPr/>
          <a:lstStyle/>
          <a:p>
            <a:r>
              <a:rPr lang="cs-CZ" dirty="0"/>
              <a:t>Poznáte ovoce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8580" indent="0">
              <a:buNone/>
            </a:pPr>
            <a:r>
              <a:rPr lang="cs-CZ" dirty="0" smtClean="0"/>
              <a:t>Hruška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908720"/>
            <a:ext cx="3023615" cy="46085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29000"/>
            <a:ext cx="4447952" cy="29523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35518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4664"/>
            <a:ext cx="2880320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476672"/>
            <a:ext cx="7024744" cy="792088"/>
          </a:xfrm>
        </p:spPr>
        <p:txBody>
          <a:bodyPr>
            <a:normAutofit/>
          </a:bodyPr>
          <a:lstStyle/>
          <a:p>
            <a:r>
              <a:rPr lang="cs-CZ" dirty="0"/>
              <a:t>Poznáte ovoce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933056"/>
            <a:ext cx="3593840" cy="239439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4215679" cy="22448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87650"/>
            <a:ext cx="3595366" cy="27134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814969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83960" y="1493969"/>
            <a:ext cx="1688999" cy="18131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3963" y="4467614"/>
            <a:ext cx="2839106" cy="18951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1972" y="791679"/>
            <a:ext cx="2068070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92088"/>
          </a:xfrm>
        </p:spPr>
        <p:txBody>
          <a:bodyPr>
            <a:normAutofit/>
          </a:bodyPr>
          <a:lstStyle/>
          <a:p>
            <a:r>
              <a:rPr lang="cs-CZ" dirty="0"/>
              <a:t>Poznáte ovoce 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8330" y="1655775"/>
            <a:ext cx="2781698" cy="2709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320295"/>
            <a:ext cx="2264081" cy="3018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343485"/>
            <a:ext cx="2376264" cy="17821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05300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936104"/>
          </a:xfrm>
        </p:spPr>
        <p:txBody>
          <a:bodyPr>
            <a:normAutofit/>
          </a:bodyPr>
          <a:lstStyle/>
          <a:p>
            <a:r>
              <a:rPr lang="cs-CZ" dirty="0"/>
              <a:t>T</a:t>
            </a:r>
            <a:r>
              <a:rPr lang="cs-CZ" dirty="0" smtClean="0"/>
              <a:t>ropické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9613" y="3907828"/>
            <a:ext cx="6777317" cy="350897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4437112"/>
            <a:ext cx="5544616" cy="1996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852936"/>
            <a:ext cx="3400425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204864"/>
            <a:ext cx="2553883" cy="28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7958" y="848948"/>
            <a:ext cx="2912683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06230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936" y="1422633"/>
            <a:ext cx="3521968" cy="24037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864096"/>
          </a:xfrm>
        </p:spPr>
        <p:txBody>
          <a:bodyPr>
            <a:normAutofit/>
          </a:bodyPr>
          <a:lstStyle/>
          <a:p>
            <a:r>
              <a:rPr lang="cs-CZ" dirty="0"/>
              <a:t>Tropické ovoce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3717032"/>
            <a:ext cx="3708041" cy="26188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989325"/>
            <a:ext cx="3521968" cy="23465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091665"/>
            <a:ext cx="3464688" cy="25985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3668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052736"/>
            <a:ext cx="6777317" cy="4779893"/>
          </a:xfrm>
        </p:spPr>
        <p:txBody>
          <a:bodyPr>
            <a:normAutofit fontScale="47500" lnSpcReduction="20000"/>
          </a:bodyPr>
          <a:lstStyle/>
          <a:p>
            <a:r>
              <a:rPr lang="cs-CZ" u="sng" dirty="0"/>
              <a:t>http://cs.wikipedia.org/wiki/Soubor:Fuji_apple.jpg</a:t>
            </a:r>
          </a:p>
          <a:p>
            <a:r>
              <a:rPr lang="cs-CZ" u="sng" dirty="0"/>
              <a:t>http://cs.wikipedia.org/wiki/Soubor:DSCF4435.JPG</a:t>
            </a:r>
          </a:p>
          <a:p>
            <a:endParaRPr lang="cs-CZ" u="sng" dirty="0"/>
          </a:p>
          <a:p>
            <a:r>
              <a:rPr lang="cs-CZ" u="sng" dirty="0"/>
              <a:t>http://cs.wikipedia.org/wiki/Soubor:Pears.jpg</a:t>
            </a:r>
          </a:p>
          <a:p>
            <a:r>
              <a:rPr lang="cs-CZ" u="sng" dirty="0"/>
              <a:t>http://en.wikipedia.org/wiki/File:PearBlossomsCalifornia.jpg</a:t>
            </a:r>
          </a:p>
          <a:p>
            <a:endParaRPr lang="cs-CZ" u="sng" dirty="0"/>
          </a:p>
          <a:p>
            <a:r>
              <a:rPr lang="cs-CZ" u="sng" dirty="0"/>
              <a:t>http://cs.wikipedia.org/wiki/Soubor:Slivo%C5%88_%C5%A1vestka,_plum.jpg</a:t>
            </a:r>
          </a:p>
          <a:p>
            <a:r>
              <a:rPr lang="cs-CZ" u="sng" dirty="0"/>
              <a:t>http://cs.wikipedia.org/wiki/Soubor:Cherry_Stella444.jpg</a:t>
            </a:r>
          </a:p>
          <a:p>
            <a:r>
              <a:rPr lang="cs-CZ" u="sng" dirty="0"/>
              <a:t>http://en.wikipedia.org/wiki/File:White_nectarine_and_cross_section02_edit.jpg</a:t>
            </a:r>
          </a:p>
          <a:p>
            <a:r>
              <a:rPr lang="cs-CZ" u="sng" dirty="0"/>
              <a:t>http://cs.wikipedia.org/wiki/Soubor:Apricots.jpg</a:t>
            </a:r>
          </a:p>
          <a:p>
            <a:endParaRPr lang="cs-CZ" u="sng" dirty="0"/>
          </a:p>
          <a:p>
            <a:r>
              <a:rPr lang="cs-CZ" u="sng" dirty="0"/>
              <a:t>http://cs.wikipedia.org/wiki/Soubor:Fragaria_Fruit_Close-up.jpg</a:t>
            </a:r>
          </a:p>
          <a:p>
            <a:r>
              <a:rPr lang="cs-CZ" u="sng" dirty="0"/>
              <a:t>http://cs.wikipedia.org/wiki/Soubor:Ribes_alpinum_-_berries_(aka).jpg</a:t>
            </a:r>
          </a:p>
          <a:p>
            <a:r>
              <a:rPr lang="cs-CZ" u="sng" dirty="0"/>
              <a:t>http://cs.wikipedia.org/wiki/Soubor:Stachelbeeren.jpg</a:t>
            </a:r>
          </a:p>
          <a:p>
            <a:r>
              <a:rPr lang="cs-CZ" u="sng" dirty="0"/>
              <a:t>http://en.wikipedia.org/wiki/File:Blueberry_Macro_2.JPG</a:t>
            </a:r>
          </a:p>
          <a:p>
            <a:r>
              <a:rPr lang="cs-CZ" u="sng" dirty="0"/>
              <a:t>http://en.wikipedia.org/wiki/File:Raspberries05.jpg</a:t>
            </a:r>
          </a:p>
          <a:p>
            <a:r>
              <a:rPr lang="cs-CZ" u="sng" dirty="0"/>
              <a:t>http://cs.wikipedia.org/wiki/Soubor:Blackberry_fruit.jpg</a:t>
            </a:r>
          </a:p>
          <a:p>
            <a:endParaRPr lang="cs-CZ" u="sng" dirty="0"/>
          </a:p>
          <a:p>
            <a:r>
              <a:rPr lang="cs-CZ" u="sng" dirty="0"/>
              <a:t>http://cs.wikipedia.org/wiki/Soubor:Banana_and_cross_section.jpg</a:t>
            </a:r>
          </a:p>
          <a:p>
            <a:r>
              <a:rPr lang="cs-CZ" u="sng" dirty="0"/>
              <a:t>http://cs.wikipedia.org/wiki/Soubor:Pineapple_and_cross_section.jpg</a:t>
            </a:r>
          </a:p>
          <a:p>
            <a:r>
              <a:rPr lang="cs-CZ" u="sng" dirty="0"/>
              <a:t>http://cs.wikipedia.org/wiki/Soubor:Ambersweet_oranges.jpg</a:t>
            </a:r>
          </a:p>
          <a:p>
            <a:r>
              <a:rPr lang="cs-CZ" u="sng" dirty="0"/>
              <a:t>http://cs.wikipedia.org/wiki/Soubor:Madarines_white_bg.jpg</a:t>
            </a:r>
          </a:p>
          <a:p>
            <a:endParaRPr lang="cs-CZ" u="sng" dirty="0"/>
          </a:p>
          <a:p>
            <a:r>
              <a:rPr lang="cs-CZ" u="sng" dirty="0"/>
              <a:t>http://cs.wikipedia.org/wiki/Soubor:Lemon.jpg</a:t>
            </a:r>
          </a:p>
          <a:p>
            <a:r>
              <a:rPr lang="cs-CZ" u="sng" dirty="0"/>
              <a:t>http://cs.wikipedia.org/wiki/Soubor:Kiwi_(Actinidia_chinensis)_1_Luc_Viatour.jpg</a:t>
            </a:r>
          </a:p>
          <a:p>
            <a:r>
              <a:rPr lang="cs-CZ" u="sng" dirty="0"/>
              <a:t>http://cs.wikipedia.org/wiki/Soubor:Citrus_paradisi_(Grapefruit,_pink).jpg</a:t>
            </a:r>
          </a:p>
          <a:p>
            <a:r>
              <a:rPr lang="cs-CZ" u="sng" dirty="0"/>
              <a:t>http://cs.wikipedia.org/wiki/Soubor:Pomegranate02_edit.jpg</a:t>
            </a:r>
          </a:p>
        </p:txBody>
      </p:sp>
    </p:spTree>
    <p:extLst>
      <p:ext uri="{BB962C8B-B14F-4D97-AF65-F5344CB8AC3E}">
        <p14:creationId xmlns:p14="http://schemas.microsoft.com/office/powerpoint/2010/main" xmlns="" val="122448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373</TotalTime>
  <Words>128</Words>
  <Application>Microsoft Office PowerPoint</Application>
  <PresentationFormat>Předvádění na obrazovce (4:3)</PresentationFormat>
  <Paragraphs>82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Ovoce</vt:lpstr>
      <vt:lpstr>Snímek 2</vt:lpstr>
      <vt:lpstr>Poznáte ovoce ?</vt:lpstr>
      <vt:lpstr>Poznáte ovoce ?</vt:lpstr>
      <vt:lpstr>Poznáte ovoce ?</vt:lpstr>
      <vt:lpstr>Poznáte ovoce ?</vt:lpstr>
      <vt:lpstr>Tropické ovoce</vt:lpstr>
      <vt:lpstr>Tropické ovoce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Ovoce</dc:title>
  <dc:creator>Admin</dc:creator>
  <cp:lastModifiedBy>Jaroslav Kotolán</cp:lastModifiedBy>
  <cp:revision>11</cp:revision>
  <dcterms:created xsi:type="dcterms:W3CDTF">2013-10-23T13:48:32Z</dcterms:created>
  <dcterms:modified xsi:type="dcterms:W3CDTF">2013-12-28T10:38:11Z</dcterms:modified>
</cp:coreProperties>
</file>